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9" r:id="rId11"/>
    <p:sldId id="284" r:id="rId12"/>
    <p:sldId id="285" r:id="rId13"/>
    <p:sldId id="286" r:id="rId14"/>
    <p:sldId id="287" r:id="rId15"/>
    <p:sldId id="288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E5E8F1"/>
    <a:srgbClr val="1A1A7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6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01F91663-985D-418D-AE7B-EE11E53FF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63BA9E-9CEE-41DD-B3A1-281E386F1F69}" type="slidenum">
              <a:rPr lang="en-US"/>
              <a:pPr/>
              <a:t>1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F5EBB-450A-4551-AE5E-36FDCD7A9514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E20CE2-B81B-45DC-9F62-0B1450399B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F38EDF-E404-4CB4-9863-40B6E33773A7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F3E44B-4E49-405D-887E-FD32245FA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9E77A08-322E-48E0-9F50-B17C3E7BDA9F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57EA36-B587-423D-A0D7-25978588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979C6C-FA6A-4100-A0FA-74381AC01774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FEDBC8C-D43E-4EE5-A6A2-482C50E736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21132D-FA6A-40DA-A8D5-5087B473EB26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0A151AB-B34C-4B0E-A87D-7E34BBB12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8BF7A-11AB-4927-8AD4-05CBC304728E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0B0796-DAE2-40FF-8B93-A954B2AF8D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4440F5-2EC7-4317-8E58-B8303FBE9778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0DBEE8E-9511-4B0C-910A-019E90CB14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8E7C0F-9CE9-4FA2-AC90-D27E5CA788E1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5018FE-3932-4CC1-B032-ECAF3DDA2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32B4D6-EF1F-410C-BDB5-B19820C0A1D5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9E5AAE-3089-4C69-83A7-7B77FACBC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369E155-E6F2-4801-B117-4D142E20ADB9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1ABFB6D-B63F-4A7F-A818-AF280F3E7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142AE50-2A45-4754-98D9-7663A8F8073F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© 2005 New York PHP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ADC797-BB25-4EF2-9C08-3C37B7533D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E5E8F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000" smtClean="0"/>
            </a:lvl1pPr>
          </a:lstStyle>
          <a:p>
            <a:pPr>
              <a:defRPr/>
            </a:pPr>
            <a:fld id="{B873C28C-1810-4B52-9F91-B8DAF52B255D}" type="datetime1">
              <a:rPr lang="en-US"/>
              <a:pPr>
                <a:defRPr/>
              </a:pPr>
              <a:t>7/28/2010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dirty="0" smtClean="0"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2008 New York PHP, LLC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/>
            </a:lvl1pPr>
          </a:lstStyle>
          <a:p>
            <a:pPr>
              <a:defRPr/>
            </a:pPr>
            <a:fld id="{2CC754B7-0E50-4C92-B750-99EFF0DFE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7" descr="nyph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496300" y="17463"/>
            <a:ext cx="609600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8458200" cy="485775"/>
          </a:xfrm>
          <a:prstGeom prst="rect">
            <a:avLst/>
          </a:prstGeom>
          <a:solidFill>
            <a:srgbClr val="1A1A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0" y="106363"/>
            <a:ext cx="2667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www.nyphp.com  /  www.nyphp.org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E95894D-4259-48B5-8ACF-CAD4DB787BAA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74B7F6-E8AF-4DE0-BEE7-D754536237C5}" type="slidenum">
              <a:rPr lang="en-US"/>
              <a:pPr/>
              <a:t>1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0" y="1981200"/>
            <a:ext cx="9144000" cy="1905000"/>
          </a:xfrm>
          <a:solidFill>
            <a:srgbClr val="E5E8F1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4572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3200" b="1" dirty="0" smtClean="0">
                <a:solidFill>
                  <a:srgbClr val="1A1A73"/>
                </a:solidFill>
              </a:rPr>
              <a:t>PHP 5.3 Feature Review and Discussion</a:t>
            </a:r>
            <a:r>
              <a:rPr lang="en-US" sz="3200" b="1" smtClean="0">
                <a:solidFill>
                  <a:srgbClr val="1A1A73"/>
                </a:solidFill>
              </a:rPr>
              <a:t/>
            </a:r>
            <a:br>
              <a:rPr lang="en-US" sz="3200" b="1" smtClean="0">
                <a:solidFill>
                  <a:srgbClr val="1A1A73"/>
                </a:solidFill>
              </a:rPr>
            </a:br>
            <a:r>
              <a:rPr lang="en-US" sz="1800" smtClean="0">
                <a:latin typeface="Arial Black" pitchFamily="34" charset="0"/>
              </a:rPr>
              <a:t>Late </a:t>
            </a:r>
            <a:r>
              <a:rPr lang="en-US" sz="1800" dirty="0" smtClean="0">
                <a:latin typeface="Arial Black" pitchFamily="34" charset="0"/>
              </a:rPr>
              <a:t>static </a:t>
            </a:r>
            <a:r>
              <a:rPr lang="en-US" sz="1800" dirty="0" smtClean="0">
                <a:latin typeface="Arial Black" pitchFamily="34" charset="0"/>
              </a:rPr>
              <a:t>binding</a:t>
            </a:r>
            <a:r>
              <a:rPr lang="en-US" sz="1800" smtClean="0">
                <a:latin typeface="Arial Black" pitchFamily="34" charset="0"/>
              </a:rPr>
              <a:t>, namespaces, </a:t>
            </a:r>
            <a:r>
              <a:rPr lang="en-US" sz="1800" dirty="0" smtClean="0">
                <a:latin typeface="Arial Black" pitchFamily="34" charset="0"/>
              </a:rPr>
              <a:t>and closures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5562600"/>
            <a:ext cx="9144000" cy="838200"/>
          </a:xfrm>
          <a:noFill/>
        </p:spPr>
        <p:txBody>
          <a:bodyPr anchor="ctr"/>
          <a:lstStyle/>
          <a:p>
            <a:pPr eaLnBrk="1" hangingPunct="1"/>
            <a:r>
              <a:rPr lang="en-US" sz="1600" b="1" dirty="0" smtClean="0">
                <a:solidFill>
                  <a:srgbClr val="1A1A73"/>
                </a:solidFill>
              </a:rPr>
              <a:t>Hans Zaunere, Managing Member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0" y="4343400"/>
            <a:ext cx="9144000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New York PHP User Group</a:t>
            </a:r>
          </a:p>
          <a:p>
            <a:pPr>
              <a:spcBef>
                <a:spcPct val="50000"/>
              </a:spcBef>
            </a:pPr>
            <a:r>
              <a:rPr lang="en-US" dirty="0" smtClean="0"/>
              <a:t>July 27</a:t>
            </a:r>
            <a:r>
              <a:rPr lang="en-US" baseline="30000" dirty="0" smtClean="0"/>
              <a:t>th</a:t>
            </a:r>
            <a:r>
              <a:rPr lang="en-US" dirty="0" smtClean="0"/>
              <a:t>, 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10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526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1A1A73"/>
                </a:solidFill>
              </a:rPr>
              <a:t>Thank You</a:t>
            </a:r>
            <a:endParaRPr lang="en-US" sz="3200" b="1" dirty="0" smtClean="0">
              <a:solidFill>
                <a:srgbClr val="1A1A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7432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hans.zaunere@nyphp.com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8674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…oh right…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11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Closures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Where the functions have no names</a:t>
            </a:r>
          </a:p>
          <a:p>
            <a:pPr lvl="1"/>
            <a:r>
              <a:rPr lang="en-US" sz="2000" b="1" dirty="0" smtClean="0"/>
              <a:t>Lambda</a:t>
            </a:r>
            <a:r>
              <a:rPr lang="en-US" sz="2000" dirty="0" smtClean="0"/>
              <a:t> or </a:t>
            </a:r>
            <a:r>
              <a:rPr lang="en-US" sz="2000" b="1" dirty="0" smtClean="0"/>
              <a:t>anonymous</a:t>
            </a:r>
            <a:r>
              <a:rPr lang="en-US" sz="2000" dirty="0" smtClean="0"/>
              <a:t> functions…</a:t>
            </a:r>
          </a:p>
          <a:p>
            <a:r>
              <a:rPr lang="en-US" sz="2400" dirty="0" smtClean="0"/>
              <a:t>…or inline – just-in-time – ad-hoc – hack?</a:t>
            </a:r>
          </a:p>
          <a:p>
            <a:pPr lvl="1"/>
            <a:r>
              <a:rPr lang="en-US" sz="2000" dirty="0" smtClean="0"/>
              <a:t>Functions that can be assigned to a variable</a:t>
            </a:r>
          </a:p>
          <a:p>
            <a:pPr lvl="1"/>
            <a:r>
              <a:rPr lang="en-US" sz="2000" dirty="0" smtClean="0"/>
              <a:t>Implemented in PHP 5.3 using the final class </a:t>
            </a:r>
            <a:r>
              <a:rPr lang="en-US" sz="2000" b="1" dirty="0" smtClean="0"/>
              <a:t>Closure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Traitor Functions</a:t>
            </a:r>
          </a:p>
        </p:txBody>
      </p:sp>
      <p:pic>
        <p:nvPicPr>
          <p:cNvPr id="4098" name="Picture 2" descr="C:\Users\Zaunere\Desktop\Untitled pi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343400"/>
            <a:ext cx="5438775" cy="1257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Closures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44196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Just like other functions</a:t>
            </a:r>
          </a:p>
          <a:p>
            <a:pPr lvl="1"/>
            <a:r>
              <a:rPr lang="en-US" sz="2000" dirty="0" smtClean="0"/>
              <a:t>Pass variables as references</a:t>
            </a:r>
          </a:p>
          <a:p>
            <a:pPr lvl="1"/>
            <a:r>
              <a:rPr lang="en-US" sz="2000" dirty="0" smtClean="0"/>
              <a:t>Static variables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$Function = function() { return ‘Why?’; };</a:t>
            </a:r>
          </a:p>
        </p:txBody>
      </p:sp>
      <p:pic>
        <p:nvPicPr>
          <p:cNvPr id="5122" name="Picture 2" descr="C:\Users\Zaunere\Desktop\Untitled pi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505200"/>
            <a:ext cx="3209925" cy="1733550"/>
          </a:xfrm>
          <a:prstGeom prst="rect">
            <a:avLst/>
          </a:prstGeom>
          <a:noFill/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495800" y="2057400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not really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Inherit </a:t>
            </a:r>
            <a:r>
              <a:rPr lang="en-US" sz="2000" i="1" kern="0" dirty="0" smtClean="0">
                <a:latin typeface="+mn-lt"/>
              </a:rPr>
              <a:t>declared</a:t>
            </a:r>
            <a:r>
              <a:rPr lang="en-US" sz="2000" kern="0" dirty="0" smtClean="0">
                <a:latin typeface="+mn-lt"/>
              </a:rPr>
              <a:t> scope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5123" name="Picture 3" descr="C:\Users\Zaunere\Desktop\Untitled pictu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505200"/>
            <a:ext cx="4229100" cy="20193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Closures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Often used as callbacks</a:t>
            </a:r>
          </a:p>
          <a:p>
            <a:pPr lvl="1"/>
            <a:r>
              <a:rPr lang="en-US" sz="2000" dirty="0" smtClean="0"/>
              <a:t>Great for asynchronous languages</a:t>
            </a:r>
          </a:p>
          <a:p>
            <a:r>
              <a:rPr lang="en-US" sz="2400" dirty="0" smtClean="0"/>
              <a:t>PHP use cases</a:t>
            </a:r>
          </a:p>
          <a:p>
            <a:pPr lvl="1"/>
            <a:r>
              <a:rPr lang="en-US" sz="2000" dirty="0" smtClean="0"/>
              <a:t>Form/request validation</a:t>
            </a:r>
          </a:p>
          <a:p>
            <a:pPr lvl="1"/>
            <a:r>
              <a:rPr lang="en-US" sz="2000" dirty="0" smtClean="0"/>
              <a:t>Template data filtering and transformation</a:t>
            </a:r>
            <a:endParaRPr lang="en-US" sz="2400" dirty="0" smtClean="0"/>
          </a:p>
          <a:p>
            <a:r>
              <a:rPr lang="en-US" sz="2400" dirty="0" smtClean="0"/>
              <a:t>The invisible man may have had fun at first…</a:t>
            </a:r>
          </a:p>
          <a:p>
            <a:pPr lvl="1"/>
            <a:r>
              <a:rPr lang="en-US" sz="2000" dirty="0" smtClean="0"/>
              <a:t>But no one knows you exist (</a:t>
            </a:r>
            <a:r>
              <a:rPr lang="en-US" sz="2000" i="1" dirty="0" smtClean="0"/>
              <a:t>code reuse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No one can see you (</a:t>
            </a:r>
            <a:r>
              <a:rPr lang="en-US" sz="2000" i="1" dirty="0" smtClean="0"/>
              <a:t>side-effects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Be aware of surroundings at all times (</a:t>
            </a:r>
            <a:r>
              <a:rPr lang="en-US" sz="2000" i="1" dirty="0" smtClean="0"/>
              <a:t>encapsulation</a:t>
            </a:r>
            <a:r>
              <a:rPr lang="en-US" sz="2000" dirty="0" smtClean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Getting Closure On You Know What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2800" dirty="0" smtClean="0">
                <a:solidFill>
                  <a:srgbClr val="1A1A73"/>
                </a:solidFill>
              </a:rPr>
              <a:t>Late static binding, Namespaces, and Closures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does this mean for PHP development?</a:t>
            </a:r>
          </a:p>
          <a:p>
            <a:pPr lvl="1"/>
            <a:r>
              <a:rPr lang="en-US" sz="2000" dirty="0" smtClean="0"/>
              <a:t>Encapsulation – Complexity – Reusability?</a:t>
            </a:r>
          </a:p>
          <a:p>
            <a:r>
              <a:rPr lang="en-US" sz="2400" dirty="0" smtClean="0"/>
              <a:t>What about for frameworks?</a:t>
            </a:r>
          </a:p>
          <a:p>
            <a:pPr lvl="1"/>
            <a:r>
              <a:rPr lang="en-US" sz="2000" dirty="0" smtClean="0"/>
              <a:t>The quest to see the Wizard of </a:t>
            </a:r>
            <a:r>
              <a:rPr lang="en-US" sz="2000" b="1" dirty="0" smtClean="0"/>
              <a:t>O</a:t>
            </a:r>
            <a:r>
              <a:rPr lang="en-US" sz="2000" dirty="0" smtClean="0"/>
              <a:t>bject </a:t>
            </a:r>
            <a:r>
              <a:rPr lang="en-US" sz="2000" b="1" dirty="0" smtClean="0"/>
              <a:t>O</a:t>
            </a:r>
            <a:r>
              <a:rPr lang="en-US" sz="2000" dirty="0" smtClean="0"/>
              <a:t>rientated </a:t>
            </a:r>
            <a:r>
              <a:rPr lang="en-US" sz="2000" b="1" dirty="0" smtClean="0"/>
              <a:t>P</a:t>
            </a:r>
            <a:r>
              <a:rPr lang="en-US" sz="2000" dirty="0" smtClean="0"/>
              <a:t>erfection?</a:t>
            </a:r>
          </a:p>
          <a:p>
            <a:pPr lvl="1"/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2192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Oh My</a:t>
            </a:r>
          </a:p>
        </p:txBody>
      </p:sp>
      <p:pic>
        <p:nvPicPr>
          <p:cNvPr id="6146" name="Picture 2" descr="C:\Users\Zaunere\Desktop\22281ozthe-wizard-of-oz-posters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4267200"/>
            <a:ext cx="3338799" cy="23622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729199" y="3962399"/>
            <a:ext cx="11287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</a:rPr>
              <a:t>WordPress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788662" y="3962399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 err="1" smtClean="0">
                <a:solidFill>
                  <a:srgbClr val="002060"/>
                </a:solidFill>
              </a:rPr>
              <a:t>Drupal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81799" y="3962399"/>
            <a:ext cx="7713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400" b="1" dirty="0" err="1" smtClean="0">
                <a:solidFill>
                  <a:srgbClr val="002060"/>
                </a:solidFill>
              </a:rPr>
              <a:t>noSQL</a:t>
            </a:r>
            <a:endParaRPr lang="en-US" sz="1400" b="1" dirty="0" smtClean="0">
              <a:solidFill>
                <a:srgbClr val="00206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134419" y="3962399"/>
            <a:ext cx="1099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>
                <a:solidFill>
                  <a:srgbClr val="002060"/>
                </a:solidFill>
              </a:rPr>
              <a:t>Memcache</a:t>
            </a:r>
            <a:endParaRPr lang="en-US" sz="1100" dirty="0"/>
          </a:p>
        </p:txBody>
      </p:sp>
      <p:sp>
        <p:nvSpPr>
          <p:cNvPr id="14" name="Rectangle 13"/>
          <p:cNvSpPr/>
          <p:nvPr/>
        </p:nvSpPr>
        <p:spPr>
          <a:xfrm>
            <a:off x="457200" y="33528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Or a new paradigm that’s perfect for web dev?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15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7526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b="1" smtClean="0">
                <a:solidFill>
                  <a:srgbClr val="1A1A73"/>
                </a:solidFill>
              </a:rPr>
              <a:t>Thank You</a:t>
            </a:r>
            <a:endParaRPr lang="en-US" sz="3200" b="1" dirty="0" smtClean="0">
              <a:solidFill>
                <a:srgbClr val="1A1A7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27432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hans.zaunere@nyphp.com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58674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000" b="1" dirty="0" smtClean="0">
                <a:solidFill>
                  <a:srgbClr val="002060"/>
                </a:solidFill>
              </a:rPr>
              <a:t>…seriously.</a:t>
            </a:r>
            <a:endParaRPr lang="en-US" sz="2000" dirty="0" smtClean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2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Overview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It’s been a pretty nice release</a:t>
            </a:r>
          </a:p>
          <a:p>
            <a:pPr lvl="1"/>
            <a:r>
              <a:rPr lang="en-US" sz="2000" dirty="0" smtClean="0"/>
              <a:t>Shedding legacy – grounding for the future</a:t>
            </a:r>
          </a:p>
          <a:p>
            <a:pPr lvl="1"/>
            <a:endParaRPr lang="en-US" sz="2000" dirty="0" smtClean="0"/>
          </a:p>
          <a:p>
            <a:pPr eaLnBrk="1" hangingPunct="1"/>
            <a:r>
              <a:rPr lang="en-US" sz="2400" dirty="0" smtClean="0"/>
              <a:t>Extension and PECL cleanup</a:t>
            </a:r>
          </a:p>
          <a:p>
            <a:pPr eaLnBrk="1" hangingPunct="1"/>
            <a:r>
              <a:rPr lang="en-US" sz="2400" dirty="0" smtClean="0"/>
              <a:t>Numerous bug fixes</a:t>
            </a:r>
          </a:p>
          <a:p>
            <a:pPr eaLnBrk="1" hangingPunct="1"/>
            <a:r>
              <a:rPr lang="en-US" sz="2400" dirty="0" smtClean="0"/>
              <a:t>Performance improvements – internal API cleansing</a:t>
            </a:r>
          </a:p>
          <a:p>
            <a:pPr eaLnBrk="1" hangingPunct="1"/>
            <a:r>
              <a:rPr lang="en-US" sz="2400" dirty="0" err="1" smtClean="0"/>
              <a:t>mysqlnd</a:t>
            </a:r>
            <a:r>
              <a:rPr lang="en-US" sz="2400" dirty="0" smtClean="0"/>
              <a:t> goes mainstream</a:t>
            </a:r>
          </a:p>
          <a:p>
            <a:pPr eaLnBrk="1" hangingPunct="1"/>
            <a:r>
              <a:rPr lang="en-US" sz="2400" dirty="0" smtClean="0"/>
              <a:t>Improved Windows support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And of course…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PHP 5.3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The Three Amigos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New language features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May change some programming paradigms for PHP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But how – and why?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Late static binding, namespaces, closures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4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Late Static Binding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4572000" cy="4419600"/>
          </a:xfrm>
        </p:spPr>
        <p:txBody>
          <a:bodyPr/>
          <a:lstStyle/>
          <a:p>
            <a:r>
              <a:rPr lang="en-US" sz="2400" dirty="0" smtClean="0"/>
              <a:t>Provides "inheritance" for static properties/methods</a:t>
            </a:r>
          </a:p>
          <a:p>
            <a:pPr lvl="1"/>
            <a:r>
              <a:rPr lang="en-US" sz="2000" dirty="0" smtClean="0"/>
              <a:t>Not full inheritance</a:t>
            </a:r>
          </a:p>
          <a:p>
            <a:r>
              <a:rPr lang="en-US" sz="2400" b="1" dirty="0" smtClean="0"/>
              <a:t>self::</a:t>
            </a:r>
            <a:r>
              <a:rPr lang="en-US" sz="2400" dirty="0" smtClean="0"/>
              <a:t> references static members in the class </a:t>
            </a:r>
            <a:r>
              <a:rPr lang="en-US" sz="2400" i="1" dirty="0" smtClean="0"/>
              <a:t>defined</a:t>
            </a:r>
          </a:p>
          <a:p>
            <a:r>
              <a:rPr lang="en-US" sz="2400" b="1" dirty="0" smtClean="0"/>
              <a:t>static::</a:t>
            </a:r>
            <a:r>
              <a:rPr lang="en-US" sz="2400" dirty="0" smtClean="0"/>
              <a:t> references static members in the class </a:t>
            </a:r>
            <a:r>
              <a:rPr lang="en-US" sz="2400" i="1" dirty="0" smtClean="0"/>
              <a:t>called</a:t>
            </a:r>
            <a:endParaRPr lang="en-US" sz="2400" b="1" dirty="0" smtClean="0"/>
          </a:p>
          <a:p>
            <a:pPr lvl="1"/>
            <a:r>
              <a:rPr lang="en-US" sz="2000" dirty="0" smtClean="0"/>
              <a:t>This is late static binding - resolves the reference “late” – during runtime</a:t>
            </a:r>
          </a:p>
          <a:p>
            <a:pPr eaLnBrk="1" hangingPunct="1"/>
            <a:endParaRPr lang="en-US" sz="24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Static “Inheritance”</a:t>
            </a:r>
          </a:p>
        </p:txBody>
      </p:sp>
      <p:pic>
        <p:nvPicPr>
          <p:cNvPr id="1026" name="Picture 2" descr="C:\Users\Zaunere\Desktop\Untitled pi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133600"/>
            <a:ext cx="3619500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5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Late Static Binding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077200" cy="4419600"/>
          </a:xfrm>
        </p:spPr>
        <p:txBody>
          <a:bodyPr/>
          <a:lstStyle/>
          <a:p>
            <a:r>
              <a:rPr lang="en-US" sz="2400" dirty="0" smtClean="0"/>
              <a:t>Provides flexible static class hierarchies</a:t>
            </a:r>
          </a:p>
          <a:p>
            <a:pPr lvl="1"/>
            <a:r>
              <a:rPr lang="en-US" sz="2000" dirty="0" smtClean="0"/>
              <a:t>Static in an object sort of way</a:t>
            </a:r>
          </a:p>
          <a:p>
            <a:pPr lvl="1"/>
            <a:r>
              <a:rPr lang="en-US" sz="2000" dirty="0" smtClean="0"/>
              <a:t>Singletons, factories, etc.</a:t>
            </a:r>
          </a:p>
          <a:p>
            <a:endParaRPr lang="en-US" sz="2400" dirty="0" smtClean="0"/>
          </a:p>
          <a:p>
            <a:r>
              <a:rPr lang="en-US" sz="2400" dirty="0" smtClean="0"/>
              <a:t>Can add complexity and confusion</a:t>
            </a:r>
          </a:p>
          <a:p>
            <a:endParaRPr lang="en-US" sz="2400" dirty="0" smtClean="0"/>
          </a:p>
          <a:p>
            <a:r>
              <a:rPr lang="en-US" sz="2400" dirty="0" smtClean="0"/>
              <a:t>Resolved at runtime – performance?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forward_static_call</a:t>
            </a:r>
            <a:r>
              <a:rPr lang="en-US" sz="2400" b="1" dirty="0" smtClean="0"/>
              <a:t>()</a:t>
            </a:r>
            <a:r>
              <a:rPr lang="en-US" sz="2400" dirty="0" smtClean="0"/>
              <a:t> required for LSB behavior with static methods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So... What?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6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Namespaces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1752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PHP’s namespaces model file system paths</a:t>
            </a:r>
          </a:p>
          <a:p>
            <a:pPr lvl="1"/>
            <a:r>
              <a:rPr lang="en-US" sz="2000" b="1" dirty="0" smtClean="0"/>
              <a:t>namespace Some\Name\Space;</a:t>
            </a:r>
          </a:p>
          <a:p>
            <a:r>
              <a:rPr lang="en-US" sz="2400" dirty="0" smtClean="0"/>
              <a:t>Classes, constants, and functions of the same name can exist at different “paths”.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A File System In Your Code</a:t>
            </a:r>
          </a:p>
        </p:txBody>
      </p:sp>
      <p:pic>
        <p:nvPicPr>
          <p:cNvPr id="2050" name="Picture 2" descr="C:\Users\Zaunere\Desktop\Untitled pi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962400"/>
            <a:ext cx="4895850" cy="2066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7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Namespaces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Encapsulate code libraries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Override internal PHP functions and classes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Minimize lengthy naming conventions</a:t>
            </a:r>
          </a:p>
          <a:p>
            <a:pPr lvl="1"/>
            <a:r>
              <a:rPr lang="en-US" sz="2000" b="1" dirty="0" smtClean="0"/>
              <a:t>use \my\framework;</a:t>
            </a:r>
            <a:br>
              <a:rPr lang="en-US" sz="2000" b="1" dirty="0" smtClean="0"/>
            </a:br>
            <a:r>
              <a:rPr lang="en-US" sz="2000" b="1" dirty="0" smtClean="0"/>
              <a:t>class Exception { }</a:t>
            </a:r>
            <a:br>
              <a:rPr lang="en-US" sz="2000" b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i="1" dirty="0" smtClean="0"/>
              <a:t>instead of</a:t>
            </a:r>
            <a:br>
              <a:rPr lang="en-US" sz="2000" i="1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dirty="0" smtClean="0"/>
              <a:t>class </a:t>
            </a:r>
            <a:r>
              <a:rPr lang="en-US" sz="2000" b="1" dirty="0" err="1" smtClean="0"/>
              <a:t>my_framework_Exception</a:t>
            </a:r>
            <a:r>
              <a:rPr lang="en-US" sz="2000" b="1" dirty="0" smtClean="0"/>
              <a:t> { }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Applications?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8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Namespaces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Resolution rules can get complex</a:t>
            </a:r>
          </a:p>
          <a:p>
            <a:pPr lvl="1"/>
            <a:r>
              <a:rPr lang="en-US" sz="2000" dirty="0" smtClean="0"/>
              <a:t>Fully read resolution rules – and then keep things simple</a:t>
            </a:r>
          </a:p>
          <a:p>
            <a:pPr lvl="1"/>
            <a:r>
              <a:rPr lang="en-US" sz="2000" dirty="0" smtClean="0"/>
              <a:t>Avoid dynamic namespaces</a:t>
            </a:r>
          </a:p>
          <a:p>
            <a:r>
              <a:rPr lang="en-US" sz="2400" dirty="0" smtClean="0"/>
              <a:t>Different rules for classes vs. functions/constants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12147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namespace Pitfalls\Caveats;</a:t>
            </a:r>
          </a:p>
        </p:txBody>
      </p:sp>
      <p:pic>
        <p:nvPicPr>
          <p:cNvPr id="3075" name="Picture 3" descr="C:\Users\Zaunere\Desktop\Untitled pi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3276600"/>
            <a:ext cx="6572250" cy="27813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685800" y="6091535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i="1" dirty="0" smtClean="0">
                <a:solidFill>
                  <a:srgbClr val="002060"/>
                </a:solidFill>
              </a:rPr>
              <a:t>or</a:t>
            </a:r>
            <a:r>
              <a:rPr lang="en-US" sz="2400" b="1" dirty="0" smtClean="0">
                <a:solidFill>
                  <a:srgbClr val="002060"/>
                </a:solidFill>
              </a:rPr>
              <a:t> When a slash makes all the difference.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A916083-4F8D-494A-AEC4-AFF049F68848}" type="datetime1">
              <a:rPr lang="en-US"/>
              <a:pPr/>
              <a:t>7/28/2010</a:t>
            </a:fld>
            <a:endParaRPr lang="en-US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CF8902-C909-44AD-BC6B-54F777852DA0}" type="slidenum">
              <a:rPr lang="en-US"/>
              <a:pPr/>
              <a:t>9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990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>
                <a:solidFill>
                  <a:srgbClr val="1A1A73"/>
                </a:solidFill>
              </a:rPr>
              <a:t>Namespaces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Porting – namespaces don’t drop-in</a:t>
            </a:r>
          </a:p>
          <a:p>
            <a:pPr lvl="1"/>
            <a:r>
              <a:rPr lang="en-US" sz="2000" dirty="0" smtClean="0"/>
              <a:t>Non-</a:t>
            </a:r>
            <a:r>
              <a:rPr lang="en-US" sz="2000" dirty="0" err="1" smtClean="0"/>
              <a:t>namespaced</a:t>
            </a:r>
            <a:r>
              <a:rPr lang="en-US" sz="2000" dirty="0" smtClean="0"/>
              <a:t> code probably won’t work</a:t>
            </a:r>
          </a:p>
          <a:p>
            <a:pPr lvl="1"/>
            <a:r>
              <a:rPr lang="en-US" sz="2000" dirty="0" smtClean="0"/>
              <a:t>Be prepared for porting effort</a:t>
            </a:r>
          </a:p>
          <a:p>
            <a:r>
              <a:rPr lang="en-US" sz="2400" dirty="0" smtClean="0"/>
              <a:t>Performance</a:t>
            </a:r>
          </a:p>
          <a:p>
            <a:pPr lvl="1"/>
            <a:r>
              <a:rPr lang="en-US" sz="2000" dirty="0" smtClean="0"/>
              <a:t>Fully qualified namespaces are resolved at compile time</a:t>
            </a:r>
          </a:p>
          <a:p>
            <a:pPr lvl="1"/>
            <a:r>
              <a:rPr lang="en-US" sz="2000" dirty="0" smtClean="0"/>
              <a:t>Runtime resolution showed signs of performance impact</a:t>
            </a:r>
          </a:p>
          <a:p>
            <a:pPr lvl="2"/>
            <a:r>
              <a:rPr lang="en-US" sz="1600" dirty="0" smtClean="0"/>
              <a:t>Although you likely won’t be instantiating 1 million classes</a:t>
            </a:r>
          </a:p>
          <a:p>
            <a:r>
              <a:rPr lang="en-US" sz="2400" dirty="0" smtClean="0"/>
              <a:t>KISS</a:t>
            </a:r>
          </a:p>
          <a:p>
            <a:pPr lvl="1"/>
            <a:r>
              <a:rPr lang="en-US" sz="2000" dirty="0" smtClean="0"/>
              <a:t>Don’t be too clever – avoid dynamic language features</a:t>
            </a:r>
          </a:p>
          <a:p>
            <a:pPr lvl="1"/>
            <a:r>
              <a:rPr lang="en-US" sz="2000" dirty="0" smtClean="0"/>
              <a:t>Easy to get un-maintainable code</a:t>
            </a:r>
          </a:p>
          <a:p>
            <a:pPr lvl="1"/>
            <a:endParaRPr lang="en-US" sz="2000" b="1" dirty="0" smtClean="0"/>
          </a:p>
        </p:txBody>
      </p:sp>
      <p:sp>
        <p:nvSpPr>
          <p:cNvPr id="8" name="Rectangle 7"/>
          <p:cNvSpPr/>
          <p:nvPr/>
        </p:nvSpPr>
        <p:spPr>
          <a:xfrm>
            <a:off x="457200" y="1295400"/>
            <a:ext cx="8153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sz="2400" b="1" dirty="0" smtClean="0">
                <a:solidFill>
                  <a:srgbClr val="002060"/>
                </a:solidFill>
              </a:rPr>
              <a:t>namespace \Pitfalls\Caveats\More;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YPHP">
  <a:themeElements>
    <a:clrScheme name="NYPH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YPH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NYPH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YPH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YPH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NYPHP</Template>
  <TotalTime>945</TotalTime>
  <Words>562</Words>
  <Application>Microsoft Office PowerPoint</Application>
  <PresentationFormat>On-screen Show (4:3)</PresentationFormat>
  <Paragraphs>149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NYPHP</vt:lpstr>
      <vt:lpstr>PHP 5.3 Feature Review and Discussion Late static binding, namespaces, and closures</vt:lpstr>
      <vt:lpstr>Overview</vt:lpstr>
      <vt:lpstr>The Three Amigos</vt:lpstr>
      <vt:lpstr>Late Static Binding</vt:lpstr>
      <vt:lpstr>Late Static Binding</vt:lpstr>
      <vt:lpstr>Namespaces</vt:lpstr>
      <vt:lpstr>Namespaces</vt:lpstr>
      <vt:lpstr>Namespaces</vt:lpstr>
      <vt:lpstr>Namespaces</vt:lpstr>
      <vt:lpstr>Thank You</vt:lpstr>
      <vt:lpstr>Closures</vt:lpstr>
      <vt:lpstr>Closures</vt:lpstr>
      <vt:lpstr>Closures</vt:lpstr>
      <vt:lpstr>Late static binding, Namespaces, and Closures</vt:lpstr>
      <vt:lpstr>Thank You</vt:lpstr>
    </vt:vector>
  </TitlesOfParts>
  <Company>New York PHP, LLC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Intermediary PHP Language Overview and Top 10 Best Practices</dc:title>
  <dc:creator>Hans Zaunere</dc:creator>
  <cp:lastModifiedBy>Zaunere</cp:lastModifiedBy>
  <cp:revision>139</cp:revision>
  <dcterms:created xsi:type="dcterms:W3CDTF">2008-09-09T14:12:57Z</dcterms:created>
  <dcterms:modified xsi:type="dcterms:W3CDTF">2010-07-28T16:01:55Z</dcterms:modified>
</cp:coreProperties>
</file>