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7" r:id="rId4"/>
    <p:sldId id="258" r:id="rId5"/>
    <p:sldId id="260" r:id="rId6"/>
    <p:sldId id="268" r:id="rId7"/>
    <p:sldId id="269" r:id="rId8"/>
    <p:sldId id="280" r:id="rId9"/>
    <p:sldId id="270" r:id="rId10"/>
    <p:sldId id="271" r:id="rId11"/>
    <p:sldId id="272" r:id="rId12"/>
    <p:sldId id="273" r:id="rId13"/>
    <p:sldId id="274" r:id="rId14"/>
    <p:sldId id="275" r:id="rId15"/>
    <p:sldId id="276" r:id="rId16"/>
    <p:sldId id="277" r:id="rId17"/>
    <p:sldId id="264" r:id="rId18"/>
    <p:sldId id="266" r:id="rId19"/>
    <p:sldId id="278" r:id="rId20"/>
    <p:sldId id="265" r:id="rId21"/>
    <p:sldId id="279" r:id="rId22"/>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E5E8F1"/>
    <a:srgbClr val="1A1A7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56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01F91663-985D-418D-AE7B-EE11E53FF02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6C63BA9E-9CEE-41DD-B3A1-281E386F1F69}" type="slidenum">
              <a:rPr lang="en-US"/>
              <a:pPr/>
              <a:t>1</a:t>
            </a:fld>
            <a:endParaRPr 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smtClean="0"/>
            </a:lvl1pPr>
          </a:lstStyle>
          <a:p>
            <a:pPr>
              <a:defRPr/>
            </a:pPr>
            <a:fld id="{1D9F5EBB-450A-4551-AE5E-36FDCD7A9514}" type="datetime1">
              <a:rPr lang="en-US"/>
              <a:pPr>
                <a:defRPr/>
              </a:pPr>
              <a:t>12/6/2008</a:t>
            </a:fld>
            <a:endParaRPr lang="en-US"/>
          </a:p>
        </p:txBody>
      </p:sp>
      <p:sp>
        <p:nvSpPr>
          <p:cNvPr id="5" name="Footer Placeholder 4"/>
          <p:cNvSpPr>
            <a:spLocks noGrp="1"/>
          </p:cNvSpPr>
          <p:nvPr>
            <p:ph type="ftr" sz="quarter" idx="11"/>
          </p:nvPr>
        </p:nvSpPr>
        <p:spPr/>
        <p:txBody>
          <a:bodyPr/>
          <a:lstStyle>
            <a:lvl1pPr>
              <a:defRPr smtClean="0"/>
            </a:lvl1pPr>
          </a:lstStyle>
          <a:p>
            <a:pPr>
              <a:defRPr/>
            </a:pPr>
            <a:r>
              <a:rPr lang="en-US"/>
              <a:t>© 2005 New York PHP</a:t>
            </a:r>
          </a:p>
        </p:txBody>
      </p:sp>
      <p:sp>
        <p:nvSpPr>
          <p:cNvPr id="6" name="Slide Number Placeholder 5"/>
          <p:cNvSpPr>
            <a:spLocks noGrp="1"/>
          </p:cNvSpPr>
          <p:nvPr>
            <p:ph type="sldNum" sz="quarter" idx="12"/>
          </p:nvPr>
        </p:nvSpPr>
        <p:spPr/>
        <p:txBody>
          <a:bodyPr/>
          <a:lstStyle>
            <a:lvl1pPr>
              <a:defRPr smtClean="0"/>
            </a:lvl1pPr>
          </a:lstStyle>
          <a:p>
            <a:pPr>
              <a:defRPr/>
            </a:pPr>
            <a:fld id="{EBE20CE2-B81B-45DC-9F62-0B1450399B7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fld id="{D3F38EDF-E404-4CB4-9863-40B6E33773A7}" type="datetime1">
              <a:rPr lang="en-US"/>
              <a:pPr>
                <a:defRPr/>
              </a:pPr>
              <a:t>12/6/2008</a:t>
            </a:fld>
            <a:endParaRPr lang="en-US"/>
          </a:p>
        </p:txBody>
      </p:sp>
      <p:sp>
        <p:nvSpPr>
          <p:cNvPr id="5" name="Footer Placeholder 4"/>
          <p:cNvSpPr>
            <a:spLocks noGrp="1"/>
          </p:cNvSpPr>
          <p:nvPr>
            <p:ph type="ftr" sz="quarter" idx="11"/>
          </p:nvPr>
        </p:nvSpPr>
        <p:spPr/>
        <p:txBody>
          <a:bodyPr/>
          <a:lstStyle>
            <a:lvl1pPr>
              <a:defRPr smtClean="0"/>
            </a:lvl1pPr>
          </a:lstStyle>
          <a:p>
            <a:pPr>
              <a:defRPr/>
            </a:pPr>
            <a:r>
              <a:rPr lang="en-US"/>
              <a:t>© 2005 New York PHP</a:t>
            </a:r>
          </a:p>
        </p:txBody>
      </p:sp>
      <p:sp>
        <p:nvSpPr>
          <p:cNvPr id="6" name="Slide Number Placeholder 5"/>
          <p:cNvSpPr>
            <a:spLocks noGrp="1"/>
          </p:cNvSpPr>
          <p:nvPr>
            <p:ph type="sldNum" sz="quarter" idx="12"/>
          </p:nvPr>
        </p:nvSpPr>
        <p:spPr/>
        <p:txBody>
          <a:bodyPr/>
          <a:lstStyle>
            <a:lvl1pPr>
              <a:defRPr smtClean="0"/>
            </a:lvl1pPr>
          </a:lstStyle>
          <a:p>
            <a:pPr>
              <a:defRPr/>
            </a:pPr>
            <a:fld id="{2FF3E44B-4E49-405D-887E-FD32245FA41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fld id="{F9E77A08-322E-48E0-9F50-B17C3E7BDA9F}" type="datetime1">
              <a:rPr lang="en-US"/>
              <a:pPr>
                <a:defRPr/>
              </a:pPr>
              <a:t>12/6/2008</a:t>
            </a:fld>
            <a:endParaRPr lang="en-US"/>
          </a:p>
        </p:txBody>
      </p:sp>
      <p:sp>
        <p:nvSpPr>
          <p:cNvPr id="5" name="Footer Placeholder 4"/>
          <p:cNvSpPr>
            <a:spLocks noGrp="1"/>
          </p:cNvSpPr>
          <p:nvPr>
            <p:ph type="ftr" sz="quarter" idx="11"/>
          </p:nvPr>
        </p:nvSpPr>
        <p:spPr/>
        <p:txBody>
          <a:bodyPr/>
          <a:lstStyle>
            <a:lvl1pPr>
              <a:defRPr smtClean="0"/>
            </a:lvl1pPr>
          </a:lstStyle>
          <a:p>
            <a:pPr>
              <a:defRPr/>
            </a:pPr>
            <a:r>
              <a:rPr lang="en-US"/>
              <a:t>© 2005 New York PHP</a:t>
            </a:r>
          </a:p>
        </p:txBody>
      </p:sp>
      <p:sp>
        <p:nvSpPr>
          <p:cNvPr id="6" name="Slide Number Placeholder 5"/>
          <p:cNvSpPr>
            <a:spLocks noGrp="1"/>
          </p:cNvSpPr>
          <p:nvPr>
            <p:ph type="sldNum" sz="quarter" idx="12"/>
          </p:nvPr>
        </p:nvSpPr>
        <p:spPr/>
        <p:txBody>
          <a:bodyPr/>
          <a:lstStyle>
            <a:lvl1pPr>
              <a:defRPr smtClean="0"/>
            </a:lvl1pPr>
          </a:lstStyle>
          <a:p>
            <a:pPr>
              <a:defRPr/>
            </a:pPr>
            <a:fld id="{3F57EA36-B587-423D-A0D7-25978588716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fld id="{8F979C6C-FA6A-4100-A0FA-74381AC01774}" type="datetime1">
              <a:rPr lang="en-US"/>
              <a:pPr>
                <a:defRPr/>
              </a:pPr>
              <a:t>12/6/2008</a:t>
            </a:fld>
            <a:endParaRPr lang="en-US"/>
          </a:p>
        </p:txBody>
      </p:sp>
      <p:sp>
        <p:nvSpPr>
          <p:cNvPr id="5" name="Footer Placeholder 4"/>
          <p:cNvSpPr>
            <a:spLocks noGrp="1"/>
          </p:cNvSpPr>
          <p:nvPr>
            <p:ph type="ftr" sz="quarter" idx="11"/>
          </p:nvPr>
        </p:nvSpPr>
        <p:spPr/>
        <p:txBody>
          <a:bodyPr/>
          <a:lstStyle>
            <a:lvl1pPr>
              <a:defRPr smtClean="0"/>
            </a:lvl1pPr>
          </a:lstStyle>
          <a:p>
            <a:pPr>
              <a:defRPr/>
            </a:pPr>
            <a:r>
              <a:rPr lang="en-US"/>
              <a:t>© 2005 New York PHP</a:t>
            </a:r>
          </a:p>
        </p:txBody>
      </p:sp>
      <p:sp>
        <p:nvSpPr>
          <p:cNvPr id="6" name="Slide Number Placeholder 5"/>
          <p:cNvSpPr>
            <a:spLocks noGrp="1"/>
          </p:cNvSpPr>
          <p:nvPr>
            <p:ph type="sldNum" sz="quarter" idx="12"/>
          </p:nvPr>
        </p:nvSpPr>
        <p:spPr/>
        <p:txBody>
          <a:bodyPr/>
          <a:lstStyle>
            <a:lvl1pPr>
              <a:defRPr smtClean="0"/>
            </a:lvl1pPr>
          </a:lstStyle>
          <a:p>
            <a:pPr>
              <a:defRPr/>
            </a:pPr>
            <a:fld id="{EFEDBC8C-D43E-4EE5-A6A2-482C50E736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mtClean="0"/>
            </a:lvl1pPr>
          </a:lstStyle>
          <a:p>
            <a:pPr>
              <a:defRPr/>
            </a:pPr>
            <a:fld id="{8B21132D-FA6A-40DA-A8D5-5087B473EB26}" type="datetime1">
              <a:rPr lang="en-US"/>
              <a:pPr>
                <a:defRPr/>
              </a:pPr>
              <a:t>12/6/2008</a:t>
            </a:fld>
            <a:endParaRPr lang="en-US"/>
          </a:p>
        </p:txBody>
      </p:sp>
      <p:sp>
        <p:nvSpPr>
          <p:cNvPr id="5" name="Footer Placeholder 4"/>
          <p:cNvSpPr>
            <a:spLocks noGrp="1"/>
          </p:cNvSpPr>
          <p:nvPr>
            <p:ph type="ftr" sz="quarter" idx="11"/>
          </p:nvPr>
        </p:nvSpPr>
        <p:spPr/>
        <p:txBody>
          <a:bodyPr/>
          <a:lstStyle>
            <a:lvl1pPr>
              <a:defRPr smtClean="0"/>
            </a:lvl1pPr>
          </a:lstStyle>
          <a:p>
            <a:pPr>
              <a:defRPr/>
            </a:pPr>
            <a:r>
              <a:rPr lang="en-US"/>
              <a:t>© 2005 New York PHP</a:t>
            </a:r>
          </a:p>
        </p:txBody>
      </p:sp>
      <p:sp>
        <p:nvSpPr>
          <p:cNvPr id="6" name="Slide Number Placeholder 5"/>
          <p:cNvSpPr>
            <a:spLocks noGrp="1"/>
          </p:cNvSpPr>
          <p:nvPr>
            <p:ph type="sldNum" sz="quarter" idx="12"/>
          </p:nvPr>
        </p:nvSpPr>
        <p:spPr/>
        <p:txBody>
          <a:bodyPr/>
          <a:lstStyle>
            <a:lvl1pPr>
              <a:defRPr smtClean="0"/>
            </a:lvl1pPr>
          </a:lstStyle>
          <a:p>
            <a:pPr>
              <a:defRPr/>
            </a:pPr>
            <a:fld id="{20A151AB-B34C-4B0E-A87D-7E34BBB1229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fld id="{8488BF7A-11AB-4927-8AD4-05CBC304728E}" type="datetime1">
              <a:rPr lang="en-US"/>
              <a:pPr>
                <a:defRPr/>
              </a:pPr>
              <a:t>12/6/2008</a:t>
            </a:fld>
            <a:endParaRPr lang="en-US"/>
          </a:p>
        </p:txBody>
      </p:sp>
      <p:sp>
        <p:nvSpPr>
          <p:cNvPr id="6" name="Footer Placeholder 5"/>
          <p:cNvSpPr>
            <a:spLocks noGrp="1"/>
          </p:cNvSpPr>
          <p:nvPr>
            <p:ph type="ftr" sz="quarter" idx="11"/>
          </p:nvPr>
        </p:nvSpPr>
        <p:spPr/>
        <p:txBody>
          <a:bodyPr/>
          <a:lstStyle>
            <a:lvl1pPr>
              <a:defRPr smtClean="0"/>
            </a:lvl1pPr>
          </a:lstStyle>
          <a:p>
            <a:pPr>
              <a:defRPr/>
            </a:pPr>
            <a:r>
              <a:rPr lang="en-US"/>
              <a:t>© 2005 New York PHP</a:t>
            </a:r>
          </a:p>
        </p:txBody>
      </p:sp>
      <p:sp>
        <p:nvSpPr>
          <p:cNvPr id="7" name="Slide Number Placeholder 6"/>
          <p:cNvSpPr>
            <a:spLocks noGrp="1"/>
          </p:cNvSpPr>
          <p:nvPr>
            <p:ph type="sldNum" sz="quarter" idx="12"/>
          </p:nvPr>
        </p:nvSpPr>
        <p:spPr/>
        <p:txBody>
          <a:bodyPr/>
          <a:lstStyle>
            <a:lvl1pPr>
              <a:defRPr smtClean="0"/>
            </a:lvl1pPr>
          </a:lstStyle>
          <a:p>
            <a:pPr>
              <a:defRPr/>
            </a:pPr>
            <a:fld id="{5C0B0796-DAE2-40FF-8B93-A954B2AF8D0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lstStyle>
          <a:p>
            <a:pPr>
              <a:defRPr/>
            </a:pPr>
            <a:fld id="{A84440F5-2EC7-4317-8E58-B8303FBE9778}" type="datetime1">
              <a:rPr lang="en-US"/>
              <a:pPr>
                <a:defRPr/>
              </a:pPr>
              <a:t>12/6/2008</a:t>
            </a:fld>
            <a:endParaRPr lang="en-US"/>
          </a:p>
        </p:txBody>
      </p:sp>
      <p:sp>
        <p:nvSpPr>
          <p:cNvPr id="8" name="Footer Placeholder 7"/>
          <p:cNvSpPr>
            <a:spLocks noGrp="1"/>
          </p:cNvSpPr>
          <p:nvPr>
            <p:ph type="ftr" sz="quarter" idx="11"/>
          </p:nvPr>
        </p:nvSpPr>
        <p:spPr/>
        <p:txBody>
          <a:bodyPr/>
          <a:lstStyle>
            <a:lvl1pPr>
              <a:defRPr smtClean="0"/>
            </a:lvl1pPr>
          </a:lstStyle>
          <a:p>
            <a:pPr>
              <a:defRPr/>
            </a:pPr>
            <a:r>
              <a:rPr lang="en-US"/>
              <a:t>© 2005 New York PHP</a:t>
            </a:r>
          </a:p>
        </p:txBody>
      </p:sp>
      <p:sp>
        <p:nvSpPr>
          <p:cNvPr id="9" name="Slide Number Placeholder 8"/>
          <p:cNvSpPr>
            <a:spLocks noGrp="1"/>
          </p:cNvSpPr>
          <p:nvPr>
            <p:ph type="sldNum" sz="quarter" idx="12"/>
          </p:nvPr>
        </p:nvSpPr>
        <p:spPr/>
        <p:txBody>
          <a:bodyPr/>
          <a:lstStyle>
            <a:lvl1pPr>
              <a:defRPr smtClean="0"/>
            </a:lvl1pPr>
          </a:lstStyle>
          <a:p>
            <a:pPr>
              <a:defRPr/>
            </a:pPr>
            <a:fld id="{70DBEE8E-9511-4B0C-910A-019E90CB148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fld id="{F58E7C0F-9CE9-4FA2-AC90-D27E5CA788E1}" type="datetime1">
              <a:rPr lang="en-US"/>
              <a:pPr>
                <a:defRPr/>
              </a:pPr>
              <a:t>12/6/2008</a:t>
            </a:fld>
            <a:endParaRPr lang="en-US"/>
          </a:p>
        </p:txBody>
      </p:sp>
      <p:sp>
        <p:nvSpPr>
          <p:cNvPr id="4" name="Footer Placeholder 3"/>
          <p:cNvSpPr>
            <a:spLocks noGrp="1"/>
          </p:cNvSpPr>
          <p:nvPr>
            <p:ph type="ftr" sz="quarter" idx="11"/>
          </p:nvPr>
        </p:nvSpPr>
        <p:spPr/>
        <p:txBody>
          <a:bodyPr/>
          <a:lstStyle>
            <a:lvl1pPr>
              <a:defRPr smtClean="0"/>
            </a:lvl1pPr>
          </a:lstStyle>
          <a:p>
            <a:pPr>
              <a:defRPr/>
            </a:pPr>
            <a:r>
              <a:rPr lang="en-US"/>
              <a:t>© 2005 New York PHP</a:t>
            </a:r>
          </a:p>
        </p:txBody>
      </p:sp>
      <p:sp>
        <p:nvSpPr>
          <p:cNvPr id="5" name="Slide Number Placeholder 4"/>
          <p:cNvSpPr>
            <a:spLocks noGrp="1"/>
          </p:cNvSpPr>
          <p:nvPr>
            <p:ph type="sldNum" sz="quarter" idx="12"/>
          </p:nvPr>
        </p:nvSpPr>
        <p:spPr/>
        <p:txBody>
          <a:bodyPr/>
          <a:lstStyle>
            <a:lvl1pPr>
              <a:defRPr smtClean="0"/>
            </a:lvl1pPr>
          </a:lstStyle>
          <a:p>
            <a:pPr>
              <a:defRPr/>
            </a:pPr>
            <a:fld id="{C15018FE-3932-4CC1-B032-ECAF3DDA21E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fld id="{4332B4D6-EF1F-410C-BDB5-B19820C0A1D5}" type="datetime1">
              <a:rPr lang="en-US"/>
              <a:pPr>
                <a:defRPr/>
              </a:pPr>
              <a:t>12/6/2008</a:t>
            </a:fld>
            <a:endParaRPr lang="en-US"/>
          </a:p>
        </p:txBody>
      </p:sp>
      <p:sp>
        <p:nvSpPr>
          <p:cNvPr id="3" name="Footer Placeholder 2"/>
          <p:cNvSpPr>
            <a:spLocks noGrp="1"/>
          </p:cNvSpPr>
          <p:nvPr>
            <p:ph type="ftr" sz="quarter" idx="11"/>
          </p:nvPr>
        </p:nvSpPr>
        <p:spPr/>
        <p:txBody>
          <a:bodyPr/>
          <a:lstStyle>
            <a:lvl1pPr>
              <a:defRPr smtClean="0"/>
            </a:lvl1pPr>
          </a:lstStyle>
          <a:p>
            <a:pPr>
              <a:defRPr/>
            </a:pPr>
            <a:r>
              <a:rPr lang="en-US"/>
              <a:t>© 2005 New York PHP</a:t>
            </a:r>
          </a:p>
        </p:txBody>
      </p:sp>
      <p:sp>
        <p:nvSpPr>
          <p:cNvPr id="4" name="Slide Number Placeholder 3"/>
          <p:cNvSpPr>
            <a:spLocks noGrp="1"/>
          </p:cNvSpPr>
          <p:nvPr>
            <p:ph type="sldNum" sz="quarter" idx="12"/>
          </p:nvPr>
        </p:nvSpPr>
        <p:spPr/>
        <p:txBody>
          <a:bodyPr/>
          <a:lstStyle>
            <a:lvl1pPr>
              <a:defRPr smtClean="0"/>
            </a:lvl1pPr>
          </a:lstStyle>
          <a:p>
            <a:pPr>
              <a:defRPr/>
            </a:pPr>
            <a:fld id="{949E5AAE-3089-4C69-83A7-7B77FACBC8B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fld id="{5369E155-E6F2-4801-B117-4D142E20ADB9}" type="datetime1">
              <a:rPr lang="en-US"/>
              <a:pPr>
                <a:defRPr/>
              </a:pPr>
              <a:t>12/6/2008</a:t>
            </a:fld>
            <a:endParaRPr lang="en-US"/>
          </a:p>
        </p:txBody>
      </p:sp>
      <p:sp>
        <p:nvSpPr>
          <p:cNvPr id="6" name="Footer Placeholder 5"/>
          <p:cNvSpPr>
            <a:spLocks noGrp="1"/>
          </p:cNvSpPr>
          <p:nvPr>
            <p:ph type="ftr" sz="quarter" idx="11"/>
          </p:nvPr>
        </p:nvSpPr>
        <p:spPr/>
        <p:txBody>
          <a:bodyPr/>
          <a:lstStyle>
            <a:lvl1pPr>
              <a:defRPr smtClean="0"/>
            </a:lvl1pPr>
          </a:lstStyle>
          <a:p>
            <a:pPr>
              <a:defRPr/>
            </a:pPr>
            <a:r>
              <a:rPr lang="en-US"/>
              <a:t>© 2005 New York PHP</a:t>
            </a:r>
          </a:p>
        </p:txBody>
      </p:sp>
      <p:sp>
        <p:nvSpPr>
          <p:cNvPr id="7" name="Slide Number Placeholder 6"/>
          <p:cNvSpPr>
            <a:spLocks noGrp="1"/>
          </p:cNvSpPr>
          <p:nvPr>
            <p:ph type="sldNum" sz="quarter" idx="12"/>
          </p:nvPr>
        </p:nvSpPr>
        <p:spPr/>
        <p:txBody>
          <a:bodyPr/>
          <a:lstStyle>
            <a:lvl1pPr>
              <a:defRPr smtClean="0"/>
            </a:lvl1pPr>
          </a:lstStyle>
          <a:p>
            <a:pPr>
              <a:defRPr/>
            </a:pPr>
            <a:fld id="{71ABFB6D-B63F-4A7F-A818-AF280F3E7CD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fld id="{2142AE50-2A45-4754-98D9-7663A8F8073F}" type="datetime1">
              <a:rPr lang="en-US"/>
              <a:pPr>
                <a:defRPr/>
              </a:pPr>
              <a:t>12/6/2008</a:t>
            </a:fld>
            <a:endParaRPr lang="en-US"/>
          </a:p>
        </p:txBody>
      </p:sp>
      <p:sp>
        <p:nvSpPr>
          <p:cNvPr id="6" name="Footer Placeholder 5"/>
          <p:cNvSpPr>
            <a:spLocks noGrp="1"/>
          </p:cNvSpPr>
          <p:nvPr>
            <p:ph type="ftr" sz="quarter" idx="11"/>
          </p:nvPr>
        </p:nvSpPr>
        <p:spPr/>
        <p:txBody>
          <a:bodyPr/>
          <a:lstStyle>
            <a:lvl1pPr>
              <a:defRPr smtClean="0"/>
            </a:lvl1pPr>
          </a:lstStyle>
          <a:p>
            <a:pPr>
              <a:defRPr/>
            </a:pPr>
            <a:r>
              <a:rPr lang="en-US"/>
              <a:t>© 2005 New York PHP</a:t>
            </a:r>
          </a:p>
        </p:txBody>
      </p:sp>
      <p:sp>
        <p:nvSpPr>
          <p:cNvPr id="7" name="Slide Number Placeholder 6"/>
          <p:cNvSpPr>
            <a:spLocks noGrp="1"/>
          </p:cNvSpPr>
          <p:nvPr>
            <p:ph type="sldNum" sz="quarter" idx="12"/>
          </p:nvPr>
        </p:nvSpPr>
        <p:spPr/>
        <p:txBody>
          <a:bodyPr/>
          <a:lstStyle>
            <a:lvl1pPr>
              <a:defRPr smtClean="0"/>
            </a:lvl1pPr>
          </a:lstStyle>
          <a:p>
            <a:pPr>
              <a:defRPr/>
            </a:pPr>
            <a:fld id="{BCADC797-BB25-4EF2-9C08-3C37B7533D0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p:nvSpPr>
        <p:spPr bwMode="auto">
          <a:xfrm>
            <a:off x="0" y="6629400"/>
            <a:ext cx="9144000" cy="228600"/>
          </a:xfrm>
          <a:prstGeom prst="rect">
            <a:avLst/>
          </a:prstGeom>
          <a:solidFill>
            <a:srgbClr val="E5E8F1"/>
          </a:solidFill>
          <a:ln w="9525">
            <a:solidFill>
              <a:schemeClr val="tx1"/>
            </a:solidFill>
            <a:miter lim="800000"/>
            <a:headEnd/>
            <a:tailEnd/>
          </a:ln>
          <a:effectLst/>
        </p:spPr>
        <p:txBody>
          <a:bodyPr wrap="none" anchor="ctr"/>
          <a:lstStyle/>
          <a:p>
            <a:pPr>
              <a:defRPr/>
            </a:pPr>
            <a:endParaRPr 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629400"/>
            <a:ext cx="213360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000" smtClean="0"/>
            </a:lvl1pPr>
          </a:lstStyle>
          <a:p>
            <a:pPr>
              <a:defRPr/>
            </a:pPr>
            <a:fld id="{B873C28C-1810-4B52-9F91-B8DAF52B255D}" type="datetime1">
              <a:rPr lang="en-US"/>
              <a:pPr>
                <a:defRPr/>
              </a:pPr>
              <a:t>12/6/2008</a:t>
            </a:fld>
            <a:endParaRPr lang="en-US"/>
          </a:p>
        </p:txBody>
      </p:sp>
      <p:sp>
        <p:nvSpPr>
          <p:cNvPr id="1029" name="Rectangle 5"/>
          <p:cNvSpPr>
            <a:spLocks noGrp="1" noChangeArrowheads="1"/>
          </p:cNvSpPr>
          <p:nvPr>
            <p:ph type="ftr" sz="quarter" idx="3"/>
          </p:nvPr>
        </p:nvSpPr>
        <p:spPr bwMode="auto">
          <a:xfrm>
            <a:off x="3124200" y="6629400"/>
            <a:ext cx="289560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dirty="0" smtClean="0">
                <a:cs typeface="Arial" charset="0"/>
              </a:defRPr>
            </a:lvl1pPr>
          </a:lstStyle>
          <a:p>
            <a:pPr>
              <a:defRPr/>
            </a:pPr>
            <a:r>
              <a:rPr lang="en-US"/>
              <a:t>© 2008 New York PHP, LLC</a:t>
            </a:r>
          </a:p>
        </p:txBody>
      </p:sp>
      <p:sp>
        <p:nvSpPr>
          <p:cNvPr id="1030" name="Rectangle 6"/>
          <p:cNvSpPr>
            <a:spLocks noGrp="1" noChangeArrowheads="1"/>
          </p:cNvSpPr>
          <p:nvPr>
            <p:ph type="sldNum" sz="quarter" idx="4"/>
          </p:nvPr>
        </p:nvSpPr>
        <p:spPr bwMode="auto">
          <a:xfrm>
            <a:off x="6553200" y="6629400"/>
            <a:ext cx="213360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000" smtClean="0"/>
            </a:lvl1pPr>
          </a:lstStyle>
          <a:p>
            <a:pPr>
              <a:defRPr/>
            </a:pPr>
            <a:fld id="{2CC754B7-0E50-4C92-B750-99EFF0DFE293}" type="slidenum">
              <a:rPr lang="en-US"/>
              <a:pPr>
                <a:defRPr/>
              </a:pPr>
              <a:t>‹#›</a:t>
            </a:fld>
            <a:endParaRPr lang="en-US"/>
          </a:p>
        </p:txBody>
      </p:sp>
      <p:pic>
        <p:nvPicPr>
          <p:cNvPr id="1031" name="Picture 7" descr="nyphp"/>
          <p:cNvPicPr>
            <a:picLocks noChangeAspect="1" noChangeArrowheads="1"/>
          </p:cNvPicPr>
          <p:nvPr/>
        </p:nvPicPr>
        <p:blipFill>
          <a:blip r:embed="rId13"/>
          <a:srcRect/>
          <a:stretch>
            <a:fillRect/>
          </a:stretch>
        </p:blipFill>
        <p:spPr bwMode="auto">
          <a:xfrm>
            <a:off x="8496300" y="17463"/>
            <a:ext cx="609600" cy="468312"/>
          </a:xfrm>
          <a:prstGeom prst="rect">
            <a:avLst/>
          </a:prstGeom>
          <a:noFill/>
          <a:ln w="9525">
            <a:noFill/>
            <a:miter lim="800000"/>
            <a:headEnd/>
            <a:tailEnd/>
          </a:ln>
        </p:spPr>
      </p:pic>
      <p:sp>
        <p:nvSpPr>
          <p:cNvPr id="1033" name="Rectangle 9"/>
          <p:cNvSpPr>
            <a:spLocks noChangeArrowheads="1"/>
          </p:cNvSpPr>
          <p:nvPr/>
        </p:nvSpPr>
        <p:spPr bwMode="auto">
          <a:xfrm>
            <a:off x="0" y="0"/>
            <a:ext cx="8458200" cy="485775"/>
          </a:xfrm>
          <a:prstGeom prst="rect">
            <a:avLst/>
          </a:prstGeom>
          <a:solidFill>
            <a:srgbClr val="1A1A73"/>
          </a:solidFill>
          <a:ln w="9525">
            <a:solidFill>
              <a:schemeClr val="tx1"/>
            </a:solidFill>
            <a:miter lim="800000"/>
            <a:headEnd/>
            <a:tailEnd/>
          </a:ln>
          <a:effectLst/>
        </p:spPr>
        <p:txBody>
          <a:bodyPr wrap="none" anchor="ctr"/>
          <a:lstStyle/>
          <a:p>
            <a:pPr>
              <a:defRPr/>
            </a:pPr>
            <a:endParaRPr lang="en-US"/>
          </a:p>
        </p:txBody>
      </p:sp>
      <p:sp>
        <p:nvSpPr>
          <p:cNvPr id="1034" name="Text Box 10"/>
          <p:cNvSpPr txBox="1">
            <a:spLocks noChangeArrowheads="1"/>
          </p:cNvSpPr>
          <p:nvPr/>
        </p:nvSpPr>
        <p:spPr bwMode="auto">
          <a:xfrm>
            <a:off x="0" y="106363"/>
            <a:ext cx="2667000" cy="276999"/>
          </a:xfrm>
          <a:prstGeom prst="rect">
            <a:avLst/>
          </a:prstGeom>
          <a:noFill/>
          <a:ln w="9525">
            <a:noFill/>
            <a:miter lim="800000"/>
            <a:headEnd/>
            <a:tailEnd/>
          </a:ln>
          <a:effectLst/>
        </p:spPr>
        <p:txBody>
          <a:bodyPr wrap="square">
            <a:spAutoFit/>
          </a:bodyPr>
          <a:lstStyle/>
          <a:p>
            <a:pPr>
              <a:spcBef>
                <a:spcPct val="50000"/>
              </a:spcBef>
              <a:defRPr/>
            </a:pPr>
            <a:r>
              <a:rPr lang="en-US" sz="1200" dirty="0" smtClean="0">
                <a:solidFill>
                  <a:schemeClr val="bg1"/>
                </a:solidFill>
              </a:rPr>
              <a:t>www.nyphp.com  /  www.nyphp.org</a:t>
            </a:r>
            <a:endParaRPr lang="en-US" sz="12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nyphp.org/mailinglists.ph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nyphp.org/mailinglists.ph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nyphp.org/phundamentals/" TargetMode="External"/><Relationship Id="rId2" Type="http://schemas.openxmlformats.org/officeDocument/2006/relationships/hyperlink" Target="http://www.nyphp.org/" TargetMode="External"/><Relationship Id="rId1" Type="http://schemas.openxmlformats.org/officeDocument/2006/relationships/slideLayout" Target="../slideLayouts/slideLayout2.xml"/><Relationship Id="rId5" Type="http://schemas.openxmlformats.org/officeDocument/2006/relationships/image" Target="../media/image2.gif"/><Relationship Id="rId4" Type="http://schemas.openxmlformats.org/officeDocument/2006/relationships/hyperlink" Target="http://www.suspekt.org/2008/09/18/slides-from-my-lesser-known-security-problems-in-php-applications-talk-at-zendcon/"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p>
            <a:fld id="{1E95894D-4259-48B5-8ACF-CAD4DB787BAA}" type="datetime1">
              <a:rPr lang="en-US"/>
              <a:pPr/>
              <a:t>12/6/2008</a:t>
            </a:fld>
            <a:endParaRPr lang="en-US"/>
          </a:p>
        </p:txBody>
      </p:sp>
      <p:sp>
        <p:nvSpPr>
          <p:cNvPr id="13315" name="Footer Placeholder 4"/>
          <p:cNvSpPr>
            <a:spLocks noGrp="1"/>
          </p:cNvSpPr>
          <p:nvPr>
            <p:ph type="ftr" sz="quarter" idx="11"/>
          </p:nvPr>
        </p:nvSpPr>
        <p:spPr>
          <a:noFill/>
        </p:spPr>
        <p:txBody>
          <a:bodyPr/>
          <a:lstStyle/>
          <a:p>
            <a:r>
              <a:rPr lang="en-US" dirty="0"/>
              <a:t>© 2008 New York PHP, LLC</a:t>
            </a:r>
          </a:p>
        </p:txBody>
      </p:sp>
      <p:sp>
        <p:nvSpPr>
          <p:cNvPr id="13316" name="Slide Number Placeholder 5"/>
          <p:cNvSpPr>
            <a:spLocks noGrp="1"/>
          </p:cNvSpPr>
          <p:nvPr>
            <p:ph type="sldNum" sz="quarter" idx="12"/>
          </p:nvPr>
        </p:nvSpPr>
        <p:spPr>
          <a:noFill/>
        </p:spPr>
        <p:txBody>
          <a:bodyPr/>
          <a:lstStyle/>
          <a:p>
            <a:fld id="{3F74B7F6-E8AF-4DE0-BEE7-D754536237C5}" type="slidenum">
              <a:rPr lang="en-US"/>
              <a:pPr/>
              <a:t>1</a:t>
            </a:fld>
            <a:endParaRPr lang="en-US"/>
          </a:p>
        </p:txBody>
      </p:sp>
      <p:sp>
        <p:nvSpPr>
          <p:cNvPr id="13317" name="Rectangle 2"/>
          <p:cNvSpPr>
            <a:spLocks noGrp="1" noChangeArrowheads="1"/>
          </p:cNvSpPr>
          <p:nvPr>
            <p:ph type="ctrTitle"/>
          </p:nvPr>
        </p:nvSpPr>
        <p:spPr bwMode="auto">
          <a:xfrm>
            <a:off x="0" y="1981200"/>
            <a:ext cx="9144000" cy="1905000"/>
          </a:xfrm>
          <a:solidFill>
            <a:srgbClr val="E5E8F1"/>
          </a:solidFill>
          <a:ln>
            <a:solidFill>
              <a:srgbClr val="000000"/>
            </a:solidFill>
            <a:miter lim="800000"/>
            <a:headEnd/>
            <a:tailEnd/>
          </a:ln>
        </p:spPr>
        <p:txBody>
          <a:bodyPr vert="horz" wrap="square" lIns="457200" tIns="45720" rIns="91440" bIns="45720" numCol="1" anchor="ctr" anchorCtr="0" compatLnSpc="1">
            <a:prstTxWarp prst="textNoShape">
              <a:avLst/>
            </a:prstTxWarp>
          </a:bodyPr>
          <a:lstStyle/>
          <a:p>
            <a:pPr algn="l"/>
            <a:r>
              <a:rPr lang="en-US" sz="3200" b="1" dirty="0" err="1" smtClean="0">
                <a:solidFill>
                  <a:srgbClr val="1A1A73"/>
                </a:solidFill>
              </a:rPr>
              <a:t>PHundamental</a:t>
            </a:r>
            <a:r>
              <a:rPr lang="en-US" sz="3200" b="1" dirty="0" smtClean="0">
                <a:solidFill>
                  <a:srgbClr val="1A1A73"/>
                </a:solidFill>
              </a:rPr>
              <a:t> Security</a:t>
            </a:r>
            <a:br>
              <a:rPr lang="en-US" sz="3200" b="1" dirty="0" smtClean="0">
                <a:solidFill>
                  <a:srgbClr val="1A1A73"/>
                </a:solidFill>
              </a:rPr>
            </a:br>
            <a:r>
              <a:rPr lang="en-US" sz="1800" dirty="0" smtClean="0">
                <a:latin typeface="Arial Black" pitchFamily="34" charset="0"/>
              </a:rPr>
              <a:t>Ecosystem Review, Coding Secure with PHP, and Best Practices</a:t>
            </a:r>
          </a:p>
        </p:txBody>
      </p:sp>
      <p:sp>
        <p:nvSpPr>
          <p:cNvPr id="13318" name="Rectangle 3"/>
          <p:cNvSpPr>
            <a:spLocks noGrp="1" noChangeArrowheads="1"/>
          </p:cNvSpPr>
          <p:nvPr>
            <p:ph type="subTitle" idx="1"/>
          </p:nvPr>
        </p:nvSpPr>
        <p:spPr>
          <a:xfrm>
            <a:off x="0" y="5562600"/>
            <a:ext cx="9144000" cy="838200"/>
          </a:xfrm>
          <a:noFill/>
        </p:spPr>
        <p:txBody>
          <a:bodyPr anchor="ctr"/>
          <a:lstStyle/>
          <a:p>
            <a:pPr eaLnBrk="1" hangingPunct="1"/>
            <a:r>
              <a:rPr lang="en-US" sz="1600" b="1" dirty="0" smtClean="0">
                <a:solidFill>
                  <a:srgbClr val="1A1A73"/>
                </a:solidFill>
              </a:rPr>
              <a:t>Hans Zaunere, Managing Member</a:t>
            </a:r>
          </a:p>
        </p:txBody>
      </p:sp>
      <p:sp>
        <p:nvSpPr>
          <p:cNvPr id="13319" name="Text Box 4"/>
          <p:cNvSpPr txBox="1">
            <a:spLocks noChangeArrowheads="1"/>
          </p:cNvSpPr>
          <p:nvPr/>
        </p:nvSpPr>
        <p:spPr bwMode="auto">
          <a:xfrm>
            <a:off x="0" y="4343400"/>
            <a:ext cx="4572000" cy="784830"/>
          </a:xfrm>
          <a:prstGeom prst="rect">
            <a:avLst/>
          </a:prstGeom>
          <a:noFill/>
          <a:ln w="9525">
            <a:noFill/>
            <a:miter lim="800000"/>
            <a:headEnd/>
            <a:tailEnd/>
          </a:ln>
        </p:spPr>
        <p:txBody>
          <a:bodyPr wrap="square">
            <a:spAutoFit/>
          </a:bodyPr>
          <a:lstStyle/>
          <a:p>
            <a:pPr algn="l">
              <a:spcBef>
                <a:spcPct val="50000"/>
              </a:spcBef>
            </a:pPr>
            <a:r>
              <a:rPr lang="en-US" dirty="0" smtClean="0"/>
              <a:t>OWASP NYC </a:t>
            </a:r>
            <a:r>
              <a:rPr lang="en-US" dirty="0" err="1" smtClean="0"/>
              <a:t>AppSec</a:t>
            </a:r>
            <a:r>
              <a:rPr lang="en-US" dirty="0" smtClean="0"/>
              <a:t> 2008</a:t>
            </a:r>
            <a:endParaRPr lang="en-US" dirty="0"/>
          </a:p>
          <a:p>
            <a:pPr algn="l">
              <a:spcBef>
                <a:spcPct val="50000"/>
              </a:spcBef>
            </a:pPr>
            <a:r>
              <a:rPr lang="en-US" dirty="0" smtClean="0"/>
              <a:t>September 24</a:t>
            </a:r>
            <a:r>
              <a:rPr lang="en-US" baseline="30000" dirty="0" smtClean="0"/>
              <a:t>th</a:t>
            </a:r>
            <a:r>
              <a:rPr lang="en-US" dirty="0" smtClean="0"/>
              <a:t>, 2008</a:t>
            </a:r>
            <a:endParaRPr lang="en-US" dirty="0"/>
          </a:p>
        </p:txBody>
      </p:sp>
      <p:sp>
        <p:nvSpPr>
          <p:cNvPr id="8" name="Text Box 4"/>
          <p:cNvSpPr txBox="1">
            <a:spLocks noChangeArrowheads="1"/>
          </p:cNvSpPr>
          <p:nvPr/>
        </p:nvSpPr>
        <p:spPr bwMode="auto">
          <a:xfrm>
            <a:off x="4531414" y="4343400"/>
            <a:ext cx="4572000" cy="784830"/>
          </a:xfrm>
          <a:prstGeom prst="rect">
            <a:avLst/>
          </a:prstGeom>
          <a:noFill/>
          <a:ln w="9525">
            <a:noFill/>
            <a:miter lim="800000"/>
            <a:headEnd/>
            <a:tailEnd/>
          </a:ln>
        </p:spPr>
        <p:txBody>
          <a:bodyPr wrap="square">
            <a:spAutoFit/>
          </a:bodyPr>
          <a:lstStyle/>
          <a:p>
            <a:pPr algn="r">
              <a:spcBef>
                <a:spcPct val="50000"/>
              </a:spcBef>
            </a:pPr>
            <a:r>
              <a:rPr lang="en-US" dirty="0" smtClean="0"/>
              <a:t>New York PHP Community</a:t>
            </a:r>
            <a:endParaRPr lang="en-US" dirty="0"/>
          </a:p>
          <a:p>
            <a:pPr algn="r">
              <a:spcBef>
                <a:spcPct val="50000"/>
              </a:spcBef>
            </a:pPr>
            <a:r>
              <a:rPr lang="en-US" dirty="0" smtClean="0"/>
              <a:t>November 25</a:t>
            </a:r>
            <a:r>
              <a:rPr lang="en-US" baseline="30000" dirty="0" smtClean="0"/>
              <a:t>th</a:t>
            </a:r>
            <a:r>
              <a:rPr lang="en-US" dirty="0" smtClean="0"/>
              <a:t>, 2008</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7A916083-4F8D-494A-AEC4-AFF049F68848}" type="datetime1">
              <a:rPr lang="en-US"/>
              <a:pPr/>
              <a:t>12/6/2008</a:t>
            </a:fld>
            <a:endParaRPr lang="en-US"/>
          </a:p>
        </p:txBody>
      </p:sp>
      <p:sp>
        <p:nvSpPr>
          <p:cNvPr id="14339" name="Footer Placeholder 4"/>
          <p:cNvSpPr>
            <a:spLocks noGrp="1"/>
          </p:cNvSpPr>
          <p:nvPr>
            <p:ph type="ftr" sz="quarter" idx="11"/>
          </p:nvPr>
        </p:nvSpPr>
        <p:spPr>
          <a:noFill/>
        </p:spPr>
        <p:txBody>
          <a:bodyPr/>
          <a:lstStyle/>
          <a:p>
            <a:r>
              <a:rPr lang="en-US"/>
              <a:t>© 2008 New York PHP, LLC</a:t>
            </a:r>
          </a:p>
        </p:txBody>
      </p:sp>
      <p:sp>
        <p:nvSpPr>
          <p:cNvPr id="14340" name="Slide Number Placeholder 5"/>
          <p:cNvSpPr>
            <a:spLocks noGrp="1"/>
          </p:cNvSpPr>
          <p:nvPr>
            <p:ph type="sldNum" sz="quarter" idx="12"/>
          </p:nvPr>
        </p:nvSpPr>
        <p:spPr>
          <a:noFill/>
        </p:spPr>
        <p:txBody>
          <a:bodyPr/>
          <a:lstStyle/>
          <a:p>
            <a:fld id="{E8CF8902-C909-44AD-BC6B-54F777852DA0}" type="slidenum">
              <a:rPr lang="en-US"/>
              <a:pPr/>
              <a:t>10</a:t>
            </a:fld>
            <a:endParaRPr lang="en-US"/>
          </a:p>
        </p:txBody>
      </p:sp>
      <p:sp>
        <p:nvSpPr>
          <p:cNvPr id="14341" name="Rectangle 2"/>
          <p:cNvSpPr>
            <a:spLocks noGrp="1" noChangeArrowheads="1"/>
          </p:cNvSpPr>
          <p:nvPr>
            <p:ph type="title"/>
          </p:nvPr>
        </p:nvSpPr>
        <p:spPr bwMode="auto">
          <a:xfrm>
            <a:off x="457200" y="457200"/>
            <a:ext cx="8229600" cy="990600"/>
          </a:xfr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dirty="0" smtClean="0">
                <a:solidFill>
                  <a:srgbClr val="1A1A73"/>
                </a:solidFill>
              </a:rPr>
              <a:t>Security Points-of-Entry</a:t>
            </a:r>
          </a:p>
        </p:txBody>
      </p:sp>
      <p:sp>
        <p:nvSpPr>
          <p:cNvPr id="14342" name="Rectangle 3"/>
          <p:cNvSpPr>
            <a:spLocks noGrp="1" noChangeArrowheads="1"/>
          </p:cNvSpPr>
          <p:nvPr>
            <p:ph type="body" idx="1"/>
          </p:nvPr>
        </p:nvSpPr>
        <p:spPr>
          <a:xfrm>
            <a:off x="457200" y="1905000"/>
            <a:ext cx="8229600" cy="3886200"/>
          </a:xfrm>
        </p:spPr>
        <p:txBody>
          <a:bodyPr/>
          <a:lstStyle/>
          <a:p>
            <a:pPr marL="857250" lvl="1" indent="-457200">
              <a:buFont typeface="+mj-lt"/>
              <a:buAutoNum type="arabicPeriod" startAt="3"/>
            </a:pPr>
            <a:r>
              <a:rPr lang="en-US" sz="2400" dirty="0" smtClean="0"/>
              <a:t>PHP Core – “PHP”</a:t>
            </a:r>
          </a:p>
          <a:p>
            <a:pPr marL="1257300" lvl="2" indent="-457200"/>
            <a:r>
              <a:rPr lang="en-US" sz="2000" dirty="0" smtClean="0"/>
              <a:t>This is PHP</a:t>
            </a:r>
          </a:p>
          <a:p>
            <a:pPr marL="1257300" lvl="2" indent="-457200"/>
            <a:r>
              <a:rPr lang="en-US" sz="2000" dirty="0" err="1" smtClean="0"/>
              <a:t>Secunia</a:t>
            </a:r>
            <a:r>
              <a:rPr lang="en-US" sz="2000" dirty="0" smtClean="0"/>
              <a:t>:  	19 advisories between </a:t>
            </a:r>
            <a:r>
              <a:rPr lang="en-US" sz="2000" dirty="0" smtClean="0"/>
              <a:t>2003-2008 – </a:t>
            </a:r>
            <a:r>
              <a:rPr lang="en-US" sz="2000" b="1" dirty="0" smtClean="0"/>
              <a:t>1 in 2008</a:t>
            </a:r>
            <a:r>
              <a:rPr lang="en-US" sz="2000" dirty="0" smtClean="0"/>
              <a:t/>
            </a:r>
            <a:br>
              <a:rPr lang="en-US" sz="2000" dirty="0" smtClean="0"/>
            </a:br>
            <a:r>
              <a:rPr lang="en-US" sz="2000" dirty="0" smtClean="0"/>
              <a:t>		Java: 38+ between 2003-2008</a:t>
            </a:r>
            <a:br>
              <a:rPr lang="en-US" sz="2000" dirty="0" smtClean="0"/>
            </a:br>
            <a:r>
              <a:rPr lang="en-US" sz="2000" dirty="0" smtClean="0"/>
              <a:t>		Ruby: 11+ between </a:t>
            </a:r>
            <a:r>
              <a:rPr lang="en-US" sz="2000" dirty="0" smtClean="0"/>
              <a:t>2003-2008</a:t>
            </a:r>
            <a:endParaRPr lang="en-US" dirty="0" smtClean="0"/>
          </a:p>
          <a:p>
            <a:pPr marL="1257300" lvl="2" indent="-457200"/>
            <a:endParaRPr lang="en-US" sz="2000" dirty="0" smtClean="0"/>
          </a:p>
          <a:p>
            <a:pPr marL="1257300" lvl="2" indent="-457200"/>
            <a:endParaRPr lang="en-US" sz="2000" dirty="0" smtClean="0"/>
          </a:p>
          <a:p>
            <a:pPr marL="1257300" lvl="2" indent="-457200"/>
            <a:r>
              <a:rPr lang="en-US" sz="2000" dirty="0" smtClean="0"/>
              <a:t>Often safe</a:t>
            </a:r>
            <a:r>
              <a:rPr lang="en-US" sz="2000" dirty="0" smtClean="0"/>
              <a:t>_* and magic_* </a:t>
            </a:r>
            <a:r>
              <a:rPr lang="en-US" sz="2000" dirty="0" smtClean="0"/>
              <a:t>related</a:t>
            </a:r>
          </a:p>
          <a:p>
            <a:pPr marL="1714500" lvl="3" indent="-457200"/>
            <a:r>
              <a:rPr lang="en-US" sz="1600" dirty="0" smtClean="0"/>
              <a:t>Functions </a:t>
            </a:r>
            <a:r>
              <a:rPr lang="en-US" sz="1600" dirty="0" smtClean="0"/>
              <a:t>designed to protect developers from ignoring best </a:t>
            </a:r>
            <a:r>
              <a:rPr lang="en-US" sz="1600" dirty="0" smtClean="0"/>
              <a:t>practices.</a:t>
            </a:r>
          </a:p>
          <a:p>
            <a:pPr marL="1714500" lvl="3" indent="-457200"/>
            <a:r>
              <a:rPr lang="en-US" sz="1600" dirty="0" smtClean="0"/>
              <a:t>Or deal with shared environment where incorrect security expectations </a:t>
            </a:r>
            <a:r>
              <a:rPr lang="en-US" sz="1600" smtClean="0"/>
              <a:t>are prevalent.</a:t>
            </a:r>
            <a:endParaRPr lang="en-US" sz="2000" dirty="0" smtClean="0"/>
          </a:p>
        </p:txBody>
      </p:sp>
      <p:sp>
        <p:nvSpPr>
          <p:cNvPr id="11" name="Rectangle 10"/>
          <p:cNvSpPr/>
          <p:nvPr/>
        </p:nvSpPr>
        <p:spPr>
          <a:xfrm>
            <a:off x="457200" y="1295400"/>
            <a:ext cx="8153400" cy="461665"/>
          </a:xfrm>
          <a:prstGeom prst="rect">
            <a:avLst/>
          </a:prstGeom>
        </p:spPr>
        <p:txBody>
          <a:bodyPr wrap="square">
            <a:spAutoFit/>
          </a:bodyPr>
          <a:lstStyle/>
          <a:p>
            <a:pPr eaLnBrk="1" hangingPunct="1"/>
            <a:r>
              <a:rPr lang="en-US" sz="2400" dirty="0" smtClean="0">
                <a:solidFill>
                  <a:srgbClr val="002060"/>
                </a:solidFill>
              </a:rPr>
              <a:t>Three Zones of Responsibility</a:t>
            </a:r>
          </a:p>
        </p:txBody>
      </p:sp>
      <p:sp>
        <p:nvSpPr>
          <p:cNvPr id="8" name="Rectangle 7"/>
          <p:cNvSpPr/>
          <p:nvPr/>
        </p:nvSpPr>
        <p:spPr>
          <a:xfrm>
            <a:off x="533400" y="3810000"/>
            <a:ext cx="8153400" cy="461665"/>
          </a:xfrm>
          <a:prstGeom prst="rect">
            <a:avLst/>
          </a:prstGeom>
        </p:spPr>
        <p:txBody>
          <a:bodyPr wrap="square">
            <a:spAutoFit/>
          </a:bodyPr>
          <a:lstStyle/>
          <a:p>
            <a:pPr eaLnBrk="1" hangingPunct="1"/>
            <a:r>
              <a:rPr lang="en-US" sz="2400" b="1" dirty="0" smtClean="0">
                <a:solidFill>
                  <a:srgbClr val="002060"/>
                </a:solidFill>
              </a:rPr>
              <a:t>“The List Goes On – PHP is Not Alone”</a:t>
            </a:r>
          </a:p>
        </p:txBody>
      </p:sp>
      <p:sp>
        <p:nvSpPr>
          <p:cNvPr id="9" name="Rectangle 8"/>
          <p:cNvSpPr/>
          <p:nvPr/>
        </p:nvSpPr>
        <p:spPr>
          <a:xfrm>
            <a:off x="381000" y="5715000"/>
            <a:ext cx="8153400" cy="461665"/>
          </a:xfrm>
          <a:prstGeom prst="rect">
            <a:avLst/>
          </a:prstGeom>
        </p:spPr>
        <p:txBody>
          <a:bodyPr wrap="square">
            <a:spAutoFit/>
          </a:bodyPr>
          <a:lstStyle/>
          <a:p>
            <a:pPr eaLnBrk="1" hangingPunct="1"/>
            <a:r>
              <a:rPr lang="en-US" sz="2400" b="1" dirty="0" smtClean="0">
                <a:solidFill>
                  <a:srgbClr val="002060"/>
                </a:solidFill>
              </a:rPr>
              <a:t>“More internet applications speak PHP than any other”</a:t>
            </a:r>
            <a:endParaRPr lang="en-US" sz="2400" dirty="0" smtClean="0">
              <a:solidFill>
                <a:srgbClr val="00206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7A916083-4F8D-494A-AEC4-AFF049F68848}" type="datetime1">
              <a:rPr lang="en-US"/>
              <a:pPr/>
              <a:t>12/6/2008</a:t>
            </a:fld>
            <a:endParaRPr lang="en-US"/>
          </a:p>
        </p:txBody>
      </p:sp>
      <p:sp>
        <p:nvSpPr>
          <p:cNvPr id="14339" name="Footer Placeholder 4"/>
          <p:cNvSpPr>
            <a:spLocks noGrp="1"/>
          </p:cNvSpPr>
          <p:nvPr>
            <p:ph type="ftr" sz="quarter" idx="11"/>
          </p:nvPr>
        </p:nvSpPr>
        <p:spPr>
          <a:noFill/>
        </p:spPr>
        <p:txBody>
          <a:bodyPr/>
          <a:lstStyle/>
          <a:p>
            <a:r>
              <a:rPr lang="en-US"/>
              <a:t>© 2008 New York PHP, LLC</a:t>
            </a:r>
          </a:p>
        </p:txBody>
      </p:sp>
      <p:sp>
        <p:nvSpPr>
          <p:cNvPr id="14340" name="Slide Number Placeholder 5"/>
          <p:cNvSpPr>
            <a:spLocks noGrp="1"/>
          </p:cNvSpPr>
          <p:nvPr>
            <p:ph type="sldNum" sz="quarter" idx="12"/>
          </p:nvPr>
        </p:nvSpPr>
        <p:spPr>
          <a:noFill/>
        </p:spPr>
        <p:txBody>
          <a:bodyPr/>
          <a:lstStyle/>
          <a:p>
            <a:fld id="{E8CF8902-C909-44AD-BC6B-54F777852DA0}" type="slidenum">
              <a:rPr lang="en-US"/>
              <a:pPr/>
              <a:t>11</a:t>
            </a:fld>
            <a:endParaRPr lang="en-US"/>
          </a:p>
        </p:txBody>
      </p:sp>
      <p:sp>
        <p:nvSpPr>
          <p:cNvPr id="14341" name="Rectangle 2"/>
          <p:cNvSpPr>
            <a:spLocks noGrp="1" noChangeArrowheads="1"/>
          </p:cNvSpPr>
          <p:nvPr>
            <p:ph type="title"/>
          </p:nvPr>
        </p:nvSpPr>
        <p:spPr bwMode="auto">
          <a:xfrm>
            <a:off x="457200" y="457200"/>
            <a:ext cx="8229600" cy="990600"/>
          </a:xfr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dirty="0" smtClean="0">
                <a:solidFill>
                  <a:srgbClr val="1A1A73"/>
                </a:solidFill>
              </a:rPr>
              <a:t>Best Practices</a:t>
            </a:r>
          </a:p>
        </p:txBody>
      </p:sp>
      <p:sp>
        <p:nvSpPr>
          <p:cNvPr id="14342" name="Rectangle 3"/>
          <p:cNvSpPr>
            <a:spLocks noGrp="1" noChangeArrowheads="1"/>
          </p:cNvSpPr>
          <p:nvPr>
            <p:ph type="body" idx="1"/>
          </p:nvPr>
        </p:nvSpPr>
        <p:spPr>
          <a:xfrm>
            <a:off x="457200" y="2133600"/>
            <a:ext cx="8229600" cy="4038600"/>
          </a:xfrm>
        </p:spPr>
        <p:txBody>
          <a:bodyPr/>
          <a:lstStyle/>
          <a:p>
            <a:r>
              <a:rPr lang="en-US" sz="2400" dirty="0" smtClean="0"/>
              <a:t>Best practices are common to any well run enterprise environment</a:t>
            </a:r>
          </a:p>
          <a:p>
            <a:pPr lvl="1"/>
            <a:r>
              <a:rPr lang="en-US" sz="2000" dirty="0" smtClean="0"/>
              <a:t>Yes, PHP has grown/is growing into this environment very quickly</a:t>
            </a:r>
          </a:p>
          <a:p>
            <a:pPr lvl="1"/>
            <a:endParaRPr lang="en-US" sz="2000" dirty="0" smtClean="0"/>
          </a:p>
          <a:p>
            <a:pPr lvl="1"/>
            <a:endParaRPr lang="en-US" sz="2000" dirty="0" smtClean="0"/>
          </a:p>
          <a:p>
            <a:r>
              <a:rPr lang="en-US" sz="2400" dirty="0" smtClean="0"/>
              <a:t>Web security is largely about your data and less about exploits in the underlying platform</a:t>
            </a:r>
          </a:p>
          <a:p>
            <a:pPr lvl="1"/>
            <a:r>
              <a:rPr lang="en-US" sz="2000" dirty="0" smtClean="0"/>
              <a:t>Buffer overflows aren’t so much the hot topic</a:t>
            </a:r>
          </a:p>
          <a:p>
            <a:pPr lvl="1"/>
            <a:r>
              <a:rPr lang="en-US" sz="2000" dirty="0" smtClean="0"/>
              <a:t>... and those who know, don’t talk</a:t>
            </a:r>
          </a:p>
          <a:p>
            <a:pPr lvl="1"/>
            <a:endParaRPr lang="en-US" sz="2000" dirty="0" smtClean="0"/>
          </a:p>
        </p:txBody>
      </p:sp>
      <p:sp>
        <p:nvSpPr>
          <p:cNvPr id="11" name="Rectangle 10"/>
          <p:cNvSpPr/>
          <p:nvPr/>
        </p:nvSpPr>
        <p:spPr>
          <a:xfrm>
            <a:off x="457200" y="1295400"/>
            <a:ext cx="8153400" cy="461665"/>
          </a:xfrm>
          <a:prstGeom prst="rect">
            <a:avLst/>
          </a:prstGeom>
        </p:spPr>
        <p:txBody>
          <a:bodyPr wrap="square">
            <a:spAutoFit/>
          </a:bodyPr>
          <a:lstStyle/>
          <a:p>
            <a:r>
              <a:rPr lang="en-US" sz="2400" dirty="0" smtClean="0">
                <a:solidFill>
                  <a:srgbClr val="002060"/>
                </a:solidFill>
              </a:rPr>
              <a:t>Or, How not to blow off your whole leg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7A916083-4F8D-494A-AEC4-AFF049F68848}" type="datetime1">
              <a:rPr lang="en-US"/>
              <a:pPr/>
              <a:t>12/6/2008</a:t>
            </a:fld>
            <a:endParaRPr lang="en-US"/>
          </a:p>
        </p:txBody>
      </p:sp>
      <p:sp>
        <p:nvSpPr>
          <p:cNvPr id="14339" name="Footer Placeholder 4"/>
          <p:cNvSpPr>
            <a:spLocks noGrp="1"/>
          </p:cNvSpPr>
          <p:nvPr>
            <p:ph type="ftr" sz="quarter" idx="11"/>
          </p:nvPr>
        </p:nvSpPr>
        <p:spPr>
          <a:noFill/>
        </p:spPr>
        <p:txBody>
          <a:bodyPr/>
          <a:lstStyle/>
          <a:p>
            <a:r>
              <a:rPr lang="en-US"/>
              <a:t>© 2008 New York PHP, LLC</a:t>
            </a:r>
          </a:p>
        </p:txBody>
      </p:sp>
      <p:sp>
        <p:nvSpPr>
          <p:cNvPr id="14340" name="Slide Number Placeholder 5"/>
          <p:cNvSpPr>
            <a:spLocks noGrp="1"/>
          </p:cNvSpPr>
          <p:nvPr>
            <p:ph type="sldNum" sz="quarter" idx="12"/>
          </p:nvPr>
        </p:nvSpPr>
        <p:spPr>
          <a:noFill/>
        </p:spPr>
        <p:txBody>
          <a:bodyPr/>
          <a:lstStyle/>
          <a:p>
            <a:fld id="{E8CF8902-C909-44AD-BC6B-54F777852DA0}" type="slidenum">
              <a:rPr lang="en-US"/>
              <a:pPr/>
              <a:t>12</a:t>
            </a:fld>
            <a:endParaRPr lang="en-US"/>
          </a:p>
        </p:txBody>
      </p:sp>
      <p:sp>
        <p:nvSpPr>
          <p:cNvPr id="14341" name="Rectangle 2"/>
          <p:cNvSpPr>
            <a:spLocks noGrp="1" noChangeArrowheads="1"/>
          </p:cNvSpPr>
          <p:nvPr>
            <p:ph type="title"/>
          </p:nvPr>
        </p:nvSpPr>
        <p:spPr bwMode="auto">
          <a:xfrm>
            <a:off x="457200" y="457200"/>
            <a:ext cx="8229600" cy="990600"/>
          </a:xfr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dirty="0" smtClean="0">
                <a:solidFill>
                  <a:srgbClr val="1A1A73"/>
                </a:solidFill>
              </a:rPr>
              <a:t>PHP Best Practices</a:t>
            </a:r>
          </a:p>
        </p:txBody>
      </p:sp>
      <p:sp>
        <p:nvSpPr>
          <p:cNvPr id="14342" name="Rectangle 3"/>
          <p:cNvSpPr>
            <a:spLocks noGrp="1" noChangeArrowheads="1"/>
          </p:cNvSpPr>
          <p:nvPr>
            <p:ph type="body" idx="1"/>
          </p:nvPr>
        </p:nvSpPr>
        <p:spPr>
          <a:xfrm>
            <a:off x="457200" y="2133600"/>
            <a:ext cx="8229600" cy="4038600"/>
          </a:xfrm>
        </p:spPr>
        <p:txBody>
          <a:bodyPr/>
          <a:lstStyle/>
          <a:p>
            <a:r>
              <a:rPr lang="en-US" sz="2400" dirty="0" smtClean="0"/>
              <a:t>Installation</a:t>
            </a:r>
          </a:p>
          <a:p>
            <a:pPr lvl="1"/>
            <a:r>
              <a:rPr lang="en-US" sz="2000" dirty="0" smtClean="0"/>
              <a:t>Avoid prepackaged installs, including RPMs, .</a:t>
            </a:r>
            <a:r>
              <a:rPr lang="en-US" sz="2000" dirty="0" err="1" smtClean="0"/>
              <a:t>deb</a:t>
            </a:r>
            <a:r>
              <a:rPr lang="en-US" sz="2000" dirty="0" smtClean="0"/>
              <a:t>, etc.</a:t>
            </a:r>
          </a:p>
          <a:p>
            <a:pPr lvl="1"/>
            <a:r>
              <a:rPr lang="en-US" sz="2000" dirty="0" smtClean="0"/>
              <a:t>If you use them, review their default deployment</a:t>
            </a:r>
          </a:p>
          <a:p>
            <a:pPr lvl="1"/>
            <a:r>
              <a:rPr lang="en-US" sz="2000" dirty="0" smtClean="0"/>
              <a:t>Installation touch points also typically include Apache/</a:t>
            </a:r>
            <a:r>
              <a:rPr lang="en-US" sz="2000" dirty="0" err="1" smtClean="0"/>
              <a:t>MySQL</a:t>
            </a:r>
            <a:endParaRPr lang="en-US" sz="2000" dirty="0" smtClean="0"/>
          </a:p>
          <a:p>
            <a:pPr lvl="1">
              <a:buNone/>
            </a:pPr>
            <a:endParaRPr lang="en-US" sz="2000" dirty="0" smtClean="0"/>
          </a:p>
          <a:p>
            <a:r>
              <a:rPr lang="en-US" sz="2400" dirty="0" smtClean="0"/>
              <a:t>Configuration</a:t>
            </a:r>
          </a:p>
          <a:p>
            <a:pPr lvl="1"/>
            <a:r>
              <a:rPr lang="en-US" sz="2000" dirty="0" smtClean="0"/>
              <a:t>Use </a:t>
            </a:r>
            <a:r>
              <a:rPr lang="en-US" sz="2000" dirty="0" err="1" smtClean="0"/>
              <a:t>php.ini</a:t>
            </a:r>
            <a:r>
              <a:rPr lang="en-US" sz="2000" dirty="0" smtClean="0"/>
              <a:t>-recommended</a:t>
            </a:r>
          </a:p>
          <a:p>
            <a:pPr lvl="1"/>
            <a:r>
              <a:rPr lang="en-US" sz="2000" dirty="0" smtClean="0"/>
              <a:t>Better yet, take the time to know what you’re doing and tune configuration files yourself</a:t>
            </a:r>
            <a:endParaRPr lang="en-US" sz="1600" dirty="0" smtClean="0"/>
          </a:p>
        </p:txBody>
      </p:sp>
      <p:sp>
        <p:nvSpPr>
          <p:cNvPr id="11" name="Rectangle 10"/>
          <p:cNvSpPr/>
          <p:nvPr/>
        </p:nvSpPr>
        <p:spPr>
          <a:xfrm>
            <a:off x="457200" y="1295400"/>
            <a:ext cx="8153400" cy="461665"/>
          </a:xfrm>
          <a:prstGeom prst="rect">
            <a:avLst/>
          </a:prstGeom>
        </p:spPr>
        <p:txBody>
          <a:bodyPr wrap="square">
            <a:spAutoFit/>
          </a:bodyPr>
          <a:lstStyle/>
          <a:p>
            <a:r>
              <a:rPr lang="en-US" sz="2400" dirty="0" smtClean="0">
                <a:solidFill>
                  <a:srgbClr val="002060"/>
                </a:solidFill>
              </a:rPr>
              <a:t>Or, How not to blow off your whole leg with PHP</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7A916083-4F8D-494A-AEC4-AFF049F68848}" type="datetime1">
              <a:rPr lang="en-US"/>
              <a:pPr/>
              <a:t>12/6/2008</a:t>
            </a:fld>
            <a:endParaRPr lang="en-US"/>
          </a:p>
        </p:txBody>
      </p:sp>
      <p:sp>
        <p:nvSpPr>
          <p:cNvPr id="14339" name="Footer Placeholder 4"/>
          <p:cNvSpPr>
            <a:spLocks noGrp="1"/>
          </p:cNvSpPr>
          <p:nvPr>
            <p:ph type="ftr" sz="quarter" idx="11"/>
          </p:nvPr>
        </p:nvSpPr>
        <p:spPr>
          <a:noFill/>
        </p:spPr>
        <p:txBody>
          <a:bodyPr/>
          <a:lstStyle/>
          <a:p>
            <a:r>
              <a:rPr lang="en-US"/>
              <a:t>© 2008 New York PHP, LLC</a:t>
            </a:r>
          </a:p>
        </p:txBody>
      </p:sp>
      <p:sp>
        <p:nvSpPr>
          <p:cNvPr id="14340" name="Slide Number Placeholder 5"/>
          <p:cNvSpPr>
            <a:spLocks noGrp="1"/>
          </p:cNvSpPr>
          <p:nvPr>
            <p:ph type="sldNum" sz="quarter" idx="12"/>
          </p:nvPr>
        </p:nvSpPr>
        <p:spPr>
          <a:noFill/>
        </p:spPr>
        <p:txBody>
          <a:bodyPr/>
          <a:lstStyle/>
          <a:p>
            <a:fld id="{E8CF8902-C909-44AD-BC6B-54F777852DA0}" type="slidenum">
              <a:rPr lang="en-US"/>
              <a:pPr/>
              <a:t>13</a:t>
            </a:fld>
            <a:endParaRPr lang="en-US"/>
          </a:p>
        </p:txBody>
      </p:sp>
      <p:sp>
        <p:nvSpPr>
          <p:cNvPr id="14341" name="Rectangle 2"/>
          <p:cNvSpPr>
            <a:spLocks noGrp="1" noChangeArrowheads="1"/>
          </p:cNvSpPr>
          <p:nvPr>
            <p:ph type="title"/>
          </p:nvPr>
        </p:nvSpPr>
        <p:spPr bwMode="auto">
          <a:xfrm>
            <a:off x="457200" y="457200"/>
            <a:ext cx="8229600" cy="990600"/>
          </a:xfr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dirty="0" smtClean="0">
                <a:solidFill>
                  <a:srgbClr val="1A1A73"/>
                </a:solidFill>
              </a:rPr>
              <a:t>PHP Best Practices</a:t>
            </a:r>
          </a:p>
        </p:txBody>
      </p:sp>
      <p:sp>
        <p:nvSpPr>
          <p:cNvPr id="14342" name="Rectangle 3"/>
          <p:cNvSpPr>
            <a:spLocks noGrp="1" noChangeArrowheads="1"/>
          </p:cNvSpPr>
          <p:nvPr>
            <p:ph type="body" idx="1"/>
          </p:nvPr>
        </p:nvSpPr>
        <p:spPr>
          <a:xfrm>
            <a:off x="457200" y="1828800"/>
            <a:ext cx="8229600" cy="4343400"/>
          </a:xfrm>
        </p:spPr>
        <p:txBody>
          <a:bodyPr/>
          <a:lstStyle/>
          <a:p>
            <a:r>
              <a:rPr lang="en-US" sz="2400" dirty="0" smtClean="0"/>
              <a:t>Don’t make PHP guess what you mean</a:t>
            </a:r>
          </a:p>
          <a:p>
            <a:pPr lvl="1"/>
            <a:r>
              <a:rPr lang="en-US" sz="2000" dirty="0" smtClean="0"/>
              <a:t>Be explicit with variables and types</a:t>
            </a:r>
          </a:p>
          <a:p>
            <a:pPr lvl="1"/>
            <a:r>
              <a:rPr lang="en-US" sz="2000" dirty="0" smtClean="0"/>
              <a:t>Don’t abuse scope – know where your variables come from</a:t>
            </a:r>
          </a:p>
          <a:p>
            <a:pPr lvl="1"/>
            <a:r>
              <a:rPr lang="en-US" sz="2000" dirty="0" smtClean="0"/>
              <a:t>Avoid </a:t>
            </a:r>
            <a:r>
              <a:rPr lang="en-US" sz="2000" b="1" dirty="0" smtClean="0"/>
              <a:t>magic_*</a:t>
            </a:r>
            <a:r>
              <a:rPr lang="en-US" sz="2000" dirty="0" smtClean="0"/>
              <a:t> and implicitness – BE EXPLICIT</a:t>
            </a:r>
          </a:p>
          <a:p>
            <a:pPr lvl="1"/>
            <a:endParaRPr lang="en-US" sz="2000" dirty="0" smtClean="0"/>
          </a:p>
          <a:p>
            <a:r>
              <a:rPr lang="en-US" sz="2400" dirty="0" smtClean="0"/>
              <a:t>Keep code small, organized and maintainable</a:t>
            </a:r>
          </a:p>
          <a:p>
            <a:pPr lvl="1"/>
            <a:r>
              <a:rPr lang="en-US" sz="2000" dirty="0" smtClean="0"/>
              <a:t>Keep code/logic chunks small</a:t>
            </a:r>
          </a:p>
          <a:p>
            <a:pPr lvl="1"/>
            <a:r>
              <a:rPr lang="en-US" sz="2000" dirty="0" smtClean="0"/>
              <a:t>Use OOP techniques to enforce code execution paths</a:t>
            </a:r>
          </a:p>
          <a:p>
            <a:pPr lvl="1"/>
            <a:r>
              <a:rPr lang="en-US" sz="2000" dirty="0" smtClean="0"/>
              <a:t>Use includes to keep things organized</a:t>
            </a:r>
          </a:p>
          <a:p>
            <a:pPr lvl="1"/>
            <a:endParaRPr lang="en-US" sz="2000" dirty="0" smtClean="0"/>
          </a:p>
          <a:p>
            <a:r>
              <a:rPr lang="en-US" sz="2400" dirty="0" smtClean="0"/>
              <a:t>Don’t use super-</a:t>
            </a:r>
            <a:r>
              <a:rPr lang="en-US" sz="2400" dirty="0" err="1" smtClean="0"/>
              <a:t>globals</a:t>
            </a:r>
            <a:r>
              <a:rPr lang="en-US" sz="2400" dirty="0" smtClean="0"/>
              <a:t> directly – wrap for protection</a:t>
            </a:r>
          </a:p>
        </p:txBody>
      </p:sp>
      <p:sp>
        <p:nvSpPr>
          <p:cNvPr id="11" name="Rectangle 10"/>
          <p:cNvSpPr/>
          <p:nvPr/>
        </p:nvSpPr>
        <p:spPr>
          <a:xfrm>
            <a:off x="457200" y="1295400"/>
            <a:ext cx="8153400" cy="461665"/>
          </a:xfrm>
          <a:prstGeom prst="rect">
            <a:avLst/>
          </a:prstGeom>
        </p:spPr>
        <p:txBody>
          <a:bodyPr wrap="square">
            <a:spAutoFit/>
          </a:bodyPr>
          <a:lstStyle/>
          <a:p>
            <a:r>
              <a:rPr lang="en-US" sz="2400" dirty="0" smtClean="0">
                <a:solidFill>
                  <a:srgbClr val="002060"/>
                </a:solidFill>
              </a:rPr>
              <a:t>Be Fashionable – Style and Design</a:t>
            </a:r>
          </a:p>
        </p:txBody>
      </p:sp>
      <p:sp>
        <p:nvSpPr>
          <p:cNvPr id="8" name="Rectangle 7"/>
          <p:cNvSpPr/>
          <p:nvPr/>
        </p:nvSpPr>
        <p:spPr>
          <a:xfrm>
            <a:off x="381000" y="6096000"/>
            <a:ext cx="8153400" cy="461665"/>
          </a:xfrm>
          <a:prstGeom prst="rect">
            <a:avLst/>
          </a:prstGeom>
        </p:spPr>
        <p:txBody>
          <a:bodyPr wrap="square">
            <a:spAutoFit/>
          </a:bodyPr>
          <a:lstStyle/>
          <a:p>
            <a:pPr eaLnBrk="1" hangingPunct="1"/>
            <a:r>
              <a:rPr lang="en-US" sz="2400" b="1" dirty="0" smtClean="0">
                <a:solidFill>
                  <a:srgbClr val="002060"/>
                </a:solidFill>
              </a:rPr>
              <a:t>“Be aggressive – B.E. aggressive”</a:t>
            </a:r>
            <a:endParaRPr lang="en-US" sz="2400" dirty="0" smtClean="0">
              <a:solidFill>
                <a:srgbClr val="00206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7A916083-4F8D-494A-AEC4-AFF049F68848}" type="datetime1">
              <a:rPr lang="en-US"/>
              <a:pPr/>
              <a:t>12/6/2008</a:t>
            </a:fld>
            <a:endParaRPr lang="en-US"/>
          </a:p>
        </p:txBody>
      </p:sp>
      <p:sp>
        <p:nvSpPr>
          <p:cNvPr id="14339" name="Footer Placeholder 4"/>
          <p:cNvSpPr>
            <a:spLocks noGrp="1"/>
          </p:cNvSpPr>
          <p:nvPr>
            <p:ph type="ftr" sz="quarter" idx="11"/>
          </p:nvPr>
        </p:nvSpPr>
        <p:spPr>
          <a:noFill/>
        </p:spPr>
        <p:txBody>
          <a:bodyPr/>
          <a:lstStyle/>
          <a:p>
            <a:r>
              <a:rPr lang="en-US"/>
              <a:t>© 2008 New York PHP, LLC</a:t>
            </a:r>
          </a:p>
        </p:txBody>
      </p:sp>
      <p:sp>
        <p:nvSpPr>
          <p:cNvPr id="14340" name="Slide Number Placeholder 5"/>
          <p:cNvSpPr>
            <a:spLocks noGrp="1"/>
          </p:cNvSpPr>
          <p:nvPr>
            <p:ph type="sldNum" sz="quarter" idx="12"/>
          </p:nvPr>
        </p:nvSpPr>
        <p:spPr>
          <a:noFill/>
        </p:spPr>
        <p:txBody>
          <a:bodyPr/>
          <a:lstStyle/>
          <a:p>
            <a:fld id="{E8CF8902-C909-44AD-BC6B-54F777852DA0}" type="slidenum">
              <a:rPr lang="en-US"/>
              <a:pPr/>
              <a:t>14</a:t>
            </a:fld>
            <a:endParaRPr lang="en-US"/>
          </a:p>
        </p:txBody>
      </p:sp>
      <p:sp>
        <p:nvSpPr>
          <p:cNvPr id="14341" name="Rectangle 2"/>
          <p:cNvSpPr>
            <a:spLocks noGrp="1" noChangeArrowheads="1"/>
          </p:cNvSpPr>
          <p:nvPr>
            <p:ph type="title"/>
          </p:nvPr>
        </p:nvSpPr>
        <p:spPr bwMode="auto">
          <a:xfrm>
            <a:off x="457200" y="457200"/>
            <a:ext cx="8229600" cy="990600"/>
          </a:xfr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dirty="0" smtClean="0">
                <a:solidFill>
                  <a:srgbClr val="1A1A73"/>
                </a:solidFill>
              </a:rPr>
              <a:t>PHP Best Practices</a:t>
            </a:r>
          </a:p>
        </p:txBody>
      </p:sp>
      <p:sp>
        <p:nvSpPr>
          <p:cNvPr id="14342" name="Rectangle 3"/>
          <p:cNvSpPr>
            <a:spLocks noGrp="1" noChangeArrowheads="1"/>
          </p:cNvSpPr>
          <p:nvPr>
            <p:ph type="body" idx="1"/>
          </p:nvPr>
        </p:nvSpPr>
        <p:spPr>
          <a:xfrm>
            <a:off x="457200" y="2057400"/>
            <a:ext cx="8229600" cy="3581400"/>
          </a:xfrm>
        </p:spPr>
        <p:txBody>
          <a:bodyPr/>
          <a:lstStyle/>
          <a:p>
            <a:r>
              <a:rPr lang="en-US" sz="2400" dirty="0" smtClean="0"/>
              <a:t>It’s always about data</a:t>
            </a:r>
          </a:p>
          <a:p>
            <a:endParaRPr lang="en-US" sz="2400" dirty="0" smtClean="0"/>
          </a:p>
          <a:p>
            <a:r>
              <a:rPr lang="en-US" sz="2400" dirty="0" smtClean="0"/>
              <a:t>One of PHP’s greatest strengths – loosely typed</a:t>
            </a:r>
          </a:p>
          <a:p>
            <a:pPr lvl="1"/>
            <a:r>
              <a:rPr lang="en-US" sz="2000" dirty="0" smtClean="0"/>
              <a:t>... and you guessed it – biggest weaknesses</a:t>
            </a:r>
          </a:p>
          <a:p>
            <a:pPr lvl="1"/>
            <a:r>
              <a:rPr lang="en-US" sz="2000" dirty="0" smtClean="0"/>
              <a:t>Don’t make PHP guess what you mean</a:t>
            </a:r>
          </a:p>
          <a:p>
            <a:pPr lvl="1"/>
            <a:endParaRPr lang="en-US" sz="2000" dirty="0" smtClean="0"/>
          </a:p>
          <a:p>
            <a:r>
              <a:rPr lang="en-US" sz="2400" dirty="0" smtClean="0"/>
              <a:t>Cast variables, know their types and the data you expect</a:t>
            </a:r>
          </a:p>
          <a:p>
            <a:pPr lvl="1"/>
            <a:r>
              <a:rPr lang="en-US" sz="2000" dirty="0" smtClean="0"/>
              <a:t>Let PHP do its magic only when you want it to – not by chance</a:t>
            </a:r>
          </a:p>
          <a:p>
            <a:endParaRPr lang="en-US" sz="2400" dirty="0" smtClean="0"/>
          </a:p>
        </p:txBody>
      </p:sp>
      <p:sp>
        <p:nvSpPr>
          <p:cNvPr id="11" name="Rectangle 10"/>
          <p:cNvSpPr/>
          <p:nvPr/>
        </p:nvSpPr>
        <p:spPr>
          <a:xfrm>
            <a:off x="457200" y="1295400"/>
            <a:ext cx="8153400" cy="461665"/>
          </a:xfrm>
          <a:prstGeom prst="rect">
            <a:avLst/>
          </a:prstGeom>
        </p:spPr>
        <p:txBody>
          <a:bodyPr wrap="square">
            <a:spAutoFit/>
          </a:bodyPr>
          <a:lstStyle/>
          <a:p>
            <a:r>
              <a:rPr lang="en-US" sz="2400" dirty="0" smtClean="0">
                <a:solidFill>
                  <a:srgbClr val="002060"/>
                </a:solidFill>
              </a:rPr>
              <a:t>Know Your Data – Love Your Data</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7A916083-4F8D-494A-AEC4-AFF049F68848}" type="datetime1">
              <a:rPr lang="en-US"/>
              <a:pPr/>
              <a:t>12/6/2008</a:t>
            </a:fld>
            <a:endParaRPr lang="en-US"/>
          </a:p>
        </p:txBody>
      </p:sp>
      <p:sp>
        <p:nvSpPr>
          <p:cNvPr id="14339" name="Footer Placeholder 4"/>
          <p:cNvSpPr>
            <a:spLocks noGrp="1"/>
          </p:cNvSpPr>
          <p:nvPr>
            <p:ph type="ftr" sz="quarter" idx="11"/>
          </p:nvPr>
        </p:nvSpPr>
        <p:spPr>
          <a:noFill/>
        </p:spPr>
        <p:txBody>
          <a:bodyPr/>
          <a:lstStyle/>
          <a:p>
            <a:r>
              <a:rPr lang="en-US"/>
              <a:t>© 2008 New York PHP, LLC</a:t>
            </a:r>
          </a:p>
        </p:txBody>
      </p:sp>
      <p:sp>
        <p:nvSpPr>
          <p:cNvPr id="14340" name="Slide Number Placeholder 5"/>
          <p:cNvSpPr>
            <a:spLocks noGrp="1"/>
          </p:cNvSpPr>
          <p:nvPr>
            <p:ph type="sldNum" sz="quarter" idx="12"/>
          </p:nvPr>
        </p:nvSpPr>
        <p:spPr>
          <a:noFill/>
        </p:spPr>
        <p:txBody>
          <a:bodyPr/>
          <a:lstStyle/>
          <a:p>
            <a:fld id="{E8CF8902-C909-44AD-BC6B-54F777852DA0}" type="slidenum">
              <a:rPr lang="en-US"/>
              <a:pPr/>
              <a:t>15</a:t>
            </a:fld>
            <a:endParaRPr lang="en-US"/>
          </a:p>
        </p:txBody>
      </p:sp>
      <p:sp>
        <p:nvSpPr>
          <p:cNvPr id="14341" name="Rectangle 2"/>
          <p:cNvSpPr>
            <a:spLocks noGrp="1" noChangeArrowheads="1"/>
          </p:cNvSpPr>
          <p:nvPr>
            <p:ph type="title"/>
          </p:nvPr>
        </p:nvSpPr>
        <p:spPr bwMode="auto">
          <a:xfrm>
            <a:off x="457200" y="457200"/>
            <a:ext cx="8229600" cy="990600"/>
          </a:xfr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dirty="0" smtClean="0">
                <a:solidFill>
                  <a:srgbClr val="1A1A73"/>
                </a:solidFill>
              </a:rPr>
              <a:t>PHP Best Practices</a:t>
            </a:r>
          </a:p>
        </p:txBody>
      </p:sp>
      <p:sp>
        <p:nvSpPr>
          <p:cNvPr id="14342" name="Rectangle 3"/>
          <p:cNvSpPr>
            <a:spLocks noGrp="1" noChangeArrowheads="1"/>
          </p:cNvSpPr>
          <p:nvPr>
            <p:ph type="body" idx="1"/>
          </p:nvPr>
        </p:nvSpPr>
        <p:spPr>
          <a:xfrm>
            <a:off x="457200" y="2057400"/>
            <a:ext cx="8229600" cy="3276600"/>
          </a:xfrm>
        </p:spPr>
        <p:txBody>
          <a:bodyPr/>
          <a:lstStyle/>
          <a:p>
            <a:r>
              <a:rPr lang="en-US" sz="2400" dirty="0" smtClean="0"/>
              <a:t>Keep tabs on your data’s path, lifecycle and type</a:t>
            </a:r>
          </a:p>
          <a:p>
            <a:pPr lvl="1"/>
            <a:r>
              <a:rPr lang="en-US" sz="2000" dirty="0" smtClean="0"/>
              <a:t>Know where it’s come from, what it’s doing, and where it’s going</a:t>
            </a:r>
          </a:p>
          <a:p>
            <a:pPr lvl="1"/>
            <a:r>
              <a:rPr lang="en-US" sz="2000" dirty="0" smtClean="0"/>
              <a:t>Filter/escape/cast and throw exceptions every step of the way</a:t>
            </a:r>
          </a:p>
          <a:p>
            <a:endParaRPr lang="en-US" sz="2400" dirty="0" smtClean="0"/>
          </a:p>
          <a:p>
            <a:r>
              <a:rPr lang="en-US" sz="2400" dirty="0" smtClean="0"/>
              <a:t>Input validation, output validation, CASTING</a:t>
            </a:r>
          </a:p>
          <a:p>
            <a:endParaRPr lang="en-US" sz="2400" dirty="0" smtClean="0"/>
          </a:p>
          <a:p>
            <a:r>
              <a:rPr lang="en-US" sz="2400" dirty="0" smtClean="0"/>
              <a:t>Don’t be lazy – be explicit – use OOP</a:t>
            </a:r>
          </a:p>
        </p:txBody>
      </p:sp>
      <p:sp>
        <p:nvSpPr>
          <p:cNvPr id="11" name="Rectangle 10"/>
          <p:cNvSpPr/>
          <p:nvPr/>
        </p:nvSpPr>
        <p:spPr>
          <a:xfrm>
            <a:off x="457200" y="1295400"/>
            <a:ext cx="8153400" cy="461665"/>
          </a:xfrm>
          <a:prstGeom prst="rect">
            <a:avLst/>
          </a:prstGeom>
        </p:spPr>
        <p:txBody>
          <a:bodyPr wrap="square">
            <a:spAutoFit/>
          </a:bodyPr>
          <a:lstStyle/>
          <a:p>
            <a:r>
              <a:rPr lang="en-US" sz="2400" dirty="0" smtClean="0">
                <a:solidFill>
                  <a:srgbClr val="002060"/>
                </a:solidFill>
              </a:rPr>
              <a:t>It’s 10pm – Do You Know Where Your Data Is?</a:t>
            </a:r>
          </a:p>
        </p:txBody>
      </p:sp>
      <p:sp>
        <p:nvSpPr>
          <p:cNvPr id="8" name="Rectangle 7"/>
          <p:cNvSpPr/>
          <p:nvPr/>
        </p:nvSpPr>
        <p:spPr>
          <a:xfrm>
            <a:off x="381000" y="5943600"/>
            <a:ext cx="8153400" cy="461665"/>
          </a:xfrm>
          <a:prstGeom prst="rect">
            <a:avLst/>
          </a:prstGeom>
        </p:spPr>
        <p:txBody>
          <a:bodyPr wrap="square">
            <a:spAutoFit/>
          </a:bodyPr>
          <a:lstStyle/>
          <a:p>
            <a:pPr eaLnBrk="1" hangingPunct="1"/>
            <a:r>
              <a:rPr lang="en-US" sz="2400" b="1" dirty="0" smtClean="0">
                <a:solidFill>
                  <a:srgbClr val="002060"/>
                </a:solidFill>
              </a:rPr>
              <a:t>“Casting isn’t just for movie producers”</a:t>
            </a:r>
            <a:endParaRPr lang="en-US" sz="2400" dirty="0" smtClean="0">
              <a:solidFill>
                <a:srgbClr val="00206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7A916083-4F8D-494A-AEC4-AFF049F68848}" type="datetime1">
              <a:rPr lang="en-US"/>
              <a:pPr/>
              <a:t>12/6/2008</a:t>
            </a:fld>
            <a:endParaRPr lang="en-US"/>
          </a:p>
        </p:txBody>
      </p:sp>
      <p:sp>
        <p:nvSpPr>
          <p:cNvPr id="14339" name="Footer Placeholder 4"/>
          <p:cNvSpPr>
            <a:spLocks noGrp="1"/>
          </p:cNvSpPr>
          <p:nvPr>
            <p:ph type="ftr" sz="quarter" idx="11"/>
          </p:nvPr>
        </p:nvSpPr>
        <p:spPr>
          <a:noFill/>
        </p:spPr>
        <p:txBody>
          <a:bodyPr/>
          <a:lstStyle/>
          <a:p>
            <a:r>
              <a:rPr lang="en-US"/>
              <a:t>© 2008 New York PHP, LLC</a:t>
            </a:r>
          </a:p>
        </p:txBody>
      </p:sp>
      <p:sp>
        <p:nvSpPr>
          <p:cNvPr id="14340" name="Slide Number Placeholder 5"/>
          <p:cNvSpPr>
            <a:spLocks noGrp="1"/>
          </p:cNvSpPr>
          <p:nvPr>
            <p:ph type="sldNum" sz="quarter" idx="12"/>
          </p:nvPr>
        </p:nvSpPr>
        <p:spPr>
          <a:noFill/>
        </p:spPr>
        <p:txBody>
          <a:bodyPr/>
          <a:lstStyle/>
          <a:p>
            <a:fld id="{E8CF8902-C909-44AD-BC6B-54F777852DA0}" type="slidenum">
              <a:rPr lang="en-US"/>
              <a:pPr/>
              <a:t>16</a:t>
            </a:fld>
            <a:endParaRPr lang="en-US"/>
          </a:p>
        </p:txBody>
      </p:sp>
      <p:sp>
        <p:nvSpPr>
          <p:cNvPr id="14341" name="Rectangle 2"/>
          <p:cNvSpPr>
            <a:spLocks noGrp="1" noChangeArrowheads="1"/>
          </p:cNvSpPr>
          <p:nvPr>
            <p:ph type="title"/>
          </p:nvPr>
        </p:nvSpPr>
        <p:spPr bwMode="auto">
          <a:xfrm>
            <a:off x="457200" y="457200"/>
            <a:ext cx="8229600" cy="990600"/>
          </a:xfr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dirty="0" smtClean="0">
                <a:solidFill>
                  <a:srgbClr val="1A1A73"/>
                </a:solidFill>
              </a:rPr>
              <a:t>“It’s the System, Stupid”</a:t>
            </a:r>
          </a:p>
        </p:txBody>
      </p:sp>
      <p:sp>
        <p:nvSpPr>
          <p:cNvPr id="14342" name="Rectangle 3"/>
          <p:cNvSpPr>
            <a:spLocks noGrp="1" noChangeArrowheads="1"/>
          </p:cNvSpPr>
          <p:nvPr>
            <p:ph type="body" idx="1"/>
          </p:nvPr>
        </p:nvSpPr>
        <p:spPr>
          <a:xfrm>
            <a:off x="457200" y="2362200"/>
            <a:ext cx="8229600" cy="3657600"/>
          </a:xfrm>
        </p:spPr>
        <p:txBody>
          <a:bodyPr/>
          <a:lstStyle/>
          <a:p>
            <a:r>
              <a:rPr lang="en-US" sz="2400" dirty="0" smtClean="0"/>
              <a:t>No system has a single security pressure point</a:t>
            </a:r>
          </a:p>
          <a:p>
            <a:endParaRPr lang="en-US" sz="2400" dirty="0" smtClean="0"/>
          </a:p>
          <a:p>
            <a:r>
              <a:rPr lang="en-US" sz="2400" dirty="0" smtClean="0"/>
              <a:t>Put PHP in the same well managed enterprise environment as other technologies</a:t>
            </a:r>
          </a:p>
          <a:p>
            <a:endParaRPr lang="en-US" sz="2400" dirty="0" smtClean="0"/>
          </a:p>
          <a:p>
            <a:r>
              <a:rPr lang="en-US" sz="2400" dirty="0" smtClean="0"/>
              <a:t>Don’t take the easy way out just because you can</a:t>
            </a:r>
          </a:p>
          <a:p>
            <a:pPr>
              <a:buNone/>
            </a:pPr>
            <a:endParaRPr lang="en-US" sz="2400" dirty="0" smtClean="0"/>
          </a:p>
          <a:p>
            <a:r>
              <a:rPr lang="en-US" sz="2400" dirty="0" smtClean="0"/>
              <a:t>PHP/AMP respond very well to TLC</a:t>
            </a:r>
          </a:p>
        </p:txBody>
      </p:sp>
      <p:sp>
        <p:nvSpPr>
          <p:cNvPr id="11" name="Rectangle 10"/>
          <p:cNvSpPr/>
          <p:nvPr/>
        </p:nvSpPr>
        <p:spPr>
          <a:xfrm>
            <a:off x="457200" y="1295400"/>
            <a:ext cx="8153400" cy="461665"/>
          </a:xfrm>
          <a:prstGeom prst="rect">
            <a:avLst/>
          </a:prstGeom>
        </p:spPr>
        <p:txBody>
          <a:bodyPr wrap="square">
            <a:spAutoFit/>
          </a:bodyPr>
          <a:lstStyle/>
          <a:p>
            <a:r>
              <a:rPr lang="en-US" sz="2400" dirty="0" smtClean="0">
                <a:solidFill>
                  <a:srgbClr val="002060"/>
                </a:solidFill>
              </a:rPr>
              <a:t>Networks, Systems, and Databases, Oh My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7A916083-4F8D-494A-AEC4-AFF049F68848}" type="datetime1">
              <a:rPr lang="en-US"/>
              <a:pPr/>
              <a:t>12/6/2008</a:t>
            </a:fld>
            <a:endParaRPr lang="en-US"/>
          </a:p>
        </p:txBody>
      </p:sp>
      <p:sp>
        <p:nvSpPr>
          <p:cNvPr id="14339" name="Footer Placeholder 4"/>
          <p:cNvSpPr>
            <a:spLocks noGrp="1"/>
          </p:cNvSpPr>
          <p:nvPr>
            <p:ph type="ftr" sz="quarter" idx="11"/>
          </p:nvPr>
        </p:nvSpPr>
        <p:spPr>
          <a:noFill/>
        </p:spPr>
        <p:txBody>
          <a:bodyPr/>
          <a:lstStyle/>
          <a:p>
            <a:r>
              <a:rPr lang="en-US"/>
              <a:t>© 2008 New York PHP, LLC</a:t>
            </a:r>
          </a:p>
        </p:txBody>
      </p:sp>
      <p:sp>
        <p:nvSpPr>
          <p:cNvPr id="14340" name="Slide Number Placeholder 5"/>
          <p:cNvSpPr>
            <a:spLocks noGrp="1"/>
          </p:cNvSpPr>
          <p:nvPr>
            <p:ph type="sldNum" sz="quarter" idx="12"/>
          </p:nvPr>
        </p:nvSpPr>
        <p:spPr>
          <a:noFill/>
        </p:spPr>
        <p:txBody>
          <a:bodyPr/>
          <a:lstStyle/>
          <a:p>
            <a:fld id="{E8CF8902-C909-44AD-BC6B-54F777852DA0}" type="slidenum">
              <a:rPr lang="en-US"/>
              <a:pPr/>
              <a:t>17</a:t>
            </a:fld>
            <a:endParaRPr lang="en-US"/>
          </a:p>
        </p:txBody>
      </p:sp>
      <p:sp>
        <p:nvSpPr>
          <p:cNvPr id="14341" name="Rectangle 2"/>
          <p:cNvSpPr>
            <a:spLocks noGrp="1" noChangeArrowheads="1"/>
          </p:cNvSpPr>
          <p:nvPr>
            <p:ph type="title"/>
          </p:nvPr>
        </p:nvSpPr>
        <p:spPr bwMode="auto">
          <a:xfrm>
            <a:off x="457200" y="457200"/>
            <a:ext cx="8229600" cy="990600"/>
          </a:xfr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dirty="0" smtClean="0">
                <a:solidFill>
                  <a:srgbClr val="1A1A73"/>
                </a:solidFill>
              </a:rPr>
              <a:t>The Top 5 Best Practices</a:t>
            </a:r>
          </a:p>
        </p:txBody>
      </p:sp>
      <p:sp>
        <p:nvSpPr>
          <p:cNvPr id="14342" name="Rectangle 3"/>
          <p:cNvSpPr>
            <a:spLocks noGrp="1" noChangeArrowheads="1"/>
          </p:cNvSpPr>
          <p:nvPr>
            <p:ph type="body" idx="1"/>
          </p:nvPr>
        </p:nvSpPr>
        <p:spPr>
          <a:xfrm>
            <a:off x="457200" y="2133600"/>
            <a:ext cx="8229600" cy="4267200"/>
          </a:xfrm>
        </p:spPr>
        <p:txBody>
          <a:bodyPr/>
          <a:lstStyle/>
          <a:p>
            <a:pPr marL="457200" indent="-457200">
              <a:buFont typeface="+mj-lt"/>
              <a:buAutoNum type="arabicPeriod"/>
            </a:pPr>
            <a:r>
              <a:rPr lang="en-US" sz="1800" dirty="0" smtClean="0"/>
              <a:t>PHP is loosely typed and automatically converts between types (known as type casting).  However, always consider variables typed, and allow type casting to happen only explicitly.  In fact, explicitly type casting variables can add a significant level of data validation and security.</a:t>
            </a:r>
            <a:br>
              <a:rPr lang="en-US" sz="1800" dirty="0" smtClean="0"/>
            </a:br>
            <a:r>
              <a:rPr lang="en-US" sz="1800" dirty="0" smtClean="0"/>
              <a:t>	</a:t>
            </a:r>
            <a:r>
              <a:rPr lang="en-US" sz="1600" dirty="0" smtClean="0">
                <a:solidFill>
                  <a:schemeClr val="accent2"/>
                </a:solidFill>
              </a:rPr>
              <a:t>http://www.php.net/manual/en/language.types.type-juggling.php</a:t>
            </a:r>
          </a:p>
          <a:p>
            <a:pPr marL="457200" indent="-457200">
              <a:buFont typeface="+mj-lt"/>
              <a:buAutoNum type="arabicPeriod"/>
            </a:pPr>
            <a:endParaRPr lang="en-US" sz="1600" dirty="0" smtClean="0">
              <a:solidFill>
                <a:schemeClr val="accent2"/>
              </a:solidFill>
            </a:endParaRPr>
          </a:p>
          <a:p>
            <a:pPr marL="457200" indent="-457200">
              <a:buFont typeface="+mj-lt"/>
              <a:buAutoNum type="arabicPeriod"/>
            </a:pPr>
            <a:endParaRPr lang="en-US" sz="1600" dirty="0" smtClean="0">
              <a:solidFill>
                <a:schemeClr val="accent2"/>
              </a:solidFill>
            </a:endParaRPr>
          </a:p>
          <a:p>
            <a:pPr marL="457200" indent="-457200">
              <a:buFont typeface="+mj-lt"/>
              <a:buAutoNum type="arabicPeriod"/>
            </a:pPr>
            <a:endParaRPr lang="en-US" sz="1600" dirty="0" smtClean="0">
              <a:solidFill>
                <a:schemeClr val="accent2"/>
              </a:solidFill>
            </a:endParaRPr>
          </a:p>
          <a:p>
            <a:pPr marL="457200" indent="-457200">
              <a:buFont typeface="+mj-lt"/>
              <a:buAutoNum type="arabicPeriod"/>
            </a:pPr>
            <a:r>
              <a:rPr lang="en-US" sz="1800" dirty="0" smtClean="0"/>
              <a:t>Remember that PHP is a dynamic scripting language, allowing execution to jump between files during runtime.  However, don’t abuse lazily including other files – keep all include/require statements in a centralized place and always know what files you’re including.</a:t>
            </a:r>
            <a:br>
              <a:rPr lang="en-US" sz="1800" dirty="0" smtClean="0"/>
            </a:br>
            <a:r>
              <a:rPr lang="en-US" sz="1800" dirty="0" smtClean="0"/>
              <a:t>	</a:t>
            </a:r>
            <a:r>
              <a:rPr lang="en-US" sz="1600" dirty="0" smtClean="0">
                <a:solidFill>
                  <a:schemeClr val="accent2"/>
                </a:solidFill>
              </a:rPr>
              <a:t>http://www.php.net/manual/en/function.require.php</a:t>
            </a:r>
            <a:r>
              <a:rPr lang="en-US" sz="1600" dirty="0" smtClean="0"/>
              <a:t/>
            </a:r>
            <a:br>
              <a:rPr lang="en-US" sz="1600" dirty="0" smtClean="0"/>
            </a:br>
            <a:r>
              <a:rPr lang="en-US" sz="1600" dirty="0" smtClean="0"/>
              <a:t>	</a:t>
            </a:r>
            <a:r>
              <a:rPr lang="en-US" sz="1600" dirty="0" smtClean="0">
                <a:solidFill>
                  <a:schemeClr val="accent2"/>
                </a:solidFill>
              </a:rPr>
              <a:t>http://www.php.net/manual/en/function.include.php</a:t>
            </a:r>
            <a:endParaRPr lang="en-US" sz="1800" dirty="0" smtClean="0">
              <a:solidFill>
                <a:schemeClr val="accent2"/>
              </a:solidFill>
            </a:endParaRPr>
          </a:p>
        </p:txBody>
      </p:sp>
      <p:sp>
        <p:nvSpPr>
          <p:cNvPr id="14" name="Rectangle 13"/>
          <p:cNvSpPr/>
          <p:nvPr/>
        </p:nvSpPr>
        <p:spPr>
          <a:xfrm>
            <a:off x="457200" y="1295400"/>
            <a:ext cx="8153400" cy="461665"/>
          </a:xfrm>
          <a:prstGeom prst="rect">
            <a:avLst/>
          </a:prstGeom>
        </p:spPr>
        <p:txBody>
          <a:bodyPr wrap="square">
            <a:spAutoFit/>
          </a:bodyPr>
          <a:lstStyle/>
          <a:p>
            <a:pPr eaLnBrk="1" hangingPunct="1"/>
            <a:r>
              <a:rPr lang="en-US" sz="2400" b="1" dirty="0" smtClean="0">
                <a:solidFill>
                  <a:srgbClr val="002060"/>
                </a:solidFill>
              </a:rPr>
              <a:t>In No Particular Order</a:t>
            </a:r>
            <a:endParaRPr lang="en-US" sz="2400" dirty="0" smtClean="0">
              <a:solidFill>
                <a:srgbClr val="00206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7A916083-4F8D-494A-AEC4-AFF049F68848}" type="datetime1">
              <a:rPr lang="en-US"/>
              <a:pPr/>
              <a:t>12/6/2008</a:t>
            </a:fld>
            <a:endParaRPr lang="en-US"/>
          </a:p>
        </p:txBody>
      </p:sp>
      <p:sp>
        <p:nvSpPr>
          <p:cNvPr id="14339" name="Footer Placeholder 4"/>
          <p:cNvSpPr>
            <a:spLocks noGrp="1"/>
          </p:cNvSpPr>
          <p:nvPr>
            <p:ph type="ftr" sz="quarter" idx="11"/>
          </p:nvPr>
        </p:nvSpPr>
        <p:spPr>
          <a:noFill/>
        </p:spPr>
        <p:txBody>
          <a:bodyPr/>
          <a:lstStyle/>
          <a:p>
            <a:r>
              <a:rPr lang="en-US"/>
              <a:t>© 2008 New York PHP, LLC</a:t>
            </a:r>
          </a:p>
        </p:txBody>
      </p:sp>
      <p:sp>
        <p:nvSpPr>
          <p:cNvPr id="14340" name="Slide Number Placeholder 5"/>
          <p:cNvSpPr>
            <a:spLocks noGrp="1"/>
          </p:cNvSpPr>
          <p:nvPr>
            <p:ph type="sldNum" sz="quarter" idx="12"/>
          </p:nvPr>
        </p:nvSpPr>
        <p:spPr>
          <a:noFill/>
        </p:spPr>
        <p:txBody>
          <a:bodyPr/>
          <a:lstStyle/>
          <a:p>
            <a:fld id="{E8CF8902-C909-44AD-BC6B-54F777852DA0}" type="slidenum">
              <a:rPr lang="en-US"/>
              <a:pPr/>
              <a:t>18</a:t>
            </a:fld>
            <a:endParaRPr lang="en-US"/>
          </a:p>
        </p:txBody>
      </p:sp>
      <p:sp>
        <p:nvSpPr>
          <p:cNvPr id="14341" name="Rectangle 2"/>
          <p:cNvSpPr>
            <a:spLocks noGrp="1" noChangeArrowheads="1"/>
          </p:cNvSpPr>
          <p:nvPr>
            <p:ph type="title"/>
          </p:nvPr>
        </p:nvSpPr>
        <p:spPr bwMode="auto">
          <a:xfrm>
            <a:off x="457200" y="457200"/>
            <a:ext cx="8229600" cy="990600"/>
          </a:xfr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dirty="0" smtClean="0">
                <a:solidFill>
                  <a:srgbClr val="1A1A73"/>
                </a:solidFill>
              </a:rPr>
              <a:t>Top 5 Best Practices</a:t>
            </a:r>
          </a:p>
        </p:txBody>
      </p:sp>
      <p:sp>
        <p:nvSpPr>
          <p:cNvPr id="14342" name="Rectangle 3"/>
          <p:cNvSpPr>
            <a:spLocks noGrp="1" noChangeArrowheads="1"/>
          </p:cNvSpPr>
          <p:nvPr>
            <p:ph type="body" idx="1"/>
          </p:nvPr>
        </p:nvSpPr>
        <p:spPr>
          <a:xfrm>
            <a:off x="457200" y="2133600"/>
            <a:ext cx="8229600" cy="4267200"/>
          </a:xfrm>
        </p:spPr>
        <p:txBody>
          <a:bodyPr/>
          <a:lstStyle/>
          <a:p>
            <a:pPr marL="457200" indent="-457200">
              <a:buFont typeface="+mj-lt"/>
              <a:buAutoNum type="arabicPeriod" startAt="3"/>
            </a:pPr>
            <a:r>
              <a:rPr lang="en-US" sz="1800" dirty="0" smtClean="0"/>
              <a:t>A typical PHP application will deal with a lot of external data, usually from unknown sources – especially someone’s web browser, or worse, someone hand-crafting HTTP requests.  PHP is on the front line of security.  Always be aware of where your data is coming from, what you’ll be doing with it, and where it’s going.</a:t>
            </a:r>
            <a:br>
              <a:rPr lang="en-US" sz="1800" dirty="0" smtClean="0"/>
            </a:br>
            <a:r>
              <a:rPr lang="en-US" sz="1800" dirty="0" smtClean="0"/>
              <a:t>	</a:t>
            </a:r>
            <a:r>
              <a:rPr lang="en-US" sz="1600" dirty="0" smtClean="0">
                <a:solidFill>
                  <a:schemeClr val="accent2"/>
                </a:solidFill>
              </a:rPr>
              <a:t>http://www.php.net/manual/en/security.php</a:t>
            </a:r>
          </a:p>
          <a:p>
            <a:pPr marL="457200" indent="-457200">
              <a:buFont typeface="+mj-lt"/>
              <a:buAutoNum type="arabicPeriod" startAt="3"/>
            </a:pPr>
            <a:endParaRPr lang="en-US" sz="1600" dirty="0" smtClean="0">
              <a:solidFill>
                <a:schemeClr val="accent2"/>
              </a:solidFill>
            </a:endParaRPr>
          </a:p>
          <a:p>
            <a:pPr marL="457200" indent="-457200">
              <a:buFont typeface="+mj-lt"/>
              <a:buAutoNum type="arabicPeriod" startAt="3"/>
            </a:pPr>
            <a:endParaRPr lang="en-US" sz="1600" dirty="0" smtClean="0">
              <a:solidFill>
                <a:schemeClr val="accent2"/>
              </a:solidFill>
            </a:endParaRPr>
          </a:p>
          <a:p>
            <a:pPr marL="457200" indent="-457200">
              <a:buFont typeface="+mj-lt"/>
              <a:buAutoNum type="arabicPeriod" startAt="3"/>
            </a:pPr>
            <a:r>
              <a:rPr lang="en-US" sz="1800" dirty="0" smtClean="0"/>
              <a:t>PHP is very forgiving with its syntax, style and application structure.  People on the web are not forgiving.  Write clean, organized, and structured code, using the right tools for the job.  Do not take shortcuts, depend on PHP’s “</a:t>
            </a:r>
            <a:r>
              <a:rPr lang="en-US" sz="1800" b="1" dirty="0" smtClean="0"/>
              <a:t>magic</a:t>
            </a:r>
            <a:r>
              <a:rPr lang="en-US" sz="1800" dirty="0" smtClean="0"/>
              <a:t>” or convenience functionality, or force PHP into guessing what you want to do.  You’re the programmer – be specific.</a:t>
            </a:r>
            <a:br>
              <a:rPr lang="en-US" sz="1800" dirty="0" smtClean="0"/>
            </a:br>
            <a:r>
              <a:rPr lang="en-US" sz="1800" dirty="0" smtClean="0"/>
              <a:t>	</a:t>
            </a:r>
            <a:r>
              <a:rPr lang="en-US" sz="1600" dirty="0" smtClean="0">
                <a:solidFill>
                  <a:schemeClr val="accent2"/>
                </a:solidFill>
              </a:rPr>
              <a:t>http://www.php.net/manual/en/tutorial.php</a:t>
            </a:r>
            <a:endParaRPr lang="en-US" sz="1800" dirty="0" smtClean="0">
              <a:solidFill>
                <a:schemeClr val="accent2"/>
              </a:solidFill>
            </a:endParaRPr>
          </a:p>
        </p:txBody>
      </p:sp>
      <p:sp>
        <p:nvSpPr>
          <p:cNvPr id="14" name="Rectangle 13"/>
          <p:cNvSpPr/>
          <p:nvPr/>
        </p:nvSpPr>
        <p:spPr>
          <a:xfrm>
            <a:off x="457200" y="1295400"/>
            <a:ext cx="8153400" cy="461665"/>
          </a:xfrm>
          <a:prstGeom prst="rect">
            <a:avLst/>
          </a:prstGeom>
        </p:spPr>
        <p:txBody>
          <a:bodyPr wrap="square">
            <a:spAutoFit/>
          </a:bodyPr>
          <a:lstStyle/>
          <a:p>
            <a:pPr eaLnBrk="1" hangingPunct="1"/>
            <a:r>
              <a:rPr lang="en-US" sz="2400" b="1" dirty="0" smtClean="0">
                <a:solidFill>
                  <a:srgbClr val="002060"/>
                </a:solidFill>
              </a:rPr>
              <a:t>In No Particular Order</a:t>
            </a:r>
            <a:endParaRPr lang="en-US" sz="2400" dirty="0" smtClean="0">
              <a:solidFill>
                <a:srgbClr val="00206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7A916083-4F8D-494A-AEC4-AFF049F68848}" type="datetime1">
              <a:rPr lang="en-US"/>
              <a:pPr/>
              <a:t>12/6/2008</a:t>
            </a:fld>
            <a:endParaRPr lang="en-US"/>
          </a:p>
        </p:txBody>
      </p:sp>
      <p:sp>
        <p:nvSpPr>
          <p:cNvPr id="14339" name="Footer Placeholder 4"/>
          <p:cNvSpPr>
            <a:spLocks noGrp="1"/>
          </p:cNvSpPr>
          <p:nvPr>
            <p:ph type="ftr" sz="quarter" idx="11"/>
          </p:nvPr>
        </p:nvSpPr>
        <p:spPr>
          <a:noFill/>
        </p:spPr>
        <p:txBody>
          <a:bodyPr/>
          <a:lstStyle/>
          <a:p>
            <a:r>
              <a:rPr lang="en-US"/>
              <a:t>© 2008 New York PHP, LLC</a:t>
            </a:r>
          </a:p>
        </p:txBody>
      </p:sp>
      <p:sp>
        <p:nvSpPr>
          <p:cNvPr id="14340" name="Slide Number Placeholder 5"/>
          <p:cNvSpPr>
            <a:spLocks noGrp="1"/>
          </p:cNvSpPr>
          <p:nvPr>
            <p:ph type="sldNum" sz="quarter" idx="12"/>
          </p:nvPr>
        </p:nvSpPr>
        <p:spPr>
          <a:noFill/>
        </p:spPr>
        <p:txBody>
          <a:bodyPr/>
          <a:lstStyle/>
          <a:p>
            <a:fld id="{E8CF8902-C909-44AD-BC6B-54F777852DA0}" type="slidenum">
              <a:rPr lang="en-US"/>
              <a:pPr/>
              <a:t>19</a:t>
            </a:fld>
            <a:endParaRPr lang="en-US"/>
          </a:p>
        </p:txBody>
      </p:sp>
      <p:sp>
        <p:nvSpPr>
          <p:cNvPr id="14341" name="Rectangle 2"/>
          <p:cNvSpPr>
            <a:spLocks noGrp="1" noChangeArrowheads="1"/>
          </p:cNvSpPr>
          <p:nvPr>
            <p:ph type="title"/>
          </p:nvPr>
        </p:nvSpPr>
        <p:spPr bwMode="auto">
          <a:xfrm>
            <a:off x="457200" y="457200"/>
            <a:ext cx="8229600" cy="990600"/>
          </a:xfr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dirty="0" smtClean="0">
                <a:solidFill>
                  <a:srgbClr val="1A1A73"/>
                </a:solidFill>
              </a:rPr>
              <a:t>Conclusions</a:t>
            </a:r>
          </a:p>
        </p:txBody>
      </p:sp>
      <p:sp>
        <p:nvSpPr>
          <p:cNvPr id="14342" name="Rectangle 3"/>
          <p:cNvSpPr>
            <a:spLocks noGrp="1" noChangeArrowheads="1"/>
          </p:cNvSpPr>
          <p:nvPr>
            <p:ph type="body" idx="1"/>
          </p:nvPr>
        </p:nvSpPr>
        <p:spPr>
          <a:xfrm>
            <a:off x="457200" y="1905000"/>
            <a:ext cx="8229600" cy="3810000"/>
          </a:xfrm>
        </p:spPr>
        <p:txBody>
          <a:bodyPr/>
          <a:lstStyle/>
          <a:p>
            <a:pPr marL="342900" lvl="1" indent="-342900">
              <a:buFontTx/>
              <a:buChar char="•"/>
            </a:pPr>
            <a:r>
              <a:rPr lang="en-US" sz="2400" dirty="0" smtClean="0"/>
              <a:t>PHP is just part of the ecosystem</a:t>
            </a:r>
          </a:p>
          <a:p>
            <a:pPr marL="742950" lvl="2" indent="-342900"/>
            <a:r>
              <a:rPr lang="en-US" sz="2000" dirty="0" smtClean="0"/>
              <a:t>... and there is awareness and experience on the PHP side</a:t>
            </a:r>
          </a:p>
          <a:p>
            <a:pPr marL="742950" lvl="2" indent="-342900"/>
            <a:r>
              <a:rPr lang="en-US" sz="2000" dirty="0" smtClean="0"/>
              <a:t>The </a:t>
            </a:r>
            <a:r>
              <a:rPr lang="en-US" sz="2000" dirty="0" err="1" smtClean="0"/>
              <a:t>ying</a:t>
            </a:r>
            <a:r>
              <a:rPr lang="en-US" sz="2000" dirty="0" smtClean="0"/>
              <a:t>/yang of PHP’s history overshadows reality</a:t>
            </a:r>
          </a:p>
          <a:p>
            <a:pPr marL="742950" lvl="2" indent="-342900"/>
            <a:r>
              <a:rPr lang="en-US" sz="2000" dirty="0" smtClean="0"/>
              <a:t>Stand by PHP and it’ll stand by you</a:t>
            </a:r>
          </a:p>
          <a:p>
            <a:pPr marL="742950" lvl="2" indent="-342900"/>
            <a:r>
              <a:rPr lang="en-US" sz="2000" dirty="0" smtClean="0"/>
              <a:t>Program it - don’t hack it</a:t>
            </a:r>
          </a:p>
          <a:p>
            <a:pPr marL="742950" lvl="2" indent="-342900">
              <a:buNone/>
            </a:pPr>
            <a:endParaRPr lang="en-US" sz="2000" dirty="0" smtClean="0"/>
          </a:p>
          <a:p>
            <a:pPr marL="742950" lvl="2" indent="-342900">
              <a:buNone/>
            </a:pPr>
            <a:endParaRPr lang="en-US" sz="2000" dirty="0" smtClean="0"/>
          </a:p>
          <a:p>
            <a:r>
              <a:rPr lang="en-US" sz="2400" dirty="0" smtClean="0"/>
              <a:t>Web/Internet applications are deep and complex</a:t>
            </a:r>
          </a:p>
          <a:p>
            <a:pPr lvl="1"/>
            <a:r>
              <a:rPr lang="en-US" sz="2000" dirty="0" smtClean="0"/>
              <a:t>Users, interoperability, data, architecture, support, compliance</a:t>
            </a:r>
          </a:p>
          <a:p>
            <a:pPr lvl="1"/>
            <a:r>
              <a:rPr lang="en-US" sz="2000" dirty="0" err="1" smtClean="0"/>
              <a:t>PHising</a:t>
            </a:r>
            <a:r>
              <a:rPr lang="en-US" sz="2000" dirty="0" smtClean="0"/>
              <a:t>, hijacking, spam, social engineering – </a:t>
            </a:r>
            <a:r>
              <a:rPr lang="en-US" sz="2000" b="1" dirty="0" smtClean="0"/>
              <a:t>BROWSERS!</a:t>
            </a:r>
          </a:p>
        </p:txBody>
      </p:sp>
      <p:sp>
        <p:nvSpPr>
          <p:cNvPr id="11" name="Rectangle 10"/>
          <p:cNvSpPr/>
          <p:nvPr/>
        </p:nvSpPr>
        <p:spPr>
          <a:xfrm>
            <a:off x="457200" y="1295400"/>
            <a:ext cx="8153400" cy="461665"/>
          </a:xfrm>
          <a:prstGeom prst="rect">
            <a:avLst/>
          </a:prstGeom>
        </p:spPr>
        <p:txBody>
          <a:bodyPr wrap="square">
            <a:spAutoFit/>
          </a:bodyPr>
          <a:lstStyle/>
          <a:p>
            <a:r>
              <a:rPr lang="en-US" sz="2400" dirty="0" smtClean="0">
                <a:solidFill>
                  <a:srgbClr val="002060"/>
                </a:solidFill>
              </a:rPr>
              <a:t>Goal: PHP is Just One of the Boys</a:t>
            </a:r>
          </a:p>
        </p:txBody>
      </p:sp>
      <p:sp>
        <p:nvSpPr>
          <p:cNvPr id="8" name="Rectangle 7"/>
          <p:cNvSpPr/>
          <p:nvPr/>
        </p:nvSpPr>
        <p:spPr>
          <a:xfrm>
            <a:off x="381000" y="5939135"/>
            <a:ext cx="8153400" cy="461665"/>
          </a:xfrm>
          <a:prstGeom prst="rect">
            <a:avLst/>
          </a:prstGeom>
        </p:spPr>
        <p:txBody>
          <a:bodyPr wrap="square">
            <a:spAutoFit/>
          </a:bodyPr>
          <a:lstStyle/>
          <a:p>
            <a:pPr eaLnBrk="1" hangingPunct="1"/>
            <a:r>
              <a:rPr lang="en-US" sz="2400" b="1" dirty="0" smtClean="0">
                <a:solidFill>
                  <a:srgbClr val="002060"/>
                </a:solidFill>
              </a:rPr>
              <a:t>“PHP is the least of your worries”</a:t>
            </a:r>
            <a:endParaRPr lang="en-US" sz="2400" dirty="0" smtClean="0">
              <a:solidFill>
                <a:srgbClr val="002060"/>
              </a:solidFill>
            </a:endParaRPr>
          </a:p>
        </p:txBody>
      </p:sp>
      <p:sp>
        <p:nvSpPr>
          <p:cNvPr id="10" name="Rectangle 9"/>
          <p:cNvSpPr/>
          <p:nvPr/>
        </p:nvSpPr>
        <p:spPr>
          <a:xfrm>
            <a:off x="1600200" y="3852446"/>
            <a:ext cx="5715000" cy="369332"/>
          </a:xfrm>
          <a:prstGeom prst="rect">
            <a:avLst/>
          </a:prstGeom>
        </p:spPr>
        <p:txBody>
          <a:bodyPr wrap="square">
            <a:spAutoFit/>
          </a:bodyPr>
          <a:lstStyle/>
          <a:p>
            <a:pPr algn="l" eaLnBrk="1" hangingPunct="1"/>
            <a:r>
              <a:rPr lang="en-US" b="1" dirty="0" smtClean="0">
                <a:solidFill>
                  <a:srgbClr val="002060"/>
                </a:solidFill>
              </a:rPr>
              <a:t>“With great power comes great responsibility.”</a:t>
            </a:r>
            <a:endParaRPr lang="en-US" dirty="0" smtClean="0">
              <a:solidFill>
                <a:srgbClr val="002060"/>
              </a:solidFill>
            </a:endParaRPr>
          </a:p>
        </p:txBody>
      </p:sp>
      <p:sp>
        <p:nvSpPr>
          <p:cNvPr id="12" name="Rectangle 11"/>
          <p:cNvSpPr/>
          <p:nvPr/>
        </p:nvSpPr>
        <p:spPr>
          <a:xfrm>
            <a:off x="4572000" y="4157246"/>
            <a:ext cx="2209800" cy="338554"/>
          </a:xfrm>
          <a:prstGeom prst="rect">
            <a:avLst/>
          </a:prstGeom>
        </p:spPr>
        <p:txBody>
          <a:bodyPr wrap="square">
            <a:spAutoFit/>
          </a:bodyPr>
          <a:lstStyle/>
          <a:p>
            <a:pPr algn="r"/>
            <a:r>
              <a:rPr lang="en-US" sz="1600" b="1" dirty="0" smtClean="0"/>
              <a:t>Spiderman’s Uncle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7A916083-4F8D-494A-AEC4-AFF049F68848}" type="datetime1">
              <a:rPr lang="en-US"/>
              <a:pPr/>
              <a:t>12/6/2008</a:t>
            </a:fld>
            <a:endParaRPr lang="en-US"/>
          </a:p>
        </p:txBody>
      </p:sp>
      <p:sp>
        <p:nvSpPr>
          <p:cNvPr id="14339" name="Footer Placeholder 4"/>
          <p:cNvSpPr>
            <a:spLocks noGrp="1"/>
          </p:cNvSpPr>
          <p:nvPr>
            <p:ph type="ftr" sz="quarter" idx="11"/>
          </p:nvPr>
        </p:nvSpPr>
        <p:spPr>
          <a:noFill/>
        </p:spPr>
        <p:txBody>
          <a:bodyPr/>
          <a:lstStyle/>
          <a:p>
            <a:r>
              <a:rPr lang="en-US"/>
              <a:t>© 2008 New York PHP, LLC</a:t>
            </a:r>
          </a:p>
        </p:txBody>
      </p:sp>
      <p:sp>
        <p:nvSpPr>
          <p:cNvPr id="14340" name="Slide Number Placeholder 5"/>
          <p:cNvSpPr>
            <a:spLocks noGrp="1"/>
          </p:cNvSpPr>
          <p:nvPr>
            <p:ph type="sldNum" sz="quarter" idx="12"/>
          </p:nvPr>
        </p:nvSpPr>
        <p:spPr>
          <a:noFill/>
        </p:spPr>
        <p:txBody>
          <a:bodyPr/>
          <a:lstStyle/>
          <a:p>
            <a:fld id="{E8CF8902-C909-44AD-BC6B-54F777852DA0}" type="slidenum">
              <a:rPr lang="en-US"/>
              <a:pPr/>
              <a:t>2</a:t>
            </a:fld>
            <a:endParaRPr lang="en-US"/>
          </a:p>
        </p:txBody>
      </p:sp>
      <p:sp>
        <p:nvSpPr>
          <p:cNvPr id="14341" name="Rectangle 2"/>
          <p:cNvSpPr>
            <a:spLocks noGrp="1" noChangeArrowheads="1"/>
          </p:cNvSpPr>
          <p:nvPr>
            <p:ph type="title"/>
          </p:nvPr>
        </p:nvSpPr>
        <p:spPr bwMode="auto">
          <a:xfrm>
            <a:off x="457200" y="457200"/>
            <a:ext cx="8229600" cy="990600"/>
          </a:xfr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dirty="0" smtClean="0">
                <a:solidFill>
                  <a:srgbClr val="1A1A73"/>
                </a:solidFill>
              </a:rPr>
              <a:t>Overview</a:t>
            </a:r>
          </a:p>
        </p:txBody>
      </p:sp>
      <p:sp>
        <p:nvSpPr>
          <p:cNvPr id="14342" name="Rectangle 3"/>
          <p:cNvSpPr>
            <a:spLocks noGrp="1" noChangeArrowheads="1"/>
          </p:cNvSpPr>
          <p:nvPr>
            <p:ph type="body" idx="1"/>
          </p:nvPr>
        </p:nvSpPr>
        <p:spPr>
          <a:xfrm>
            <a:off x="457200" y="1371600"/>
            <a:ext cx="8229600" cy="5105400"/>
          </a:xfrm>
        </p:spPr>
        <p:txBody>
          <a:bodyPr/>
          <a:lstStyle/>
          <a:p>
            <a:pPr eaLnBrk="1" hangingPunct="1"/>
            <a:r>
              <a:rPr lang="en-US" sz="2000" dirty="0" smtClean="0"/>
              <a:t>Introduction</a:t>
            </a:r>
          </a:p>
          <a:p>
            <a:pPr eaLnBrk="1" hangingPunct="1"/>
            <a:endParaRPr lang="en-US" sz="2000" dirty="0" smtClean="0"/>
          </a:p>
          <a:p>
            <a:pPr eaLnBrk="1" hangingPunct="1"/>
            <a:r>
              <a:rPr lang="en-US" sz="2000" dirty="0" smtClean="0"/>
              <a:t>The Security Ecosystem</a:t>
            </a:r>
          </a:p>
          <a:p>
            <a:pPr eaLnBrk="1" hangingPunct="1"/>
            <a:endParaRPr lang="en-US" sz="2000" dirty="0" smtClean="0"/>
          </a:p>
          <a:p>
            <a:pPr eaLnBrk="1" hangingPunct="1"/>
            <a:r>
              <a:rPr lang="en-US" sz="2000" dirty="0" smtClean="0"/>
              <a:t>Security Pressure Points in PHP</a:t>
            </a:r>
          </a:p>
          <a:p>
            <a:pPr eaLnBrk="1" hangingPunct="1"/>
            <a:endParaRPr lang="en-US" sz="2000" dirty="0" smtClean="0"/>
          </a:p>
          <a:p>
            <a:pPr eaLnBrk="1" hangingPunct="1"/>
            <a:r>
              <a:rPr lang="en-US" sz="2000" dirty="0" smtClean="0"/>
              <a:t>Best Practices</a:t>
            </a:r>
          </a:p>
          <a:p>
            <a:pPr eaLnBrk="1" hangingPunct="1"/>
            <a:endParaRPr lang="en-US" sz="2000" dirty="0" smtClean="0"/>
          </a:p>
          <a:p>
            <a:pPr eaLnBrk="1" hangingPunct="1"/>
            <a:r>
              <a:rPr lang="en-US" sz="2000" dirty="0" smtClean="0"/>
              <a:t>“It’s the System, Stupid!”</a:t>
            </a:r>
          </a:p>
          <a:p>
            <a:pPr eaLnBrk="1" hangingPunct="1"/>
            <a:endParaRPr lang="en-US" sz="2000" dirty="0" smtClean="0"/>
          </a:p>
          <a:p>
            <a:r>
              <a:rPr lang="en-US" sz="2000" dirty="0" smtClean="0"/>
              <a:t>Top 5 Best Practices</a:t>
            </a:r>
          </a:p>
          <a:p>
            <a:endParaRPr lang="en-US" sz="2000" dirty="0" smtClean="0"/>
          </a:p>
          <a:p>
            <a:pPr eaLnBrk="1" hangingPunct="1"/>
            <a:r>
              <a:rPr lang="en-US" sz="2000" dirty="0" smtClean="0"/>
              <a:t>Conclusions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7A916083-4F8D-494A-AEC4-AFF049F68848}" type="datetime1">
              <a:rPr lang="en-US"/>
              <a:pPr/>
              <a:t>12/6/2008</a:t>
            </a:fld>
            <a:endParaRPr lang="en-US"/>
          </a:p>
        </p:txBody>
      </p:sp>
      <p:sp>
        <p:nvSpPr>
          <p:cNvPr id="14339" name="Footer Placeholder 4"/>
          <p:cNvSpPr>
            <a:spLocks noGrp="1"/>
          </p:cNvSpPr>
          <p:nvPr>
            <p:ph type="ftr" sz="quarter" idx="11"/>
          </p:nvPr>
        </p:nvSpPr>
        <p:spPr>
          <a:noFill/>
        </p:spPr>
        <p:txBody>
          <a:bodyPr/>
          <a:lstStyle/>
          <a:p>
            <a:r>
              <a:rPr lang="en-US"/>
              <a:t>© 2008 New York PHP, LLC</a:t>
            </a:r>
          </a:p>
        </p:txBody>
      </p:sp>
      <p:sp>
        <p:nvSpPr>
          <p:cNvPr id="14340" name="Slide Number Placeholder 5"/>
          <p:cNvSpPr>
            <a:spLocks noGrp="1"/>
          </p:cNvSpPr>
          <p:nvPr>
            <p:ph type="sldNum" sz="quarter" idx="12"/>
          </p:nvPr>
        </p:nvSpPr>
        <p:spPr>
          <a:noFill/>
        </p:spPr>
        <p:txBody>
          <a:bodyPr/>
          <a:lstStyle/>
          <a:p>
            <a:fld id="{E8CF8902-C909-44AD-BC6B-54F777852DA0}" type="slidenum">
              <a:rPr lang="en-US"/>
              <a:pPr/>
              <a:t>20</a:t>
            </a:fld>
            <a:endParaRPr lang="en-US"/>
          </a:p>
        </p:txBody>
      </p:sp>
      <p:sp>
        <p:nvSpPr>
          <p:cNvPr id="14341" name="Rectangle 2"/>
          <p:cNvSpPr>
            <a:spLocks noGrp="1" noChangeArrowheads="1"/>
          </p:cNvSpPr>
          <p:nvPr>
            <p:ph type="title"/>
          </p:nvPr>
        </p:nvSpPr>
        <p:spPr bwMode="auto">
          <a:xfrm>
            <a:off x="457200" y="457200"/>
            <a:ext cx="8229600" cy="990600"/>
          </a:xfr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dirty="0" smtClean="0">
                <a:solidFill>
                  <a:srgbClr val="1A1A73"/>
                </a:solidFill>
              </a:rPr>
              <a:t>The Top 5 Best Practices</a:t>
            </a:r>
          </a:p>
        </p:txBody>
      </p:sp>
      <p:sp>
        <p:nvSpPr>
          <p:cNvPr id="14342" name="Rectangle 3"/>
          <p:cNvSpPr>
            <a:spLocks noGrp="1" noChangeArrowheads="1"/>
          </p:cNvSpPr>
          <p:nvPr>
            <p:ph type="body" idx="1"/>
          </p:nvPr>
        </p:nvSpPr>
        <p:spPr>
          <a:xfrm>
            <a:off x="457200" y="1981200"/>
            <a:ext cx="8229600" cy="4495800"/>
          </a:xfrm>
        </p:spPr>
        <p:txBody>
          <a:bodyPr/>
          <a:lstStyle/>
          <a:p>
            <a:pPr marL="457200" indent="-457200">
              <a:buFont typeface="+mj-lt"/>
              <a:buAutoNum type="arabicPeriod" startAt="5"/>
            </a:pPr>
            <a:r>
              <a:rPr lang="en-US" sz="1800" dirty="0" smtClean="0"/>
              <a:t>PHP’s greatest strength and weakness is its ease, power and flexibility.  As a result, there is a lot of bad PHP code on the Internet, which is the source of PHP’s bad reputation.  A programming language is only as good as the programmer.</a:t>
            </a:r>
            <a:br>
              <a:rPr lang="en-US" sz="1800" dirty="0" smtClean="0"/>
            </a:br>
            <a:r>
              <a:rPr lang="en-US" sz="1800" dirty="0" smtClean="0"/>
              <a:t>Look at most other publicly available PHP code and if it appears sloppy, do what you know is right.  If you have experience in another programming language, use it.  If not, take the time to properly learn some programming theory, involve yourself with experienced programmers in the community, learn about the other components of web development, and then apply it all to the PHP syntax.</a:t>
            </a:r>
            <a:br>
              <a:rPr lang="en-US" sz="1800" dirty="0" smtClean="0"/>
            </a:br>
            <a:r>
              <a:rPr lang="en-US" sz="1800" dirty="0" smtClean="0"/>
              <a:t>Your applications will be more secure, more maintainable, and PHP literally becomes a joy to code in.</a:t>
            </a:r>
            <a:br>
              <a:rPr lang="en-US" sz="1800" dirty="0" smtClean="0"/>
            </a:br>
            <a:r>
              <a:rPr lang="en-US" sz="1800" dirty="0" smtClean="0"/>
              <a:t/>
            </a:r>
            <a:br>
              <a:rPr lang="en-US" sz="1800" dirty="0" smtClean="0"/>
            </a:br>
            <a:r>
              <a:rPr lang="en-US" sz="1800" dirty="0" smtClean="0"/>
              <a:t>Lastly, we encourage everyone – worldwide - to join the New York PHP mailing lists at </a:t>
            </a:r>
            <a:r>
              <a:rPr lang="en-US" sz="1800" dirty="0" smtClean="0">
                <a:hlinkClick r:id="rId2"/>
              </a:rPr>
              <a:t>http://www.nyphp.org/mailinglists.php</a:t>
            </a:r>
            <a:r>
              <a:rPr lang="en-US" sz="1800" dirty="0" smtClean="0"/>
              <a:t> to ask questions and seek advice.</a:t>
            </a:r>
            <a:endParaRPr lang="en-US" sz="1800" dirty="0" smtClean="0">
              <a:solidFill>
                <a:schemeClr val="accent2"/>
              </a:solidFill>
            </a:endParaRPr>
          </a:p>
        </p:txBody>
      </p:sp>
      <p:sp>
        <p:nvSpPr>
          <p:cNvPr id="14" name="Rectangle 13"/>
          <p:cNvSpPr/>
          <p:nvPr/>
        </p:nvSpPr>
        <p:spPr>
          <a:xfrm>
            <a:off x="457200" y="1295400"/>
            <a:ext cx="8153400" cy="461665"/>
          </a:xfrm>
          <a:prstGeom prst="rect">
            <a:avLst/>
          </a:prstGeom>
        </p:spPr>
        <p:txBody>
          <a:bodyPr wrap="square">
            <a:spAutoFit/>
          </a:bodyPr>
          <a:lstStyle/>
          <a:p>
            <a:pPr eaLnBrk="1" hangingPunct="1"/>
            <a:r>
              <a:rPr lang="en-US" sz="2400" b="1" dirty="0" smtClean="0">
                <a:solidFill>
                  <a:srgbClr val="002060"/>
                </a:solidFill>
              </a:rPr>
              <a:t>And the #1 Fifth Best Practice!</a:t>
            </a:r>
            <a:endParaRPr lang="en-US" sz="2400" dirty="0" smtClean="0">
              <a:solidFill>
                <a:srgbClr val="00206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7A916083-4F8D-494A-AEC4-AFF049F68848}" type="datetime1">
              <a:rPr lang="en-US"/>
              <a:pPr/>
              <a:t>12/6/2008</a:t>
            </a:fld>
            <a:endParaRPr lang="en-US"/>
          </a:p>
        </p:txBody>
      </p:sp>
      <p:sp>
        <p:nvSpPr>
          <p:cNvPr id="14339" name="Footer Placeholder 4"/>
          <p:cNvSpPr>
            <a:spLocks noGrp="1"/>
          </p:cNvSpPr>
          <p:nvPr>
            <p:ph type="ftr" sz="quarter" idx="11"/>
          </p:nvPr>
        </p:nvSpPr>
        <p:spPr>
          <a:noFill/>
        </p:spPr>
        <p:txBody>
          <a:bodyPr/>
          <a:lstStyle/>
          <a:p>
            <a:r>
              <a:rPr lang="en-US"/>
              <a:t>© 2008 New York PHP, LLC</a:t>
            </a:r>
          </a:p>
        </p:txBody>
      </p:sp>
      <p:sp>
        <p:nvSpPr>
          <p:cNvPr id="14340" name="Slide Number Placeholder 5"/>
          <p:cNvSpPr>
            <a:spLocks noGrp="1"/>
          </p:cNvSpPr>
          <p:nvPr>
            <p:ph type="sldNum" sz="quarter" idx="12"/>
          </p:nvPr>
        </p:nvSpPr>
        <p:spPr>
          <a:noFill/>
        </p:spPr>
        <p:txBody>
          <a:bodyPr/>
          <a:lstStyle/>
          <a:p>
            <a:fld id="{E8CF8902-C909-44AD-BC6B-54F777852DA0}" type="slidenum">
              <a:rPr lang="en-US"/>
              <a:pPr/>
              <a:t>21</a:t>
            </a:fld>
            <a:endParaRPr lang="en-US"/>
          </a:p>
        </p:txBody>
      </p:sp>
      <p:sp>
        <p:nvSpPr>
          <p:cNvPr id="14341" name="Rectangle 2"/>
          <p:cNvSpPr>
            <a:spLocks noGrp="1" noChangeArrowheads="1"/>
          </p:cNvSpPr>
          <p:nvPr>
            <p:ph type="title"/>
          </p:nvPr>
        </p:nvSpPr>
        <p:spPr bwMode="auto">
          <a:xfrm>
            <a:off x="457200" y="1752600"/>
            <a:ext cx="8229600" cy="990600"/>
          </a:xfr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b="1" dirty="0" smtClean="0">
                <a:solidFill>
                  <a:srgbClr val="1A1A73"/>
                </a:solidFill>
              </a:rPr>
              <a:t>Questions</a:t>
            </a:r>
          </a:p>
        </p:txBody>
      </p:sp>
      <p:sp>
        <p:nvSpPr>
          <p:cNvPr id="8" name="Rectangle 7"/>
          <p:cNvSpPr/>
          <p:nvPr/>
        </p:nvSpPr>
        <p:spPr>
          <a:xfrm>
            <a:off x="381000" y="2743200"/>
            <a:ext cx="8153400" cy="400110"/>
          </a:xfrm>
          <a:prstGeom prst="rect">
            <a:avLst/>
          </a:prstGeom>
        </p:spPr>
        <p:txBody>
          <a:bodyPr wrap="square">
            <a:spAutoFit/>
          </a:bodyPr>
          <a:lstStyle/>
          <a:p>
            <a:pPr eaLnBrk="1" hangingPunct="1"/>
            <a:r>
              <a:rPr lang="en-US" sz="2000" b="1" dirty="0" smtClean="0">
                <a:solidFill>
                  <a:srgbClr val="002060"/>
                </a:solidFill>
              </a:rPr>
              <a:t>hans.zaunere@nyphp.com</a:t>
            </a:r>
            <a:endParaRPr lang="en-US" sz="2000" dirty="0" smtClean="0">
              <a:solidFill>
                <a:srgbClr val="002060"/>
              </a:solidFill>
            </a:endParaRPr>
          </a:p>
        </p:txBody>
      </p:sp>
      <p:sp>
        <p:nvSpPr>
          <p:cNvPr id="7" name="Rectangle 2"/>
          <p:cNvSpPr txBox="1">
            <a:spLocks noChangeArrowheads="1"/>
          </p:cNvSpPr>
          <p:nvPr/>
        </p:nvSpPr>
        <p:spPr bwMode="auto">
          <a:xfrm>
            <a:off x="609600" y="4495800"/>
            <a:ext cx="8229600" cy="1447800"/>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b="1" i="0" u="none" strike="noStrike" kern="0" cap="none" spc="0" normalizeH="0" baseline="0" noProof="0" dirty="0" smtClean="0">
                <a:ln>
                  <a:noFill/>
                </a:ln>
                <a:solidFill>
                  <a:srgbClr val="1A1A73"/>
                </a:solidFill>
                <a:effectLst/>
                <a:uLnTx/>
                <a:uFillTx/>
                <a:latin typeface="+mj-lt"/>
                <a:ea typeface="+mj-ea"/>
                <a:cs typeface="+mj-cs"/>
              </a:rPr>
              <a:t>For renowned</a:t>
            </a:r>
            <a:r>
              <a:rPr kumimoji="0" lang="en-US" b="1" i="0" u="none" strike="noStrike" kern="0" cap="none" spc="0" normalizeH="0" noProof="0" dirty="0" smtClean="0">
                <a:ln>
                  <a:noFill/>
                </a:ln>
                <a:solidFill>
                  <a:srgbClr val="1A1A73"/>
                </a:solidFill>
                <a:effectLst/>
                <a:uLnTx/>
                <a:uFillTx/>
                <a:latin typeface="+mj-lt"/>
                <a:ea typeface="+mj-ea"/>
                <a:cs typeface="+mj-cs"/>
              </a:rPr>
              <a:t> online support, </a:t>
            </a:r>
            <a:r>
              <a:rPr kumimoji="0" lang="en-US" b="1" i="0" u="none" strike="noStrike" kern="0" cap="none" spc="0" normalizeH="0" baseline="0" noProof="0" dirty="0" smtClean="0">
                <a:ln>
                  <a:noFill/>
                </a:ln>
                <a:solidFill>
                  <a:srgbClr val="1A1A73"/>
                </a:solidFill>
                <a:effectLst/>
                <a:uLnTx/>
                <a:uFillTx/>
                <a:latin typeface="+mj-lt"/>
                <a:ea typeface="+mj-ea"/>
                <a:cs typeface="+mj-cs"/>
              </a:rPr>
              <a:t>New York PHP Mailing</a:t>
            </a:r>
            <a:r>
              <a:rPr lang="en-US" b="1" kern="0" noProof="0" dirty="0" smtClean="0">
                <a:solidFill>
                  <a:srgbClr val="1A1A73"/>
                </a:solidFill>
                <a:latin typeface="+mj-lt"/>
                <a:ea typeface="+mj-ea"/>
                <a:cs typeface="+mj-cs"/>
              </a:rPr>
              <a:t> Lists</a:t>
            </a:r>
          </a:p>
          <a:p>
            <a:pPr marL="0" marR="0" lvl="0" indent="0" algn="l" defTabSz="914400" rtl="0" eaLnBrk="1" fontAlgn="base" latinLnBrk="0" hangingPunct="1">
              <a:lnSpc>
                <a:spcPct val="100000"/>
              </a:lnSpc>
              <a:spcBef>
                <a:spcPct val="0"/>
              </a:spcBef>
              <a:spcAft>
                <a:spcPct val="0"/>
              </a:spcAft>
              <a:buClrTx/>
              <a:buSzTx/>
              <a:buFontTx/>
              <a:buNone/>
              <a:tabLst/>
              <a:defRPr/>
            </a:pPr>
            <a:r>
              <a:rPr lang="en-US" b="1" kern="0" noProof="0" dirty="0" smtClean="0">
                <a:solidFill>
                  <a:srgbClr val="1A1A73"/>
                </a:solidFill>
                <a:latin typeface="+mj-lt"/>
                <a:ea typeface="+mj-ea"/>
                <a:cs typeface="+mj-cs"/>
              </a:rPr>
              <a:t>are available to anyone</a:t>
            </a:r>
            <a:r>
              <a:rPr lang="en-US" b="1" kern="0" dirty="0" smtClean="0">
                <a:solidFill>
                  <a:srgbClr val="1A1A73"/>
                </a:solidFill>
                <a:latin typeface="+mj-lt"/>
                <a:ea typeface="+mj-ea"/>
                <a:cs typeface="+mj-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b="1" kern="0" dirty="0" smtClean="0">
              <a:solidFill>
                <a:srgbClr val="1A1A73"/>
              </a:solidFill>
              <a:latin typeface="+mj-lt"/>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1" i="0" u="none" strike="noStrike" kern="0" cap="none" spc="0" normalizeH="0" baseline="0" noProof="0" dirty="0" smtClean="0">
                <a:ln>
                  <a:noFill/>
                </a:ln>
                <a:solidFill>
                  <a:srgbClr val="1A1A73"/>
                </a:solidFill>
                <a:effectLst/>
                <a:uLnTx/>
                <a:uFillTx/>
                <a:latin typeface="+mj-lt"/>
                <a:ea typeface="+mj-ea"/>
                <a:cs typeface="+mj-cs"/>
                <a:hlinkClick r:id="rId2"/>
              </a:rPr>
              <a:t>http://www.nyphp.org/mailinglists.php</a:t>
            </a:r>
            <a:endParaRPr kumimoji="0" lang="en-US" b="1" i="0" u="none" strike="noStrike" kern="0" cap="none" spc="0" normalizeH="0" baseline="0" noProof="0" dirty="0" smtClean="0">
              <a:ln>
                <a:noFill/>
              </a:ln>
              <a:solidFill>
                <a:srgbClr val="1A1A73"/>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7A916083-4F8D-494A-AEC4-AFF049F68848}" type="datetime1">
              <a:rPr lang="en-US"/>
              <a:pPr/>
              <a:t>12/6/2008</a:t>
            </a:fld>
            <a:endParaRPr lang="en-US"/>
          </a:p>
        </p:txBody>
      </p:sp>
      <p:sp>
        <p:nvSpPr>
          <p:cNvPr id="14339" name="Footer Placeholder 4"/>
          <p:cNvSpPr>
            <a:spLocks noGrp="1"/>
          </p:cNvSpPr>
          <p:nvPr>
            <p:ph type="ftr" sz="quarter" idx="11"/>
          </p:nvPr>
        </p:nvSpPr>
        <p:spPr>
          <a:noFill/>
        </p:spPr>
        <p:txBody>
          <a:bodyPr/>
          <a:lstStyle/>
          <a:p>
            <a:r>
              <a:rPr lang="en-US"/>
              <a:t>© 2008 New York PHP, LLC</a:t>
            </a:r>
          </a:p>
        </p:txBody>
      </p:sp>
      <p:sp>
        <p:nvSpPr>
          <p:cNvPr id="14340" name="Slide Number Placeholder 5"/>
          <p:cNvSpPr>
            <a:spLocks noGrp="1"/>
          </p:cNvSpPr>
          <p:nvPr>
            <p:ph type="sldNum" sz="quarter" idx="12"/>
          </p:nvPr>
        </p:nvSpPr>
        <p:spPr>
          <a:noFill/>
        </p:spPr>
        <p:txBody>
          <a:bodyPr/>
          <a:lstStyle/>
          <a:p>
            <a:fld id="{E8CF8902-C909-44AD-BC6B-54F777852DA0}" type="slidenum">
              <a:rPr lang="en-US"/>
              <a:pPr/>
              <a:t>3</a:t>
            </a:fld>
            <a:endParaRPr lang="en-US"/>
          </a:p>
        </p:txBody>
      </p:sp>
      <p:sp>
        <p:nvSpPr>
          <p:cNvPr id="14341" name="Rectangle 2"/>
          <p:cNvSpPr>
            <a:spLocks noGrp="1" noChangeArrowheads="1"/>
          </p:cNvSpPr>
          <p:nvPr>
            <p:ph type="title"/>
          </p:nvPr>
        </p:nvSpPr>
        <p:spPr bwMode="auto">
          <a:xfrm>
            <a:off x="457200" y="457200"/>
            <a:ext cx="8229600" cy="990600"/>
          </a:xfr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dirty="0" smtClean="0">
                <a:solidFill>
                  <a:srgbClr val="1A1A73"/>
                </a:solidFill>
              </a:rPr>
              <a:t>Introduction</a:t>
            </a:r>
          </a:p>
        </p:txBody>
      </p:sp>
      <p:sp>
        <p:nvSpPr>
          <p:cNvPr id="14342" name="Rectangle 3"/>
          <p:cNvSpPr>
            <a:spLocks noGrp="1" noChangeArrowheads="1"/>
          </p:cNvSpPr>
          <p:nvPr>
            <p:ph type="body" idx="1"/>
          </p:nvPr>
        </p:nvSpPr>
        <p:spPr>
          <a:xfrm>
            <a:off x="457200" y="1905000"/>
            <a:ext cx="8229600" cy="4648200"/>
          </a:xfrm>
        </p:spPr>
        <p:txBody>
          <a:bodyPr/>
          <a:lstStyle/>
          <a:p>
            <a:pPr eaLnBrk="1" hangingPunct="1"/>
            <a:r>
              <a:rPr lang="en-US" sz="2400" dirty="0" smtClean="0">
                <a:hlinkClick r:id="rId2"/>
              </a:rPr>
              <a:t>www.nyphp.org</a:t>
            </a:r>
            <a:endParaRPr lang="en-US" sz="2400" dirty="0" smtClean="0"/>
          </a:p>
          <a:p>
            <a:pPr lvl="1"/>
            <a:r>
              <a:rPr lang="en-US" sz="2000" dirty="0" smtClean="0">
                <a:hlinkClick r:id="rId3"/>
              </a:rPr>
              <a:t>www.nyphp.org/phundamentals/</a:t>
            </a:r>
            <a:endParaRPr lang="en-US" sz="2000" dirty="0" smtClean="0"/>
          </a:p>
          <a:p>
            <a:endParaRPr lang="en-US" sz="2400" dirty="0" smtClean="0"/>
          </a:p>
          <a:p>
            <a:r>
              <a:rPr lang="en-US" sz="2400" dirty="0" smtClean="0"/>
              <a:t>This is not </a:t>
            </a:r>
            <a:r>
              <a:rPr lang="en-US" sz="2400" b="1" dirty="0" smtClean="0"/>
              <a:t>YASIXSKOTDT</a:t>
            </a:r>
          </a:p>
          <a:p>
            <a:pPr lvl="1"/>
            <a:r>
              <a:rPr lang="en-US" sz="2000" dirty="0" smtClean="0"/>
              <a:t>Yet-Another-SQL-Injection-XSS-Script-Kid-Of-The-Day-Talk</a:t>
            </a:r>
          </a:p>
          <a:p>
            <a:pPr lvl="1"/>
            <a:endParaRPr lang="en-US" sz="2400" dirty="0" smtClean="0"/>
          </a:p>
          <a:p>
            <a:r>
              <a:rPr lang="en-US" sz="2400" dirty="0" smtClean="0"/>
              <a:t>Guru Stefan </a:t>
            </a:r>
            <a:r>
              <a:rPr lang="en-US" sz="2400" dirty="0" err="1" smtClean="0"/>
              <a:t>Esser</a:t>
            </a:r>
            <a:r>
              <a:rPr lang="en-US" sz="2400" dirty="0" smtClean="0"/>
              <a:t> recently presented an excellent talk:</a:t>
            </a:r>
          </a:p>
          <a:p>
            <a:pPr lvl="1"/>
            <a:r>
              <a:rPr lang="en-US" sz="2000" dirty="0" smtClean="0">
                <a:hlinkClick r:id="rId4"/>
              </a:rPr>
              <a:t>http://www.suspekt.org/2008/09/18/slides-from-my-lesser-known-security-problems-in-php-applications-talk-at-zendcon/</a:t>
            </a:r>
            <a:endParaRPr lang="en-US" sz="2000" dirty="0" smtClean="0"/>
          </a:p>
          <a:p>
            <a:pPr lvl="1"/>
            <a:r>
              <a:rPr lang="en-US" sz="2000" dirty="0" smtClean="0"/>
              <a:t>Numerous other excellent cut-paste resources for these ubiquitous attacks</a:t>
            </a:r>
          </a:p>
          <a:p>
            <a:pPr lvl="1"/>
            <a:r>
              <a:rPr lang="en-US" sz="2000" dirty="0" smtClean="0"/>
              <a:t>Ubiquitous means they can happen in any language</a:t>
            </a:r>
          </a:p>
          <a:p>
            <a:pPr lvl="1"/>
            <a:endParaRPr lang="en-US" sz="2000" dirty="0" smtClean="0"/>
          </a:p>
        </p:txBody>
      </p:sp>
      <p:pic>
        <p:nvPicPr>
          <p:cNvPr id="1026" name="Picture 2" descr="C:\Users\HZ\Desktop\php-med-trans-light.gif"/>
          <p:cNvPicPr>
            <a:picLocks noChangeAspect="1" noChangeArrowheads="1"/>
          </p:cNvPicPr>
          <p:nvPr/>
        </p:nvPicPr>
        <p:blipFill>
          <a:blip r:embed="rId5"/>
          <a:srcRect/>
          <a:stretch>
            <a:fillRect/>
          </a:stretch>
        </p:blipFill>
        <p:spPr bwMode="auto">
          <a:xfrm>
            <a:off x="609600" y="762000"/>
            <a:ext cx="904875" cy="485775"/>
          </a:xfrm>
          <a:prstGeom prst="rect">
            <a:avLst/>
          </a:prstGeom>
          <a:noFill/>
        </p:spPr>
      </p:pic>
      <p:sp>
        <p:nvSpPr>
          <p:cNvPr id="8" name="Rectangle 7"/>
          <p:cNvSpPr/>
          <p:nvPr/>
        </p:nvSpPr>
        <p:spPr>
          <a:xfrm>
            <a:off x="457200" y="1371600"/>
            <a:ext cx="8153400" cy="461665"/>
          </a:xfrm>
          <a:prstGeom prst="rect">
            <a:avLst/>
          </a:prstGeom>
        </p:spPr>
        <p:txBody>
          <a:bodyPr wrap="square">
            <a:spAutoFit/>
          </a:bodyPr>
          <a:lstStyle/>
          <a:p>
            <a:pPr eaLnBrk="1" hangingPunct="1"/>
            <a:r>
              <a:rPr lang="en-US" sz="2400" b="1" dirty="0" smtClean="0">
                <a:solidFill>
                  <a:srgbClr val="002060"/>
                </a:solidFill>
              </a:rPr>
              <a:t>PHP</a:t>
            </a:r>
            <a:r>
              <a:rPr lang="en-US" sz="2400" dirty="0" smtClean="0">
                <a:solidFill>
                  <a:srgbClr val="002060"/>
                </a:solidFill>
              </a:rPr>
              <a:t> is the </a:t>
            </a:r>
            <a:r>
              <a:rPr lang="en-US" sz="2400" b="1" dirty="0" smtClean="0">
                <a:solidFill>
                  <a:srgbClr val="002060"/>
                </a:solidFill>
              </a:rPr>
              <a:t>P</a:t>
            </a:r>
            <a:r>
              <a:rPr lang="en-US" sz="2400" dirty="0" smtClean="0">
                <a:solidFill>
                  <a:srgbClr val="002060"/>
                </a:solidFill>
              </a:rPr>
              <a:t>HP: </a:t>
            </a:r>
            <a:r>
              <a:rPr lang="en-US" sz="2400" b="1" dirty="0" smtClean="0">
                <a:solidFill>
                  <a:srgbClr val="002060"/>
                </a:solidFill>
              </a:rPr>
              <a:t>H</a:t>
            </a:r>
            <a:r>
              <a:rPr lang="en-US" sz="2400" dirty="0" smtClean="0">
                <a:solidFill>
                  <a:srgbClr val="002060"/>
                </a:solidFill>
              </a:rPr>
              <a:t>ypertext </a:t>
            </a:r>
            <a:r>
              <a:rPr lang="en-US" sz="2400" b="1" dirty="0" smtClean="0">
                <a:solidFill>
                  <a:srgbClr val="002060"/>
                </a:solidFill>
              </a:rPr>
              <a:t>P</a:t>
            </a:r>
            <a:r>
              <a:rPr lang="en-US" sz="2400" dirty="0" smtClean="0">
                <a:solidFill>
                  <a:srgbClr val="002060"/>
                </a:solidFill>
              </a:rPr>
              <a:t>reprocessor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7A916083-4F8D-494A-AEC4-AFF049F68848}" type="datetime1">
              <a:rPr lang="en-US"/>
              <a:pPr/>
              <a:t>12/6/2008</a:t>
            </a:fld>
            <a:endParaRPr lang="en-US"/>
          </a:p>
        </p:txBody>
      </p:sp>
      <p:sp>
        <p:nvSpPr>
          <p:cNvPr id="14339" name="Footer Placeholder 4"/>
          <p:cNvSpPr>
            <a:spLocks noGrp="1"/>
          </p:cNvSpPr>
          <p:nvPr>
            <p:ph type="ftr" sz="quarter" idx="11"/>
          </p:nvPr>
        </p:nvSpPr>
        <p:spPr>
          <a:noFill/>
        </p:spPr>
        <p:txBody>
          <a:bodyPr/>
          <a:lstStyle/>
          <a:p>
            <a:r>
              <a:rPr lang="en-US"/>
              <a:t>© 2008 New York PHP, LLC</a:t>
            </a:r>
          </a:p>
        </p:txBody>
      </p:sp>
      <p:sp>
        <p:nvSpPr>
          <p:cNvPr id="14340" name="Slide Number Placeholder 5"/>
          <p:cNvSpPr>
            <a:spLocks noGrp="1"/>
          </p:cNvSpPr>
          <p:nvPr>
            <p:ph type="sldNum" sz="quarter" idx="12"/>
          </p:nvPr>
        </p:nvSpPr>
        <p:spPr>
          <a:noFill/>
        </p:spPr>
        <p:txBody>
          <a:bodyPr/>
          <a:lstStyle/>
          <a:p>
            <a:fld id="{E8CF8902-C909-44AD-BC6B-54F777852DA0}" type="slidenum">
              <a:rPr lang="en-US"/>
              <a:pPr/>
              <a:t>4</a:t>
            </a:fld>
            <a:endParaRPr lang="en-US"/>
          </a:p>
        </p:txBody>
      </p:sp>
      <p:sp>
        <p:nvSpPr>
          <p:cNvPr id="14341" name="Rectangle 2"/>
          <p:cNvSpPr>
            <a:spLocks noGrp="1" noChangeArrowheads="1"/>
          </p:cNvSpPr>
          <p:nvPr>
            <p:ph type="title"/>
          </p:nvPr>
        </p:nvSpPr>
        <p:spPr bwMode="auto">
          <a:xfrm>
            <a:off x="457200" y="838200"/>
            <a:ext cx="8229600" cy="990600"/>
          </a:xfr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dirty="0" smtClean="0">
                <a:solidFill>
                  <a:srgbClr val="1A1A73"/>
                </a:solidFill>
              </a:rPr>
              <a:t>Look Familiar?</a:t>
            </a:r>
          </a:p>
        </p:txBody>
      </p:sp>
      <p:sp>
        <p:nvSpPr>
          <p:cNvPr id="13" name="Rectangle 12"/>
          <p:cNvSpPr/>
          <p:nvPr/>
        </p:nvSpPr>
        <p:spPr>
          <a:xfrm>
            <a:off x="457200" y="5181600"/>
            <a:ext cx="8153400" cy="461665"/>
          </a:xfrm>
          <a:prstGeom prst="rect">
            <a:avLst/>
          </a:prstGeom>
        </p:spPr>
        <p:txBody>
          <a:bodyPr wrap="square">
            <a:spAutoFit/>
          </a:bodyPr>
          <a:lstStyle/>
          <a:p>
            <a:pPr eaLnBrk="1" hangingPunct="1"/>
            <a:r>
              <a:rPr lang="en-US" sz="2400" b="1" dirty="0" smtClean="0">
                <a:solidFill>
                  <a:srgbClr val="002060"/>
                </a:solidFill>
              </a:rPr>
              <a:t>HTTP – </a:t>
            </a:r>
            <a:r>
              <a:rPr lang="en-US" sz="2400" dirty="0" smtClean="0">
                <a:solidFill>
                  <a:srgbClr val="002060"/>
                </a:solidFill>
              </a:rPr>
              <a:t>The Great Equalizer</a:t>
            </a:r>
          </a:p>
        </p:txBody>
      </p:sp>
      <p:pic>
        <p:nvPicPr>
          <p:cNvPr id="1026" name="Picture 2" descr="C:\Users\HZ\Desktop\http.gif"/>
          <p:cNvPicPr>
            <a:picLocks noChangeAspect="1" noChangeArrowheads="1"/>
          </p:cNvPicPr>
          <p:nvPr/>
        </p:nvPicPr>
        <p:blipFill>
          <a:blip r:embed="rId2"/>
          <a:srcRect/>
          <a:stretch>
            <a:fillRect/>
          </a:stretch>
        </p:blipFill>
        <p:spPr bwMode="auto">
          <a:xfrm>
            <a:off x="2667000" y="2209800"/>
            <a:ext cx="3657600" cy="226695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7A916083-4F8D-494A-AEC4-AFF049F68848}" type="datetime1">
              <a:rPr lang="en-US"/>
              <a:pPr/>
              <a:t>12/6/2008</a:t>
            </a:fld>
            <a:endParaRPr lang="en-US"/>
          </a:p>
        </p:txBody>
      </p:sp>
      <p:sp>
        <p:nvSpPr>
          <p:cNvPr id="14339" name="Footer Placeholder 4"/>
          <p:cNvSpPr>
            <a:spLocks noGrp="1"/>
          </p:cNvSpPr>
          <p:nvPr>
            <p:ph type="ftr" sz="quarter" idx="11"/>
          </p:nvPr>
        </p:nvSpPr>
        <p:spPr>
          <a:noFill/>
        </p:spPr>
        <p:txBody>
          <a:bodyPr/>
          <a:lstStyle/>
          <a:p>
            <a:r>
              <a:rPr lang="en-US"/>
              <a:t>© 2008 New York PHP, LLC</a:t>
            </a:r>
          </a:p>
        </p:txBody>
      </p:sp>
      <p:sp>
        <p:nvSpPr>
          <p:cNvPr id="14340" name="Slide Number Placeholder 5"/>
          <p:cNvSpPr>
            <a:spLocks noGrp="1"/>
          </p:cNvSpPr>
          <p:nvPr>
            <p:ph type="sldNum" sz="quarter" idx="12"/>
          </p:nvPr>
        </p:nvSpPr>
        <p:spPr>
          <a:noFill/>
        </p:spPr>
        <p:txBody>
          <a:bodyPr/>
          <a:lstStyle/>
          <a:p>
            <a:fld id="{E8CF8902-C909-44AD-BC6B-54F777852DA0}" type="slidenum">
              <a:rPr lang="en-US"/>
              <a:pPr/>
              <a:t>5</a:t>
            </a:fld>
            <a:endParaRPr lang="en-US"/>
          </a:p>
        </p:txBody>
      </p:sp>
      <p:sp>
        <p:nvSpPr>
          <p:cNvPr id="14341" name="Rectangle 2"/>
          <p:cNvSpPr>
            <a:spLocks noGrp="1" noChangeArrowheads="1"/>
          </p:cNvSpPr>
          <p:nvPr>
            <p:ph type="title"/>
          </p:nvPr>
        </p:nvSpPr>
        <p:spPr bwMode="auto">
          <a:xfrm>
            <a:off x="457200" y="457200"/>
            <a:ext cx="8229600" cy="990600"/>
          </a:xfr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dirty="0" smtClean="0">
                <a:solidFill>
                  <a:srgbClr val="1A1A73"/>
                </a:solidFill>
              </a:rPr>
              <a:t>The Security Ecosystem</a:t>
            </a:r>
          </a:p>
        </p:txBody>
      </p:sp>
      <p:sp>
        <p:nvSpPr>
          <p:cNvPr id="14342" name="Rectangle 3"/>
          <p:cNvSpPr>
            <a:spLocks noGrp="1" noChangeArrowheads="1"/>
          </p:cNvSpPr>
          <p:nvPr>
            <p:ph type="body" idx="1"/>
          </p:nvPr>
        </p:nvSpPr>
        <p:spPr>
          <a:xfrm>
            <a:off x="457200" y="1676400"/>
            <a:ext cx="8229600" cy="3962400"/>
          </a:xfrm>
        </p:spPr>
        <p:txBody>
          <a:bodyPr/>
          <a:lstStyle/>
          <a:p>
            <a:pPr eaLnBrk="1" hangingPunct="1"/>
            <a:r>
              <a:rPr lang="en-US" sz="2400" dirty="0" smtClean="0"/>
              <a:t>Security fundamentals are common across the board</a:t>
            </a:r>
          </a:p>
          <a:p>
            <a:pPr eaLnBrk="1" hangingPunct="1"/>
            <a:r>
              <a:rPr lang="en-US" sz="2400" dirty="0" smtClean="0"/>
              <a:t>Different environments have different requirements</a:t>
            </a:r>
          </a:p>
          <a:p>
            <a:pPr lvl="1"/>
            <a:r>
              <a:rPr lang="en-US" sz="2000" dirty="0" smtClean="0"/>
              <a:t>Desktop applications are different from web/internet applications</a:t>
            </a:r>
          </a:p>
          <a:p>
            <a:r>
              <a:rPr lang="en-US" sz="2400" dirty="0" smtClean="0"/>
              <a:t>Web/Internet apps have a huge number of touch points</a:t>
            </a:r>
          </a:p>
          <a:p>
            <a:pPr lvl="1"/>
            <a:r>
              <a:rPr lang="en-US" sz="2000" dirty="0" smtClean="0"/>
              <a:t>PHP isn’t responsible for all of them – in fact, not most</a:t>
            </a:r>
          </a:p>
          <a:p>
            <a:pPr lvl="1"/>
            <a:r>
              <a:rPr lang="en-US" sz="2000" dirty="0" smtClean="0"/>
              <a:t>The Developer/Enterprise is - in</a:t>
            </a:r>
            <a:r>
              <a:rPr lang="en-US" sz="2000" b="1" dirty="0" smtClean="0"/>
              <a:t> ALL</a:t>
            </a:r>
            <a:r>
              <a:rPr lang="en-US" sz="2000" dirty="0" smtClean="0"/>
              <a:t> cases</a:t>
            </a:r>
          </a:p>
          <a:p>
            <a:r>
              <a:rPr lang="en-US" sz="2400" dirty="0" smtClean="0"/>
              <a:t>Different languages handle in different ways</a:t>
            </a:r>
          </a:p>
          <a:p>
            <a:pPr lvl="1"/>
            <a:r>
              <a:rPr lang="en-US" sz="2000" dirty="0" smtClean="0"/>
              <a:t>.NET, Java, Python, PHP all have their idiosyncrasies</a:t>
            </a:r>
          </a:p>
          <a:p>
            <a:r>
              <a:rPr lang="en-US" sz="2400" dirty="0" smtClean="0"/>
              <a:t>PHP is no different... except...</a:t>
            </a:r>
          </a:p>
          <a:p>
            <a:pPr eaLnBrk="1" hangingPunct="1">
              <a:buNone/>
            </a:pPr>
            <a:endParaRPr lang="en-US" sz="2400" dirty="0" smtClean="0"/>
          </a:p>
        </p:txBody>
      </p:sp>
      <p:sp>
        <p:nvSpPr>
          <p:cNvPr id="9" name="Rectangle 8"/>
          <p:cNvSpPr/>
          <p:nvPr/>
        </p:nvSpPr>
        <p:spPr>
          <a:xfrm>
            <a:off x="457200" y="5791200"/>
            <a:ext cx="8153400" cy="461665"/>
          </a:xfrm>
          <a:prstGeom prst="rect">
            <a:avLst/>
          </a:prstGeom>
        </p:spPr>
        <p:txBody>
          <a:bodyPr wrap="square">
            <a:spAutoFit/>
          </a:bodyPr>
          <a:lstStyle/>
          <a:p>
            <a:pPr eaLnBrk="1" hangingPunct="1"/>
            <a:r>
              <a:rPr lang="en-US" sz="2400" b="1" dirty="0" smtClean="0">
                <a:solidFill>
                  <a:srgbClr val="002060"/>
                </a:solidFill>
              </a:rPr>
              <a:t>“More internet applications speak PHP than any other”</a:t>
            </a:r>
            <a:endParaRPr lang="en-US" sz="2400" dirty="0" smtClean="0">
              <a:solidFill>
                <a:srgbClr val="00206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7A916083-4F8D-494A-AEC4-AFF049F68848}" type="datetime1">
              <a:rPr lang="en-US"/>
              <a:pPr/>
              <a:t>12/6/2008</a:t>
            </a:fld>
            <a:endParaRPr lang="en-US"/>
          </a:p>
        </p:txBody>
      </p:sp>
      <p:sp>
        <p:nvSpPr>
          <p:cNvPr id="14339" name="Footer Placeholder 4"/>
          <p:cNvSpPr>
            <a:spLocks noGrp="1"/>
          </p:cNvSpPr>
          <p:nvPr>
            <p:ph type="ftr" sz="quarter" idx="11"/>
          </p:nvPr>
        </p:nvSpPr>
        <p:spPr>
          <a:noFill/>
        </p:spPr>
        <p:txBody>
          <a:bodyPr/>
          <a:lstStyle/>
          <a:p>
            <a:r>
              <a:rPr lang="en-US"/>
              <a:t>© 2008 New York PHP, LLC</a:t>
            </a:r>
          </a:p>
        </p:txBody>
      </p:sp>
      <p:sp>
        <p:nvSpPr>
          <p:cNvPr id="14340" name="Slide Number Placeholder 5"/>
          <p:cNvSpPr>
            <a:spLocks noGrp="1"/>
          </p:cNvSpPr>
          <p:nvPr>
            <p:ph type="sldNum" sz="quarter" idx="12"/>
          </p:nvPr>
        </p:nvSpPr>
        <p:spPr>
          <a:noFill/>
        </p:spPr>
        <p:txBody>
          <a:bodyPr/>
          <a:lstStyle/>
          <a:p>
            <a:fld id="{E8CF8902-C909-44AD-BC6B-54F777852DA0}" type="slidenum">
              <a:rPr lang="en-US"/>
              <a:pPr/>
              <a:t>6</a:t>
            </a:fld>
            <a:endParaRPr lang="en-US"/>
          </a:p>
        </p:txBody>
      </p:sp>
      <p:sp>
        <p:nvSpPr>
          <p:cNvPr id="14341" name="Rectangle 2"/>
          <p:cNvSpPr>
            <a:spLocks noGrp="1" noChangeArrowheads="1"/>
          </p:cNvSpPr>
          <p:nvPr>
            <p:ph type="title"/>
          </p:nvPr>
        </p:nvSpPr>
        <p:spPr bwMode="auto">
          <a:xfrm>
            <a:off x="457200" y="457200"/>
            <a:ext cx="8229600" cy="990600"/>
          </a:xfr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dirty="0" smtClean="0">
                <a:solidFill>
                  <a:srgbClr val="1A1A73"/>
                </a:solidFill>
              </a:rPr>
              <a:t>The PHP Ecosystem</a:t>
            </a:r>
          </a:p>
        </p:txBody>
      </p:sp>
      <p:sp>
        <p:nvSpPr>
          <p:cNvPr id="14342" name="Rectangle 3"/>
          <p:cNvSpPr>
            <a:spLocks noGrp="1" noChangeArrowheads="1"/>
          </p:cNvSpPr>
          <p:nvPr>
            <p:ph type="body" idx="1"/>
          </p:nvPr>
        </p:nvSpPr>
        <p:spPr>
          <a:xfrm>
            <a:off x="457200" y="1524000"/>
            <a:ext cx="8229600" cy="3505200"/>
          </a:xfrm>
        </p:spPr>
        <p:txBody>
          <a:bodyPr/>
          <a:lstStyle/>
          <a:p>
            <a:pPr eaLnBrk="1" hangingPunct="1"/>
            <a:r>
              <a:rPr lang="en-US" sz="2400" dirty="0" smtClean="0"/>
              <a:t>PHP gets a bad rap</a:t>
            </a:r>
          </a:p>
          <a:p>
            <a:pPr lvl="1"/>
            <a:r>
              <a:rPr lang="en-US" sz="2000" dirty="0" smtClean="0"/>
              <a:t>Low point of entry and great flexibility</a:t>
            </a:r>
          </a:p>
          <a:p>
            <a:pPr lvl="1"/>
            <a:endParaRPr lang="en-US" sz="2000" dirty="0" smtClean="0"/>
          </a:p>
          <a:p>
            <a:pPr lvl="1"/>
            <a:endParaRPr lang="en-US" sz="2000" dirty="0" smtClean="0"/>
          </a:p>
          <a:p>
            <a:r>
              <a:rPr lang="en-US" sz="2400" dirty="0" smtClean="0"/>
              <a:t>And there’ve been some mistakes</a:t>
            </a:r>
          </a:p>
          <a:p>
            <a:pPr lvl="1"/>
            <a:r>
              <a:rPr lang="en-US" sz="2000" dirty="0" smtClean="0"/>
              <a:t>Weak default configuration</a:t>
            </a:r>
          </a:p>
          <a:p>
            <a:pPr lvl="1"/>
            <a:r>
              <a:rPr lang="en-US" sz="2000" dirty="0" smtClean="0"/>
              <a:t>The infamous </a:t>
            </a:r>
            <a:r>
              <a:rPr lang="en-US" sz="2000" b="1" dirty="0" smtClean="0"/>
              <a:t>magic_*</a:t>
            </a:r>
            <a:r>
              <a:rPr lang="en-US" sz="2000" dirty="0" smtClean="0"/>
              <a:t> of PHP</a:t>
            </a:r>
          </a:p>
          <a:p>
            <a:pPr lvl="1"/>
            <a:r>
              <a:rPr lang="en-US" sz="2000" dirty="0" smtClean="0"/>
              <a:t>PHP Group [rightfully] argues: “What’s a security flaw?”</a:t>
            </a:r>
          </a:p>
          <a:p>
            <a:pPr eaLnBrk="1" hangingPunct="1">
              <a:buNone/>
            </a:pPr>
            <a:endParaRPr lang="en-US" sz="2400" dirty="0" smtClean="0"/>
          </a:p>
        </p:txBody>
      </p:sp>
      <p:sp>
        <p:nvSpPr>
          <p:cNvPr id="9" name="Rectangle 8"/>
          <p:cNvSpPr/>
          <p:nvPr/>
        </p:nvSpPr>
        <p:spPr>
          <a:xfrm>
            <a:off x="381000" y="2438400"/>
            <a:ext cx="8153400" cy="461665"/>
          </a:xfrm>
          <a:prstGeom prst="rect">
            <a:avLst/>
          </a:prstGeom>
        </p:spPr>
        <p:txBody>
          <a:bodyPr wrap="square">
            <a:spAutoFit/>
          </a:bodyPr>
          <a:lstStyle/>
          <a:p>
            <a:pPr eaLnBrk="1" hangingPunct="1"/>
            <a:r>
              <a:rPr lang="en-US" sz="2400" b="1" dirty="0" smtClean="0">
                <a:solidFill>
                  <a:srgbClr val="002060"/>
                </a:solidFill>
              </a:rPr>
              <a:t>“Greatest strength and biggest weakness”</a:t>
            </a:r>
            <a:endParaRPr lang="en-US" sz="2400" dirty="0" smtClean="0">
              <a:solidFill>
                <a:srgbClr val="002060"/>
              </a:solidFill>
            </a:endParaRPr>
          </a:p>
        </p:txBody>
      </p:sp>
      <p:sp>
        <p:nvSpPr>
          <p:cNvPr id="8" name="Rectangle 7"/>
          <p:cNvSpPr/>
          <p:nvPr/>
        </p:nvSpPr>
        <p:spPr>
          <a:xfrm>
            <a:off x="533400" y="5334000"/>
            <a:ext cx="8153400" cy="646331"/>
          </a:xfrm>
          <a:prstGeom prst="rect">
            <a:avLst/>
          </a:prstGeom>
        </p:spPr>
        <p:txBody>
          <a:bodyPr wrap="square">
            <a:spAutoFit/>
          </a:bodyPr>
          <a:lstStyle/>
          <a:p>
            <a:pPr algn="l" eaLnBrk="1" hangingPunct="1"/>
            <a:r>
              <a:rPr lang="en-US" b="1" dirty="0" smtClean="0">
                <a:solidFill>
                  <a:srgbClr val="002060"/>
                </a:solidFill>
              </a:rPr>
              <a:t>“It's easy to shoot yourself in the foot with C. In C++ it's harder to shoot yourself in the foot, but when you do, you blow off your whole leg.”</a:t>
            </a:r>
            <a:endParaRPr lang="en-US" dirty="0" smtClean="0">
              <a:solidFill>
                <a:srgbClr val="002060"/>
              </a:solidFill>
            </a:endParaRPr>
          </a:p>
        </p:txBody>
      </p:sp>
      <p:sp>
        <p:nvSpPr>
          <p:cNvPr id="10" name="Rectangle 9"/>
          <p:cNvSpPr/>
          <p:nvPr/>
        </p:nvSpPr>
        <p:spPr>
          <a:xfrm>
            <a:off x="4800600" y="5986046"/>
            <a:ext cx="3581400" cy="338554"/>
          </a:xfrm>
          <a:prstGeom prst="rect">
            <a:avLst/>
          </a:prstGeom>
        </p:spPr>
        <p:txBody>
          <a:bodyPr wrap="square">
            <a:spAutoFit/>
          </a:bodyPr>
          <a:lstStyle/>
          <a:p>
            <a:pPr algn="r"/>
            <a:r>
              <a:rPr lang="en-US" sz="1600" b="1" dirty="0" err="1" smtClean="0"/>
              <a:t>Bjarne</a:t>
            </a:r>
            <a:r>
              <a:rPr lang="en-US" sz="1600" b="1" dirty="0" smtClean="0"/>
              <a:t> </a:t>
            </a:r>
            <a:r>
              <a:rPr lang="en-US" sz="1600" b="1" dirty="0" err="1" smtClean="0"/>
              <a:t>Stroustrup</a:t>
            </a:r>
            <a:r>
              <a:rPr lang="en-US" sz="1600" b="1" dirty="0" smtClean="0"/>
              <a:t>, Inventor of 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7A916083-4F8D-494A-AEC4-AFF049F68848}" type="datetime1">
              <a:rPr lang="en-US"/>
              <a:pPr/>
              <a:t>12/6/2008</a:t>
            </a:fld>
            <a:endParaRPr lang="en-US"/>
          </a:p>
        </p:txBody>
      </p:sp>
      <p:sp>
        <p:nvSpPr>
          <p:cNvPr id="14339" name="Footer Placeholder 4"/>
          <p:cNvSpPr>
            <a:spLocks noGrp="1"/>
          </p:cNvSpPr>
          <p:nvPr>
            <p:ph type="ftr" sz="quarter" idx="11"/>
          </p:nvPr>
        </p:nvSpPr>
        <p:spPr>
          <a:noFill/>
        </p:spPr>
        <p:txBody>
          <a:bodyPr/>
          <a:lstStyle/>
          <a:p>
            <a:r>
              <a:rPr lang="en-US"/>
              <a:t>© 2008 New York PHP, LLC</a:t>
            </a:r>
          </a:p>
        </p:txBody>
      </p:sp>
      <p:sp>
        <p:nvSpPr>
          <p:cNvPr id="14340" name="Slide Number Placeholder 5"/>
          <p:cNvSpPr>
            <a:spLocks noGrp="1"/>
          </p:cNvSpPr>
          <p:nvPr>
            <p:ph type="sldNum" sz="quarter" idx="12"/>
          </p:nvPr>
        </p:nvSpPr>
        <p:spPr>
          <a:noFill/>
        </p:spPr>
        <p:txBody>
          <a:bodyPr/>
          <a:lstStyle/>
          <a:p>
            <a:fld id="{E8CF8902-C909-44AD-BC6B-54F777852DA0}" type="slidenum">
              <a:rPr lang="en-US"/>
              <a:pPr/>
              <a:t>7</a:t>
            </a:fld>
            <a:endParaRPr lang="en-US"/>
          </a:p>
        </p:txBody>
      </p:sp>
      <p:sp>
        <p:nvSpPr>
          <p:cNvPr id="14341" name="Rectangle 2"/>
          <p:cNvSpPr>
            <a:spLocks noGrp="1" noChangeArrowheads="1"/>
          </p:cNvSpPr>
          <p:nvPr>
            <p:ph type="title"/>
          </p:nvPr>
        </p:nvSpPr>
        <p:spPr bwMode="auto">
          <a:xfrm>
            <a:off x="457200" y="457200"/>
            <a:ext cx="8229600" cy="990600"/>
          </a:xfr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dirty="0" smtClean="0">
                <a:solidFill>
                  <a:srgbClr val="1A1A73"/>
                </a:solidFill>
              </a:rPr>
              <a:t>Security Points-of-Entry</a:t>
            </a:r>
          </a:p>
        </p:txBody>
      </p:sp>
      <p:sp>
        <p:nvSpPr>
          <p:cNvPr id="14342" name="Rectangle 3"/>
          <p:cNvSpPr>
            <a:spLocks noGrp="1" noChangeArrowheads="1"/>
          </p:cNvSpPr>
          <p:nvPr>
            <p:ph type="body" idx="1"/>
          </p:nvPr>
        </p:nvSpPr>
        <p:spPr>
          <a:xfrm>
            <a:off x="457200" y="1905000"/>
            <a:ext cx="8229600" cy="4038600"/>
          </a:xfrm>
        </p:spPr>
        <p:txBody>
          <a:bodyPr/>
          <a:lstStyle/>
          <a:p>
            <a:pPr eaLnBrk="1" hangingPunct="1"/>
            <a:r>
              <a:rPr lang="en-US" sz="2400" dirty="0" smtClean="0"/>
              <a:t>PHP is effectively a wrapper around libraries and data sources</a:t>
            </a:r>
          </a:p>
          <a:p>
            <a:pPr lvl="1"/>
            <a:r>
              <a:rPr lang="en-US" sz="2000" dirty="0" smtClean="0"/>
              <a:t>Many external dependencies and touch points</a:t>
            </a:r>
          </a:p>
          <a:p>
            <a:pPr lvl="1"/>
            <a:endParaRPr lang="en-US" sz="2000" dirty="0" smtClean="0"/>
          </a:p>
          <a:p>
            <a:r>
              <a:rPr lang="en-US" sz="2400" dirty="0" smtClean="0"/>
              <a:t>There are many zones of responsibility</a:t>
            </a:r>
          </a:p>
          <a:p>
            <a:pPr lvl="1"/>
            <a:r>
              <a:rPr lang="en-US" sz="2000" dirty="0" smtClean="0"/>
              <a:t>A language is not responsible for them – a developer is</a:t>
            </a:r>
          </a:p>
          <a:p>
            <a:pPr lvl="1"/>
            <a:r>
              <a:rPr lang="en-US" sz="2000" dirty="0" smtClean="0"/>
              <a:t>A language should not go out of its way to save the developer</a:t>
            </a:r>
          </a:p>
          <a:p>
            <a:pPr lvl="2"/>
            <a:r>
              <a:rPr lang="en-US" sz="1600" dirty="0" smtClean="0"/>
              <a:t>Frameworks/foundations can be used for this</a:t>
            </a:r>
            <a:endParaRPr lang="en-US" sz="2400" dirty="0" smtClean="0"/>
          </a:p>
        </p:txBody>
      </p:sp>
      <p:sp>
        <p:nvSpPr>
          <p:cNvPr id="11" name="Rectangle 10"/>
          <p:cNvSpPr/>
          <p:nvPr/>
        </p:nvSpPr>
        <p:spPr>
          <a:xfrm>
            <a:off x="457200" y="1295400"/>
            <a:ext cx="8153400" cy="461665"/>
          </a:xfrm>
          <a:prstGeom prst="rect">
            <a:avLst/>
          </a:prstGeom>
        </p:spPr>
        <p:txBody>
          <a:bodyPr wrap="square">
            <a:spAutoFit/>
          </a:bodyPr>
          <a:lstStyle/>
          <a:p>
            <a:pPr eaLnBrk="1" hangingPunct="1"/>
            <a:r>
              <a:rPr lang="en-US" sz="2400" dirty="0" smtClean="0">
                <a:solidFill>
                  <a:srgbClr val="002060"/>
                </a:solidFill>
              </a:rPr>
              <a:t>Three Zones of Responsibility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7A916083-4F8D-494A-AEC4-AFF049F68848}" type="datetime1">
              <a:rPr lang="en-US"/>
              <a:pPr/>
              <a:t>12/6/2008</a:t>
            </a:fld>
            <a:endParaRPr lang="en-US"/>
          </a:p>
        </p:txBody>
      </p:sp>
      <p:sp>
        <p:nvSpPr>
          <p:cNvPr id="14339" name="Footer Placeholder 4"/>
          <p:cNvSpPr>
            <a:spLocks noGrp="1"/>
          </p:cNvSpPr>
          <p:nvPr>
            <p:ph type="ftr" sz="quarter" idx="11"/>
          </p:nvPr>
        </p:nvSpPr>
        <p:spPr>
          <a:noFill/>
        </p:spPr>
        <p:txBody>
          <a:bodyPr/>
          <a:lstStyle/>
          <a:p>
            <a:r>
              <a:rPr lang="en-US"/>
              <a:t>© 2008 New York PHP, LLC</a:t>
            </a:r>
          </a:p>
        </p:txBody>
      </p:sp>
      <p:sp>
        <p:nvSpPr>
          <p:cNvPr id="14340" name="Slide Number Placeholder 5"/>
          <p:cNvSpPr>
            <a:spLocks noGrp="1"/>
          </p:cNvSpPr>
          <p:nvPr>
            <p:ph type="sldNum" sz="quarter" idx="12"/>
          </p:nvPr>
        </p:nvSpPr>
        <p:spPr>
          <a:noFill/>
        </p:spPr>
        <p:txBody>
          <a:bodyPr/>
          <a:lstStyle/>
          <a:p>
            <a:fld id="{E8CF8902-C909-44AD-BC6B-54F777852DA0}" type="slidenum">
              <a:rPr lang="en-US"/>
              <a:pPr/>
              <a:t>8</a:t>
            </a:fld>
            <a:endParaRPr lang="en-US"/>
          </a:p>
        </p:txBody>
      </p:sp>
      <p:sp>
        <p:nvSpPr>
          <p:cNvPr id="14341" name="Rectangle 2"/>
          <p:cNvSpPr>
            <a:spLocks noGrp="1" noChangeArrowheads="1"/>
          </p:cNvSpPr>
          <p:nvPr>
            <p:ph type="title"/>
          </p:nvPr>
        </p:nvSpPr>
        <p:spPr bwMode="auto">
          <a:xfrm>
            <a:off x="457200" y="457200"/>
            <a:ext cx="8229600" cy="990600"/>
          </a:xfr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dirty="0" smtClean="0">
                <a:solidFill>
                  <a:srgbClr val="1A1A73"/>
                </a:solidFill>
              </a:rPr>
              <a:t>Security Points-of-Entry</a:t>
            </a:r>
          </a:p>
        </p:txBody>
      </p:sp>
      <p:sp>
        <p:nvSpPr>
          <p:cNvPr id="14342" name="Rectangle 3"/>
          <p:cNvSpPr>
            <a:spLocks noGrp="1" noChangeArrowheads="1"/>
          </p:cNvSpPr>
          <p:nvPr>
            <p:ph type="body" idx="1"/>
          </p:nvPr>
        </p:nvSpPr>
        <p:spPr>
          <a:xfrm>
            <a:off x="457200" y="1905000"/>
            <a:ext cx="8229600" cy="2895600"/>
          </a:xfrm>
        </p:spPr>
        <p:txBody>
          <a:bodyPr/>
          <a:lstStyle/>
          <a:p>
            <a:pPr marL="457200" indent="-457200">
              <a:buFont typeface="+mj-lt"/>
              <a:buAutoNum type="arabicPeriod"/>
            </a:pPr>
            <a:r>
              <a:rPr lang="en-US" sz="2400" dirty="0" smtClean="0"/>
              <a:t>Developer</a:t>
            </a:r>
          </a:p>
          <a:p>
            <a:pPr marL="857250" lvl="1" indent="-457200"/>
            <a:r>
              <a:rPr lang="en-US" sz="2000" dirty="0" smtClean="0"/>
              <a:t>Poorly written code by amateurs</a:t>
            </a:r>
          </a:p>
          <a:p>
            <a:pPr marL="857250" lvl="1" indent="-457200"/>
            <a:r>
              <a:rPr lang="en-US" sz="2000" b="1" dirty="0" smtClean="0"/>
              <a:t>Primary cause </a:t>
            </a:r>
            <a:r>
              <a:rPr lang="en-US" sz="2000" dirty="0" smtClean="0"/>
              <a:t>for the security ecosystem around PHP</a:t>
            </a:r>
          </a:p>
          <a:p>
            <a:pPr marL="857250" lvl="1" indent="-457200"/>
            <a:r>
              <a:rPr lang="en-US" sz="2000" dirty="0" smtClean="0"/>
              <a:t>Easy to pick up for those with no programming background</a:t>
            </a:r>
          </a:p>
          <a:p>
            <a:pPr marL="857250" lvl="1" indent="-457200"/>
            <a:r>
              <a:rPr lang="en-US" sz="2000" dirty="0" smtClean="0"/>
              <a:t>Laziness - letting PHP do its </a:t>
            </a:r>
            <a:r>
              <a:rPr lang="en-US" sz="2000" b="1" dirty="0" smtClean="0"/>
              <a:t>magic_*</a:t>
            </a:r>
          </a:p>
          <a:p>
            <a:pPr marL="857250" lvl="1" indent="-457200"/>
            <a:r>
              <a:rPr lang="en-US" sz="2000" dirty="0" smtClean="0"/>
              <a:t>Doing things quick-n-dirty</a:t>
            </a:r>
          </a:p>
          <a:p>
            <a:pPr marL="857250" lvl="1" indent="-457200"/>
            <a:r>
              <a:rPr lang="en-US" sz="2000" dirty="0" smtClean="0"/>
              <a:t>Too forgiving</a:t>
            </a:r>
          </a:p>
          <a:p>
            <a:pPr marL="857250" lvl="1" indent="-457200">
              <a:buFont typeface="+mj-lt"/>
              <a:buAutoNum type="arabicPeriod"/>
            </a:pPr>
            <a:endParaRPr lang="en-US" sz="2000" dirty="0" smtClean="0"/>
          </a:p>
          <a:p>
            <a:pPr marL="857250" lvl="1" indent="-457200"/>
            <a:endParaRPr lang="en-US" sz="2000" dirty="0" smtClean="0"/>
          </a:p>
          <a:p>
            <a:pPr lvl="1"/>
            <a:endParaRPr lang="en-US" sz="2000" dirty="0" smtClean="0"/>
          </a:p>
          <a:p>
            <a:pPr eaLnBrk="1" hangingPunct="1">
              <a:buNone/>
            </a:pPr>
            <a:endParaRPr lang="en-US" sz="2400" dirty="0" smtClean="0"/>
          </a:p>
        </p:txBody>
      </p:sp>
      <p:sp>
        <p:nvSpPr>
          <p:cNvPr id="11" name="Rectangle 10"/>
          <p:cNvSpPr/>
          <p:nvPr/>
        </p:nvSpPr>
        <p:spPr>
          <a:xfrm>
            <a:off x="457200" y="1295400"/>
            <a:ext cx="8153400" cy="461665"/>
          </a:xfrm>
          <a:prstGeom prst="rect">
            <a:avLst/>
          </a:prstGeom>
        </p:spPr>
        <p:txBody>
          <a:bodyPr wrap="square">
            <a:spAutoFit/>
          </a:bodyPr>
          <a:lstStyle/>
          <a:p>
            <a:pPr eaLnBrk="1" hangingPunct="1"/>
            <a:r>
              <a:rPr lang="en-US" sz="2400" dirty="0" smtClean="0">
                <a:solidFill>
                  <a:srgbClr val="002060"/>
                </a:solidFill>
              </a:rPr>
              <a:t>Three Zones of Responsibility</a:t>
            </a:r>
          </a:p>
        </p:txBody>
      </p:sp>
      <p:sp>
        <p:nvSpPr>
          <p:cNvPr id="13" name="Rectangle 12"/>
          <p:cNvSpPr/>
          <p:nvPr/>
        </p:nvSpPr>
        <p:spPr>
          <a:xfrm>
            <a:off x="533400" y="5943600"/>
            <a:ext cx="8153400" cy="461665"/>
          </a:xfrm>
          <a:prstGeom prst="rect">
            <a:avLst/>
          </a:prstGeom>
        </p:spPr>
        <p:txBody>
          <a:bodyPr wrap="square">
            <a:spAutoFit/>
          </a:bodyPr>
          <a:lstStyle/>
          <a:p>
            <a:pPr eaLnBrk="1" hangingPunct="1"/>
            <a:r>
              <a:rPr lang="en-US" sz="2400" b="1" dirty="0" smtClean="0">
                <a:solidFill>
                  <a:srgbClr val="002060"/>
                </a:solidFill>
              </a:rPr>
              <a:t>“Program Smart”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7A916083-4F8D-494A-AEC4-AFF049F68848}" type="datetime1">
              <a:rPr lang="en-US"/>
              <a:pPr/>
              <a:t>12/6/2008</a:t>
            </a:fld>
            <a:endParaRPr lang="en-US"/>
          </a:p>
        </p:txBody>
      </p:sp>
      <p:sp>
        <p:nvSpPr>
          <p:cNvPr id="14339" name="Footer Placeholder 4"/>
          <p:cNvSpPr>
            <a:spLocks noGrp="1"/>
          </p:cNvSpPr>
          <p:nvPr>
            <p:ph type="ftr" sz="quarter" idx="11"/>
          </p:nvPr>
        </p:nvSpPr>
        <p:spPr>
          <a:noFill/>
        </p:spPr>
        <p:txBody>
          <a:bodyPr/>
          <a:lstStyle/>
          <a:p>
            <a:r>
              <a:rPr lang="en-US"/>
              <a:t>© 2008 New York PHP, LLC</a:t>
            </a:r>
          </a:p>
        </p:txBody>
      </p:sp>
      <p:sp>
        <p:nvSpPr>
          <p:cNvPr id="14340" name="Slide Number Placeholder 5"/>
          <p:cNvSpPr>
            <a:spLocks noGrp="1"/>
          </p:cNvSpPr>
          <p:nvPr>
            <p:ph type="sldNum" sz="quarter" idx="12"/>
          </p:nvPr>
        </p:nvSpPr>
        <p:spPr>
          <a:noFill/>
        </p:spPr>
        <p:txBody>
          <a:bodyPr/>
          <a:lstStyle/>
          <a:p>
            <a:fld id="{E8CF8902-C909-44AD-BC6B-54F777852DA0}" type="slidenum">
              <a:rPr lang="en-US"/>
              <a:pPr/>
              <a:t>9</a:t>
            </a:fld>
            <a:endParaRPr lang="en-US"/>
          </a:p>
        </p:txBody>
      </p:sp>
      <p:sp>
        <p:nvSpPr>
          <p:cNvPr id="14341" name="Rectangle 2"/>
          <p:cNvSpPr>
            <a:spLocks noGrp="1" noChangeArrowheads="1"/>
          </p:cNvSpPr>
          <p:nvPr>
            <p:ph type="title"/>
          </p:nvPr>
        </p:nvSpPr>
        <p:spPr bwMode="auto">
          <a:xfrm>
            <a:off x="457200" y="457200"/>
            <a:ext cx="8229600" cy="990600"/>
          </a:xfrm>
          <a:noFill/>
          <a:ln>
            <a:miter lim="800000"/>
            <a:headEnd/>
            <a:tailEnd/>
          </a:ln>
        </p:spPr>
        <p:txBody>
          <a:bodyPr vert="horz" wrap="square" lIns="91440" tIns="45720" rIns="91440" bIns="45720" numCol="1" anchor="ctr" anchorCtr="0" compatLnSpc="1">
            <a:prstTxWarp prst="textNoShape">
              <a:avLst/>
            </a:prstTxWarp>
          </a:bodyPr>
          <a:lstStyle/>
          <a:p>
            <a:pPr eaLnBrk="1" hangingPunct="1"/>
            <a:r>
              <a:rPr lang="en-US" sz="3200" dirty="0" smtClean="0">
                <a:solidFill>
                  <a:srgbClr val="1A1A73"/>
                </a:solidFill>
              </a:rPr>
              <a:t>Security Points-of-Entry</a:t>
            </a:r>
          </a:p>
        </p:txBody>
      </p:sp>
      <p:sp>
        <p:nvSpPr>
          <p:cNvPr id="14342" name="Rectangle 3"/>
          <p:cNvSpPr>
            <a:spLocks noGrp="1" noChangeArrowheads="1"/>
          </p:cNvSpPr>
          <p:nvPr>
            <p:ph type="body" idx="1"/>
          </p:nvPr>
        </p:nvSpPr>
        <p:spPr>
          <a:xfrm>
            <a:off x="457200" y="1905000"/>
            <a:ext cx="8229600" cy="3657600"/>
          </a:xfrm>
        </p:spPr>
        <p:txBody>
          <a:bodyPr/>
          <a:lstStyle/>
          <a:p>
            <a:pPr marL="857250" lvl="1" indent="-457200">
              <a:buFont typeface="+mj-lt"/>
              <a:buAutoNum type="arabicPeriod" startAt="2"/>
            </a:pPr>
            <a:r>
              <a:rPr lang="en-US" sz="2400" dirty="0" smtClean="0"/>
              <a:t>Extensions and external libraries</a:t>
            </a:r>
          </a:p>
          <a:p>
            <a:pPr marL="1257300" lvl="2" indent="-457200"/>
            <a:r>
              <a:rPr lang="en-US" sz="2000" dirty="0" smtClean="0"/>
              <a:t>PHP’s greatest asset</a:t>
            </a:r>
          </a:p>
          <a:p>
            <a:pPr marL="1257300" lvl="2" indent="-457200"/>
            <a:r>
              <a:rPr lang="en-US" sz="2000" dirty="0" smtClean="0"/>
              <a:t>Sometimes library binding is faulty</a:t>
            </a:r>
          </a:p>
          <a:p>
            <a:pPr marL="1714500" lvl="3" indent="-457200"/>
            <a:r>
              <a:rPr lang="en-US" sz="1600" dirty="0" smtClean="0"/>
              <a:t>There could be better extension certification, and it’s getting better</a:t>
            </a:r>
          </a:p>
          <a:p>
            <a:pPr marL="1257300" lvl="2" indent="-457200"/>
            <a:r>
              <a:rPr lang="en-US" sz="2000" dirty="0" smtClean="0"/>
              <a:t>Sometimes the external library has faults, or behaves in an unforeseen way when in a web environment – possible in any environment</a:t>
            </a:r>
          </a:p>
          <a:p>
            <a:pPr marL="1257300" lvl="2" indent="-457200"/>
            <a:r>
              <a:rPr lang="en-US" sz="2000" dirty="0" smtClean="0"/>
              <a:t>Know what extensions you’re using, use the minimal number of extensions, and be aware of the environment they were originally designed for.</a:t>
            </a:r>
          </a:p>
          <a:p>
            <a:pPr marL="1257300" lvl="2" indent="-457200"/>
            <a:endParaRPr lang="en-US" dirty="0" smtClean="0"/>
          </a:p>
          <a:p>
            <a:pPr marL="1257300" lvl="2" indent="-457200">
              <a:buFont typeface="+mj-lt"/>
              <a:buAutoNum type="arabicPeriod"/>
            </a:pPr>
            <a:endParaRPr lang="en-US" sz="1800" dirty="0" smtClean="0"/>
          </a:p>
          <a:p>
            <a:pPr marL="857250" lvl="1" indent="-457200"/>
            <a:endParaRPr lang="en-US" sz="2400" dirty="0" smtClean="0"/>
          </a:p>
          <a:p>
            <a:pPr lvl="1"/>
            <a:endParaRPr lang="en-US" sz="2400" dirty="0" smtClean="0"/>
          </a:p>
          <a:p>
            <a:pPr eaLnBrk="1" hangingPunct="1">
              <a:buNone/>
            </a:pPr>
            <a:endParaRPr lang="en-US" sz="2800" dirty="0" smtClean="0"/>
          </a:p>
        </p:txBody>
      </p:sp>
      <p:sp>
        <p:nvSpPr>
          <p:cNvPr id="11" name="Rectangle 10"/>
          <p:cNvSpPr/>
          <p:nvPr/>
        </p:nvSpPr>
        <p:spPr>
          <a:xfrm>
            <a:off x="457200" y="1295400"/>
            <a:ext cx="8153400" cy="461665"/>
          </a:xfrm>
          <a:prstGeom prst="rect">
            <a:avLst/>
          </a:prstGeom>
        </p:spPr>
        <p:txBody>
          <a:bodyPr wrap="square">
            <a:spAutoFit/>
          </a:bodyPr>
          <a:lstStyle/>
          <a:p>
            <a:pPr eaLnBrk="1" hangingPunct="1"/>
            <a:r>
              <a:rPr lang="en-US" sz="2400" dirty="0" smtClean="0">
                <a:solidFill>
                  <a:srgbClr val="002060"/>
                </a:solidFill>
              </a:rPr>
              <a:t>Three Zones of Responsibility</a:t>
            </a:r>
          </a:p>
        </p:txBody>
      </p:sp>
      <p:sp>
        <p:nvSpPr>
          <p:cNvPr id="8" name="Rectangle 7"/>
          <p:cNvSpPr/>
          <p:nvPr/>
        </p:nvSpPr>
        <p:spPr>
          <a:xfrm>
            <a:off x="533400" y="5638800"/>
            <a:ext cx="8153400" cy="461665"/>
          </a:xfrm>
          <a:prstGeom prst="rect">
            <a:avLst/>
          </a:prstGeom>
        </p:spPr>
        <p:txBody>
          <a:bodyPr wrap="square">
            <a:spAutoFit/>
          </a:bodyPr>
          <a:lstStyle/>
          <a:p>
            <a:pPr eaLnBrk="1" hangingPunct="1"/>
            <a:r>
              <a:rPr lang="en-US" sz="2400" b="1" dirty="0" smtClean="0">
                <a:solidFill>
                  <a:srgbClr val="002060"/>
                </a:solidFill>
              </a:rPr>
              <a:t>“Know Thy Extensions”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YPHP">
  <a:themeElements>
    <a:clrScheme name="NYPH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YPH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NYPH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YPH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YPH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YPH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YPH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YPH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YPH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YPH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YPH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YPH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YPH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YPH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NYPHP</Template>
  <TotalTime>619</TotalTime>
  <Words>1395</Words>
  <Application>Microsoft Office PowerPoint</Application>
  <PresentationFormat>On-screen Show (4:3)</PresentationFormat>
  <Paragraphs>265</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NYPHP</vt:lpstr>
      <vt:lpstr>PHundamental Security Ecosystem Review, Coding Secure with PHP, and Best Practices</vt:lpstr>
      <vt:lpstr>Overview</vt:lpstr>
      <vt:lpstr>Introduction</vt:lpstr>
      <vt:lpstr>Look Familiar?</vt:lpstr>
      <vt:lpstr>The Security Ecosystem</vt:lpstr>
      <vt:lpstr>The PHP Ecosystem</vt:lpstr>
      <vt:lpstr>Security Points-of-Entry</vt:lpstr>
      <vt:lpstr>Security Points-of-Entry</vt:lpstr>
      <vt:lpstr>Security Points-of-Entry</vt:lpstr>
      <vt:lpstr>Security Points-of-Entry</vt:lpstr>
      <vt:lpstr>Best Practices</vt:lpstr>
      <vt:lpstr>PHP Best Practices</vt:lpstr>
      <vt:lpstr>PHP Best Practices</vt:lpstr>
      <vt:lpstr>PHP Best Practices</vt:lpstr>
      <vt:lpstr>PHP Best Practices</vt:lpstr>
      <vt:lpstr>“It’s the System, Stupid”</vt:lpstr>
      <vt:lpstr>The Top 5 Best Practices</vt:lpstr>
      <vt:lpstr>Top 5 Best Practices</vt:lpstr>
      <vt:lpstr>Conclusions</vt:lpstr>
      <vt:lpstr>The Top 5 Best Practices</vt:lpstr>
      <vt:lpstr>Questions</vt:lpstr>
    </vt:vector>
  </TitlesOfParts>
  <Company>New York PHP,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Intermediary PHP Language Overview and Top 10 Best Practices</dc:title>
  <dc:creator>Hans Zaunere</dc:creator>
  <cp:lastModifiedBy>HZ</cp:lastModifiedBy>
  <cp:revision>92</cp:revision>
  <dcterms:created xsi:type="dcterms:W3CDTF">2008-09-09T14:12:57Z</dcterms:created>
  <dcterms:modified xsi:type="dcterms:W3CDTF">2008-12-06T21:25:15Z</dcterms:modified>
</cp:coreProperties>
</file>