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9" r:id="rId5"/>
    <p:sldId id="281" r:id="rId6"/>
    <p:sldId id="282" r:id="rId7"/>
    <p:sldId id="284" r:id="rId8"/>
    <p:sldId id="283" r:id="rId9"/>
    <p:sldId id="285" r:id="rId10"/>
    <p:sldId id="260" r:id="rId11"/>
    <p:sldId id="268" r:id="rId12"/>
    <p:sldId id="286" r:id="rId13"/>
    <p:sldId id="280" r:id="rId14"/>
    <p:sldId id="293" r:id="rId15"/>
    <p:sldId id="287" r:id="rId16"/>
    <p:sldId id="288" r:id="rId17"/>
    <p:sldId id="289" r:id="rId18"/>
    <p:sldId id="290" r:id="rId19"/>
    <p:sldId id="294" r:id="rId20"/>
    <p:sldId id="295" r:id="rId21"/>
    <p:sldId id="297" r:id="rId22"/>
    <p:sldId id="291" r:id="rId23"/>
    <p:sldId id="296" r:id="rId24"/>
    <p:sldId id="292" r:id="rId25"/>
    <p:sldId id="279" r:id="rId2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00"/>
    <a:srgbClr val="E5E8F1"/>
    <a:srgbClr val="1A1A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F91663-985D-418D-AE7B-EE11E53F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BA9E-9CEE-41DD-B3A1-281E386F1F69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F91663-985D-418D-AE7B-EE11E53FF0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F5EBB-450A-4551-AE5E-36FDCD7A9514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20CE2-B81B-45DC-9F62-0B145039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F38EDF-E404-4CB4-9863-40B6E33773A7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3E44B-4E49-405D-887E-FD32245FA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E77A08-322E-48E0-9F50-B17C3E7BDA9F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57EA36-B587-423D-A0D7-25978588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79C6C-FA6A-4100-A0FA-74381AC01774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DBC8C-D43E-4EE5-A6A2-482C50E73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21132D-FA6A-40DA-A8D5-5087B473EB26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A151AB-B34C-4B0E-A87D-7E34BB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8BF7A-11AB-4927-8AD4-05CBC304728E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0B0796-DAE2-40FF-8B93-A954B2AF8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4440F5-2EC7-4317-8E58-B8303FBE9778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DBEE8E-9511-4B0C-910A-019E90CB1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8E7C0F-9CE9-4FA2-AC90-D27E5CA788E1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5018FE-3932-4CC1-B032-ECAF3DDA2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32B4D6-EF1F-410C-BDB5-B19820C0A1D5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E5AAE-3089-4C69-83A7-7B77FACBC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69E155-E6F2-4801-B117-4D142E20ADB9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ABFB6D-B63F-4A7F-A818-AF280F3E7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42AE50-2A45-4754-98D9-7663A8F8073F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DC797-BB25-4EF2-9C08-3C37B7533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5E8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fld id="{B873C28C-1810-4B52-9F91-B8DAF52B255D}" type="datetime1">
              <a:rPr lang="en-US"/>
              <a:pPr>
                <a:defRPr/>
              </a:pPr>
              <a:t>6/16/2009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dirty="0"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2008 New York PHP, LLC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2CC754B7-0E50-4C92-B750-99EFF0DF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nyph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6300" y="17463"/>
            <a:ext cx="6096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8458200" cy="485775"/>
          </a:xfrm>
          <a:prstGeom prst="rect">
            <a:avLst/>
          </a:prstGeom>
          <a:solidFill>
            <a:srgbClr val="1A1A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www.nyphp.com  /  www.nyphp.org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forge.mysql.com/worklog/task.php?id=335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nyphp.org/mailman/listinfo/mysql" TargetMode="External"/><Relationship Id="rId2" Type="http://schemas.openxmlformats.org/officeDocument/2006/relationships/hyperlink" Target="http://www.nyphp.org/mailinglist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13" Type="http://schemas.openxmlformats.org/officeDocument/2006/relationships/image" Target="../media/image13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gif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ysq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ysq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pdo-mysql" TargetMode="External"/><Relationship Id="rId2" Type="http://schemas.openxmlformats.org/officeDocument/2006/relationships/hyperlink" Target="http://www.php.net/p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.mysql.com/tech-resources/articles/mysql-pdo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felho.hu/what-is-new-in-php-53-part-3-mysqlnd.html" TargetMode="External"/><Relationship Id="rId2" Type="http://schemas.openxmlformats.org/officeDocument/2006/relationships/hyperlink" Target="http://blog.ulf-wendel.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95894D-4259-48B5-8ACF-CAD4DB787BAA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© 2008 New York PHP, LLC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4B7F6-E8AF-4DE0-BEE7-D754536237C5}" type="slidenum">
              <a:rPr lang="en-US"/>
              <a:pPr/>
              <a:t>1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981200"/>
            <a:ext cx="9144000" cy="1905000"/>
          </a:xfrm>
          <a:solidFill>
            <a:srgbClr val="E5E8F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err="1" smtClean="0">
                <a:solidFill>
                  <a:srgbClr val="1A1A73"/>
                </a:solidFill>
              </a:rPr>
              <a:t>MySQL</a:t>
            </a:r>
            <a:r>
              <a:rPr lang="en-US" sz="3200" b="1" dirty="0" smtClean="0">
                <a:solidFill>
                  <a:srgbClr val="1A1A73"/>
                </a:solidFill>
              </a:rPr>
              <a:t> and PHP – State of the Union</a:t>
            </a:r>
            <a:br>
              <a:rPr lang="en-US" sz="3200" b="1" dirty="0" smtClean="0">
                <a:solidFill>
                  <a:srgbClr val="1A1A73"/>
                </a:solidFill>
              </a:rPr>
            </a:br>
            <a:r>
              <a:rPr lang="en-US" sz="1800" dirty="0" smtClean="0">
                <a:latin typeface="Arial Black" pitchFamily="34" charset="0"/>
              </a:rPr>
              <a:t>Connectors, Best Practices, Performance, and the “Cloud”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2600"/>
            <a:ext cx="9144000" cy="838200"/>
          </a:xfrm>
          <a:noFill/>
        </p:spPr>
        <p:txBody>
          <a:bodyPr anchor="ctr"/>
          <a:lstStyle/>
          <a:p>
            <a:pPr eaLnBrk="1" hangingPunct="1"/>
            <a:r>
              <a:rPr lang="en-US" sz="1600" b="1" dirty="0" smtClean="0">
                <a:solidFill>
                  <a:srgbClr val="1A1A73"/>
                </a:solidFill>
              </a:rPr>
              <a:t>Hans Zaunere, Managing Member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743200" y="4343400"/>
            <a:ext cx="3505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 dirty="0" smtClean="0"/>
              <a:t>Web Performance for PHP Developers</a:t>
            </a:r>
          </a:p>
          <a:p>
            <a:pPr>
              <a:spcBef>
                <a:spcPct val="50000"/>
              </a:spcBef>
            </a:pPr>
            <a:r>
              <a:rPr lang="en-US" sz="1400" b="1" dirty="0" smtClean="0"/>
              <a:t>Web Performance </a:t>
            </a:r>
            <a:r>
              <a:rPr lang="en-US" sz="1400" b="1" dirty="0" err="1" smtClean="0"/>
              <a:t>Meetup</a:t>
            </a:r>
            <a:r>
              <a:rPr lang="en-US" sz="1400" b="1" dirty="0" smtClean="0"/>
              <a:t>/Etsy.com</a:t>
            </a:r>
            <a:endParaRPr lang="en-US" sz="1400" b="1" dirty="0"/>
          </a:p>
          <a:p>
            <a:pPr>
              <a:spcBef>
                <a:spcPct val="50000"/>
              </a:spcBef>
            </a:pPr>
            <a:r>
              <a:rPr lang="en-US" sz="1400" b="1" dirty="0" smtClean="0"/>
              <a:t>June 16</a:t>
            </a:r>
            <a:r>
              <a:rPr lang="en-US" sz="1400" b="1" baseline="30000" dirty="0" smtClean="0"/>
              <a:t>th</a:t>
            </a:r>
            <a:r>
              <a:rPr lang="en-US" sz="1400" b="1" dirty="0" smtClean="0"/>
              <a:t>, 2009</a:t>
            </a:r>
            <a:endParaRPr lang="en-US" sz="14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715000" y="434340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 smtClean="0"/>
              <a:t>Scaling &amp; Optimizing MySQL</a:t>
            </a:r>
          </a:p>
          <a:p>
            <a:pPr algn="r">
              <a:spcBef>
                <a:spcPct val="50000"/>
              </a:spcBef>
            </a:pPr>
            <a:r>
              <a:rPr lang="en-US" sz="1400" dirty="0" smtClean="0"/>
              <a:t>Sun Microsystems</a:t>
            </a:r>
            <a:endParaRPr lang="en-US" sz="1400" dirty="0"/>
          </a:p>
          <a:p>
            <a:pPr algn="r">
              <a:spcBef>
                <a:spcPct val="50000"/>
              </a:spcBef>
            </a:pPr>
            <a:r>
              <a:rPr lang="en-US" sz="1400" dirty="0" smtClean="0"/>
              <a:t>December 16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2008</a:t>
            </a:r>
            <a:endParaRPr lang="en-US" sz="14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4343400"/>
            <a:ext cx="2895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400" dirty="0" smtClean="0"/>
              <a:t>New York City MySQL </a:t>
            </a:r>
            <a:r>
              <a:rPr lang="en-US" sz="1400" dirty="0" err="1" smtClean="0"/>
              <a:t>Meetup</a:t>
            </a:r>
            <a:endParaRPr lang="en-US" sz="1400" dirty="0" smtClean="0"/>
          </a:p>
          <a:p>
            <a:pPr algn="l"/>
            <a:r>
              <a:rPr lang="en-US" sz="1400" dirty="0" smtClean="0"/>
              <a:t>December 9th, 2008</a:t>
            </a:r>
            <a:endParaRPr lang="en-US" sz="1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0" y="4953001"/>
            <a:ext cx="2895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err="1" smtClean="0"/>
              <a:t>CommunityOne</a:t>
            </a:r>
            <a:r>
              <a:rPr lang="en-US" sz="1400" dirty="0" smtClean="0"/>
              <a:t> East</a:t>
            </a:r>
          </a:p>
          <a:p>
            <a:pPr algn="l">
              <a:spcBef>
                <a:spcPct val="50000"/>
              </a:spcBef>
            </a:pPr>
            <a:r>
              <a:rPr lang="en-US" sz="1400" dirty="0" smtClean="0"/>
              <a:t>Sun Microsystems</a:t>
            </a:r>
            <a:endParaRPr lang="en-US" sz="1400" dirty="0"/>
          </a:p>
          <a:p>
            <a:pPr algn="l">
              <a:spcBef>
                <a:spcPct val="50000"/>
              </a:spcBef>
            </a:pPr>
            <a:r>
              <a:rPr lang="en-US" sz="1400" dirty="0" smtClean="0"/>
              <a:t>March 18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, 2009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Best Practices…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Modern applications should use </a:t>
            </a:r>
            <a:r>
              <a:rPr lang="en-US" sz="2400" dirty="0" err="1" smtClean="0"/>
              <a:t>mysqli</a:t>
            </a:r>
            <a:endParaRPr lang="en-US" sz="2400" dirty="0" smtClean="0"/>
          </a:p>
          <a:p>
            <a:r>
              <a:rPr lang="en-US" sz="2400" dirty="0" smtClean="0"/>
              <a:t>Know your hardware architecture</a:t>
            </a:r>
          </a:p>
          <a:p>
            <a:pPr lvl="1"/>
            <a:r>
              <a:rPr lang="en-US" sz="2000" dirty="0" smtClean="0"/>
              <a:t>Use x64 where possible for RAM</a:t>
            </a:r>
          </a:p>
          <a:p>
            <a:pPr lvl="1"/>
            <a:r>
              <a:rPr lang="en-US" sz="2000" dirty="0" smtClean="0"/>
              <a:t>Avoid mixed 32/x64 environments/</a:t>
            </a:r>
            <a:r>
              <a:rPr lang="en-US" sz="2000" dirty="0" err="1" smtClean="0"/>
              <a:t>libs</a:t>
            </a:r>
            <a:endParaRPr lang="en-US" sz="2000" dirty="0" smtClean="0"/>
          </a:p>
          <a:p>
            <a:pPr lvl="1"/>
            <a:r>
              <a:rPr lang="en-US" sz="2000" dirty="0" smtClean="0"/>
              <a:t>PHP needs --with-</a:t>
            </a:r>
            <a:r>
              <a:rPr lang="en-US" sz="2000" dirty="0" err="1" smtClean="0"/>
              <a:t>libdir</a:t>
            </a:r>
            <a:r>
              <a:rPr lang="en-US" sz="2000" dirty="0" smtClean="0"/>
              <a:t>=lib64</a:t>
            </a:r>
          </a:p>
          <a:p>
            <a:pPr lvl="1"/>
            <a:r>
              <a:rPr lang="en-US" sz="2000" dirty="0" smtClean="0"/>
              <a:t>In production environments strive to have a pure lib64 system</a:t>
            </a:r>
          </a:p>
          <a:p>
            <a:pPr lvl="1"/>
            <a:r>
              <a:rPr lang="en-US" sz="2000" dirty="0" smtClean="0"/>
              <a:t>Install and link against the right libraries for your architecture</a:t>
            </a:r>
          </a:p>
          <a:p>
            <a:r>
              <a:rPr lang="en-US" sz="2400" dirty="0" smtClean="0"/>
              <a:t>Know your compile options</a:t>
            </a:r>
          </a:p>
          <a:p>
            <a:pPr lvl="1"/>
            <a:r>
              <a:rPr lang="en-US" sz="2000" dirty="0" smtClean="0"/>
              <a:t>Don’t let ./configure guess</a:t>
            </a:r>
          </a:p>
          <a:p>
            <a:pPr lvl="1"/>
            <a:r>
              <a:rPr lang="en-US" sz="2000" dirty="0" smtClean="0"/>
              <a:t>--with-</a:t>
            </a:r>
            <a:r>
              <a:rPr lang="en-US" sz="2000" dirty="0" err="1" smtClean="0"/>
              <a:t>mysqli</a:t>
            </a:r>
            <a:r>
              <a:rPr lang="en-US" sz="2000" dirty="0" smtClean="0"/>
              <a:t>=/</a:t>
            </a:r>
            <a:r>
              <a:rPr lang="en-US" sz="2000" dirty="0" err="1" smtClean="0"/>
              <a:t>usr</a:t>
            </a:r>
            <a:r>
              <a:rPr lang="en-US" sz="2000" dirty="0" smtClean="0"/>
              <a:t>/bin/</a:t>
            </a:r>
            <a:r>
              <a:rPr lang="en-US" sz="2000" dirty="0" err="1" smtClean="0"/>
              <a:t>mysql_config</a:t>
            </a:r>
            <a:r>
              <a:rPr lang="en-US" sz="2000" dirty="0" smtClean="0"/>
              <a:t>  -  </a:t>
            </a:r>
            <a:r>
              <a:rPr lang="en-US" sz="2000" b="1" dirty="0" smtClean="0"/>
              <a:t>specify file!</a:t>
            </a:r>
          </a:p>
          <a:p>
            <a:pPr lvl="1"/>
            <a:r>
              <a:rPr lang="en-US" sz="2000" dirty="0" smtClean="0"/>
              <a:t>--with-</a:t>
            </a:r>
            <a:r>
              <a:rPr lang="en-US" sz="2000" dirty="0" err="1" smtClean="0"/>
              <a:t>mysqli</a:t>
            </a:r>
            <a:r>
              <a:rPr lang="en-US" sz="2000" dirty="0" smtClean="0"/>
              <a:t>=</a:t>
            </a:r>
            <a:r>
              <a:rPr lang="en-US" sz="2000" dirty="0" err="1" smtClean="0"/>
              <a:t>mysqlnd</a:t>
            </a:r>
            <a:r>
              <a:rPr lang="en-US" sz="2000" dirty="0" smtClean="0"/>
              <a:t> (alpha)</a:t>
            </a:r>
          </a:p>
          <a:p>
            <a:r>
              <a:rPr lang="en-US" sz="2400" dirty="0" smtClean="0"/>
              <a:t>Know your client/server versions</a:t>
            </a:r>
          </a:p>
          <a:p>
            <a:pPr lvl="1"/>
            <a:r>
              <a:rPr lang="en-US" sz="2000" dirty="0" smtClean="0"/>
              <a:t>Make sure they match as closely as possible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11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…and Techniques…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895600"/>
          </a:xfrm>
        </p:spPr>
        <p:txBody>
          <a:bodyPr/>
          <a:lstStyle/>
          <a:p>
            <a:r>
              <a:rPr lang="en-US" sz="2400" dirty="0" err="1" smtClean="0"/>
              <a:t>mysqli</a:t>
            </a:r>
            <a:r>
              <a:rPr lang="en-US" sz="2400" dirty="0" smtClean="0"/>
              <a:t> objects or functions?  Your choice but…</a:t>
            </a:r>
          </a:p>
          <a:p>
            <a:pPr lvl="1"/>
            <a:r>
              <a:rPr lang="en-US" sz="2000" dirty="0" smtClean="0"/>
              <a:t>Objects may provide a more flexible, elegant </a:t>
            </a:r>
            <a:r>
              <a:rPr lang="en-US" sz="2000" smtClean="0"/>
              <a:t>and fool-proof implementation</a:t>
            </a:r>
            <a:endParaRPr lang="en-US" sz="20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Be explicit</a:t>
            </a:r>
          </a:p>
          <a:p>
            <a:pPr lvl="1"/>
            <a:r>
              <a:rPr lang="en-US" sz="2000" dirty="0" smtClean="0"/>
              <a:t>Specify the </a:t>
            </a:r>
            <a:r>
              <a:rPr lang="en-US" sz="2000" dirty="0" err="1" smtClean="0"/>
              <a:t>MySQL</a:t>
            </a:r>
            <a:r>
              <a:rPr lang="en-US" sz="2000" dirty="0" smtClean="0"/>
              <a:t> resource or result in </a:t>
            </a:r>
            <a:r>
              <a:rPr lang="en-US" sz="2000" b="1" dirty="0" smtClean="0"/>
              <a:t>every</a:t>
            </a:r>
            <a:r>
              <a:rPr lang="en-US" sz="2000" dirty="0" smtClean="0"/>
              <a:t> function</a:t>
            </a:r>
          </a:p>
          <a:p>
            <a:pPr lvl="1"/>
            <a:r>
              <a:rPr lang="en-US" sz="2000" dirty="0" err="1" smtClean="0"/>
              <a:t>mysqli’s</a:t>
            </a:r>
            <a:r>
              <a:rPr lang="en-US" sz="2000" dirty="0" smtClean="0"/>
              <a:t> OO implementation enforces better practices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495800"/>
            <a:ext cx="8153400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$MYDB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mysql_connect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('www.nyphp.com','root','=ro0t--');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BAD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BB.Account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GOOD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BB.Account',$MYDB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…and Techniques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2362200"/>
          </a:xfrm>
        </p:spPr>
        <p:txBody>
          <a:bodyPr/>
          <a:lstStyle/>
          <a:p>
            <a:r>
              <a:rPr lang="en-US" sz="2400" dirty="0" smtClean="0"/>
              <a:t>Be prepared with prepared statements?</a:t>
            </a:r>
          </a:p>
          <a:p>
            <a:pPr lvl="1"/>
            <a:r>
              <a:rPr lang="en-US" sz="2000" dirty="0" smtClean="0"/>
              <a:t>Consider what the actual benefits are for your application</a:t>
            </a:r>
          </a:p>
          <a:p>
            <a:pPr lvl="1"/>
            <a:r>
              <a:rPr lang="en-US" sz="2000" dirty="0" smtClean="0"/>
              <a:t>Not all applications may benefit</a:t>
            </a: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r>
              <a:rPr lang="en-US" sz="2400" dirty="0" smtClean="0"/>
              <a:t>What’s wrong with this picture?</a:t>
            </a:r>
          </a:p>
          <a:p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4086761"/>
            <a:ext cx="81534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BB.Account',$MYDB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$R2 = array();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 ($R2[]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mysql_fetch_assoc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($R)) !== FALSE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www.mysqlperformanceblog.com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82145"/>
            <a:ext cx="8229600" cy="42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+mn-lt"/>
              </a:rPr>
              <a:t>Consider use case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>
                <a:latin typeface="+mn-lt"/>
              </a:rPr>
              <a:t>Need to support varied queries in a framework environment?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>
                <a:latin typeface="+mn-lt"/>
              </a:rPr>
              <a:t>… or highly repetitive queries in a batch environment?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000" kern="0" dirty="0" smtClean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+mn-lt"/>
              </a:rPr>
              <a:t>Consider highest-cost resources for your application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>
                <a:latin typeface="+mn-lt"/>
              </a:rPr>
              <a:t>RAM?  CPU?  Database round-trips?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000" kern="0" dirty="0" smtClean="0">
              <a:latin typeface="+mn-lt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+mn-lt"/>
              </a:rPr>
              <a:t>Consider your data’s flavor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>
                <a:latin typeface="+mn-lt"/>
              </a:rPr>
              <a:t>Big blobs?  Small strings and </a:t>
            </a:r>
            <a:r>
              <a:rPr lang="en-US" sz="2000" kern="0" dirty="0" err="1" smtClean="0">
                <a:latin typeface="+mn-lt"/>
              </a:rPr>
              <a:t>ints</a:t>
            </a:r>
            <a:r>
              <a:rPr lang="en-US" sz="2000" kern="0" dirty="0" smtClean="0">
                <a:latin typeface="+mn-lt"/>
              </a:rPr>
              <a:t>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Lots of rows?  Small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result sets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?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en-US" sz="2000" kern="0" dirty="0" smtClean="0">
                <a:latin typeface="+mn-lt"/>
              </a:rPr>
              <a:t>Complexity and relationships?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295401"/>
            <a:ext cx="82296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2400" kern="0" dirty="0" smtClean="0"/>
              <a:t>Consider memory usage </a:t>
            </a:r>
            <a:r>
              <a:rPr lang="en-US" sz="2400" kern="0" dirty="0" err="1" smtClean="0"/>
              <a:t>vs</a:t>
            </a:r>
            <a:r>
              <a:rPr lang="en-US" sz="2400" kern="0" dirty="0" smtClean="0"/>
              <a:t> CPU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/>
              <a:t>Storing results as an array of arrays (non-columnar)</a:t>
            </a:r>
          </a:p>
          <a:p>
            <a:pPr marL="1200150" lvl="2" indent="-285750" algn="l">
              <a:spcBef>
                <a:spcPct val="20000"/>
              </a:spcBef>
              <a:buFontTx/>
              <a:buChar char="–"/>
            </a:pPr>
            <a:r>
              <a:rPr lang="en-US" sz="1600" kern="0" dirty="0" err="1" smtClean="0"/>
              <a:t>mysqli_result_fetch_all</a:t>
            </a:r>
            <a:r>
              <a:rPr lang="en-US" sz="1600" kern="0" dirty="0" smtClean="0"/>
              <a:t>(), </a:t>
            </a:r>
            <a:r>
              <a:rPr lang="en-US" sz="1600" kern="0" dirty="0" err="1" smtClean="0"/>
              <a:t>mysqli_result_fetch_row</a:t>
            </a:r>
            <a:r>
              <a:rPr lang="en-US" sz="1600" kern="0" dirty="0" smtClean="0"/>
              <a:t>(), etc.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kern="0" dirty="0" smtClean="0"/>
              <a:t>Storing results as an columnar array</a:t>
            </a:r>
          </a:p>
          <a:p>
            <a:pPr marL="1200150" lvl="2" indent="-285750" algn="l">
              <a:spcBef>
                <a:spcPct val="20000"/>
              </a:spcBef>
              <a:buFontTx/>
              <a:buChar char="–"/>
            </a:pPr>
            <a:r>
              <a:rPr lang="en-US" sz="1600" kern="0" dirty="0" err="1" smtClean="0"/>
              <a:t>mysql_stmt_fetch_column</a:t>
            </a:r>
            <a:r>
              <a:rPr lang="en-US" sz="1600" kern="0" dirty="0" smtClean="0"/>
              <a:t>() available in C but not in ext/</a:t>
            </a:r>
            <a:r>
              <a:rPr lang="en-US" sz="1600" kern="0" dirty="0" err="1" smtClean="0"/>
              <a:t>mysqli</a:t>
            </a:r>
            <a:r>
              <a:rPr lang="en-US" sz="1600" kern="0" dirty="0" smtClean="0"/>
              <a:t>  (</a:t>
            </a:r>
            <a:r>
              <a:rPr lang="en-US" sz="1600" b="1" kern="0" dirty="0" smtClean="0"/>
              <a:t>NEEDED</a:t>
            </a:r>
            <a:r>
              <a:rPr lang="en-US" sz="1600" kern="0" dirty="0" smtClean="0"/>
              <a:t>)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endParaRPr lang="en-US" sz="2400" kern="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048000"/>
            <a:ext cx="8153400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1663 rows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mysql_query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('SELECT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BB.Account',$MYDB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$R2 = array();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Non-columnar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0.034s		3.99mb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 ($T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mysql_fetch_assoc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($R)) !== FALSE )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$R2[] = $T;</a:t>
            </a: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Columnar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0.048s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41.18%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3.37mb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-15.54%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 ($T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mysql_fetch_assoc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($R)) !== FALSE )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 $T as $Col =&gt; $Val )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$R2[$Col][] = $Val;</a:t>
            </a:r>
          </a:p>
          <a:p>
            <a:pPr lvl="1" algn="l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Connectors - Connectors - Connectors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82145"/>
            <a:ext cx="8229600" cy="118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Simple benchmarking of the current Connector scene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500 executions of a simple SELECT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Retrieving 1663 rows each time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3124200"/>
            <a:ext cx="81534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l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 SELECT *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BB.Account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AccountGID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(20)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R_UserGID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bigint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(20)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InsertedTS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	timestamp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UpdatedTS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	timestamp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LastLoginTS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timestamp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`Status`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(31)	collate utf8_unicode_ci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`Type`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(31)	collate utf8_unicode_ci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`Admin`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tinyint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(3)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`Bucks`		decimal(15,2)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`BID`	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(11)	collate utf8_unicode_ci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CurrentAlias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(63)	collate utf8_unicode_ci</a:t>
            </a:r>
          </a:p>
          <a:p>
            <a:pPr lvl="1" algn="l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`Description`	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(1023)	collate utf8_unicode_ci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905000"/>
          <a:ext cx="8381999" cy="28041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05000"/>
                <a:gridCol w="1295400"/>
                <a:gridCol w="1371600"/>
                <a:gridCol w="3809999"/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store_result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(buffered)</a:t>
                      </a:r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use_result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unbuffered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Notes</a:t>
                      </a:r>
                      <a:endParaRPr lang="en-US" sz="1400" b="1" dirty="0" smtClean="0"/>
                    </a:p>
                  </a:txBody>
                  <a:tcPr marL="137160" marR="137160" marT="137160" marB="137160" anchor="ctr"/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ext/</a:t>
                      </a:r>
                      <a:r>
                        <a:rPr lang="en-US" sz="1400" b="1" dirty="0" err="1" smtClean="0"/>
                        <a:t>mysql</a:t>
                      </a:r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18.2s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10.0s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mysql_query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pPr algn="l"/>
                      <a:r>
                        <a:rPr lang="en-US" sz="1400" dirty="0" err="1" smtClean="0"/>
                        <a:t>mysql_unbuffered_query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</a:tr>
              <a:tr h="39756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ext/</a:t>
                      </a:r>
                      <a:r>
                        <a:rPr lang="en-US" sz="1400" b="1" dirty="0" err="1" smtClean="0"/>
                        <a:t>mysqli</a:t>
                      </a:r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19.2s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10.0s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mysqli_result</a:t>
                      </a:r>
                      <a:r>
                        <a:rPr lang="en-US" sz="1400" dirty="0" smtClean="0"/>
                        <a:t>::free() required for </a:t>
                      </a:r>
                      <a:r>
                        <a:rPr lang="en-US" sz="1400" dirty="0" err="1" smtClean="0"/>
                        <a:t>unbuffered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</a:tr>
              <a:tr h="74543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/>
                        <a:t>ext/</a:t>
                      </a:r>
                      <a:r>
                        <a:rPr lang="en-US" sz="1400" b="0" dirty="0" err="1" smtClean="0"/>
                        <a:t>mysqli</a:t>
                      </a:r>
                      <a:r>
                        <a:rPr lang="en-US" sz="1400" b="0" dirty="0" smtClean="0"/>
                        <a:t>::</a:t>
                      </a:r>
                      <a:r>
                        <a:rPr lang="en-US" sz="1400" b="1" dirty="0" err="1" smtClean="0"/>
                        <a:t>mysqlnd</a:t>
                      </a:r>
                      <a:endParaRPr lang="en-US" sz="1400" b="1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20.7s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10.0s</a:t>
                      </a:r>
                      <a:endParaRPr lang="en-US" sz="1400" dirty="0"/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mysqli_result</a:t>
                      </a:r>
                      <a:r>
                        <a:rPr lang="en-US" sz="1400" dirty="0" smtClean="0"/>
                        <a:t>::</a:t>
                      </a:r>
                      <a:r>
                        <a:rPr lang="en-US" sz="1400" dirty="0" err="1" smtClean="0"/>
                        <a:t>fetch_all</a:t>
                      </a:r>
                      <a:r>
                        <a:rPr lang="en-US" sz="1400" dirty="0" smtClean="0"/>
                        <a:t>()</a:t>
                      </a:r>
                      <a:endParaRPr lang="en-US" sz="1400" baseline="0" dirty="0" smtClean="0"/>
                    </a:p>
                    <a:p>
                      <a:pPr algn="l"/>
                      <a:r>
                        <a:rPr lang="en-US" sz="1400" baseline="0" dirty="0" smtClean="0"/>
                        <a:t>	not better than for() iteration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mysqli_result</a:t>
                      </a:r>
                      <a:r>
                        <a:rPr lang="en-US" sz="1400" dirty="0" smtClean="0"/>
                        <a:t>::free() required for </a:t>
                      </a:r>
                      <a:r>
                        <a:rPr lang="en-US" sz="1400" dirty="0" err="1" smtClean="0"/>
                        <a:t>unbuffered</a:t>
                      </a:r>
                      <a:endParaRPr lang="en-US" sz="1400" dirty="0" smtClean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Text Queries </a:t>
            </a:r>
            <a:r>
              <a:rPr lang="en-US" sz="2000" dirty="0" smtClean="0">
                <a:solidFill>
                  <a:srgbClr val="002060"/>
                </a:solidFill>
              </a:rPr>
              <a:t>(Text Protocol)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49530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All values available as PHP strings, regardless of column’s type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NULLs generally remain as NULLs in PHP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Always *_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free_result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() as a best practice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Required for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unbuffered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17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1752600"/>
          <a:ext cx="8381999" cy="3031435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05000"/>
                <a:gridCol w="1295400"/>
                <a:gridCol w="1371600"/>
                <a:gridCol w="3809999"/>
              </a:tblGrid>
              <a:tr h="57150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store_result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(buffered)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use_result</a:t>
                      </a:r>
                      <a:endParaRPr lang="en-US" sz="1400" b="1" dirty="0" smtClean="0"/>
                    </a:p>
                    <a:p>
                      <a:pPr algn="ctr"/>
                      <a:r>
                        <a:rPr lang="en-US" sz="1400" b="1" dirty="0" smtClean="0"/>
                        <a:t>(</a:t>
                      </a:r>
                      <a:r>
                        <a:rPr lang="en-US" sz="1400" b="1" dirty="0" err="1" smtClean="0"/>
                        <a:t>unbuffered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smtClean="0"/>
                        <a:t>Notes</a:t>
                      </a:r>
                      <a:endParaRPr lang="en-US" sz="1400" b="1" dirty="0" smtClean="0"/>
                    </a:p>
                  </a:txBody>
                  <a:tcPr anchor="ctr"/>
                </a:tc>
              </a:tr>
              <a:tr h="5715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ext/</a:t>
                      </a:r>
                      <a:r>
                        <a:rPr lang="en-US" sz="1400" b="1" dirty="0" err="1" smtClean="0"/>
                        <a:t>mysqli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12.5s/12.3s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8.4/8.2s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prepare</a:t>
                      </a:r>
                      <a:r>
                        <a:rPr lang="en-US" sz="1400" baseline="0" dirty="0" smtClean="0"/>
                        <a:t> on execute / prepare once</a:t>
                      </a:r>
                      <a:endParaRPr lang="en-US" sz="1400" dirty="0"/>
                    </a:p>
                  </a:txBody>
                  <a:tcPr anchor="ctr"/>
                </a:tc>
              </a:tr>
              <a:tr h="39756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/>
                        <a:t>ext/</a:t>
                      </a:r>
                      <a:r>
                        <a:rPr lang="en-US" sz="1400" b="0" dirty="0" err="1" smtClean="0"/>
                        <a:t>mysqli</a:t>
                      </a:r>
                      <a:r>
                        <a:rPr lang="en-US" sz="1400" b="0" dirty="0" smtClean="0"/>
                        <a:t>::</a:t>
                      </a:r>
                      <a:r>
                        <a:rPr lang="en-US" sz="1400" b="1" dirty="0" err="1" smtClean="0"/>
                        <a:t>mysqlnd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14.6s/14.2s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8.4s/8.2s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 smtClean="0"/>
                        <a:t>mysqli_result</a:t>
                      </a:r>
                      <a:r>
                        <a:rPr lang="en-US" sz="1400" dirty="0" smtClean="0"/>
                        <a:t>::free() required for </a:t>
                      </a:r>
                      <a:r>
                        <a:rPr lang="en-US" sz="1400" dirty="0" err="1" smtClean="0"/>
                        <a:t>unbuffered</a:t>
                      </a:r>
                      <a:endParaRPr lang="en-US" sz="1400" dirty="0"/>
                    </a:p>
                  </a:txBody>
                  <a:tcPr anchor="ctr"/>
                </a:tc>
              </a:tr>
              <a:tr h="745435"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 smtClean="0"/>
                        <a:t>ext/</a:t>
                      </a:r>
                      <a:r>
                        <a:rPr lang="en-US" sz="1400" b="1" dirty="0" err="1" smtClean="0"/>
                        <a:t>mysqli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26.6s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21.0s</a:t>
                      </a:r>
                      <a:endParaRPr lang="en-US" sz="1400" dirty="0"/>
                    </a:p>
                  </a:txBody>
                  <a:tcPr anchor="ctr">
                    <a:solidFill>
                      <a:srgbClr val="CC3300">
                        <a:alpha val="1607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additional</a:t>
                      </a:r>
                      <a:r>
                        <a:rPr lang="en-US" sz="1400" baseline="0" dirty="0" smtClean="0"/>
                        <a:t> PHP coding to mimic </a:t>
                      </a:r>
                      <a:r>
                        <a:rPr lang="en-US" sz="1400" baseline="0" dirty="0" err="1" smtClean="0"/>
                        <a:t>mysqli_result</a:t>
                      </a:r>
                      <a:r>
                        <a:rPr lang="en-US" sz="1400" baseline="0" dirty="0" smtClean="0"/>
                        <a:t>::</a:t>
                      </a:r>
                      <a:r>
                        <a:rPr lang="en-US" sz="1400" baseline="0" dirty="0" err="1" smtClean="0"/>
                        <a:t>fetch_assoc</a:t>
                      </a:r>
                      <a:r>
                        <a:rPr lang="en-US" sz="1400" baseline="0" dirty="0" smtClean="0"/>
                        <a:t>() behavior</a:t>
                      </a:r>
                      <a:endParaRPr lang="en-US" sz="1400" dirty="0" smtClean="0"/>
                    </a:p>
                  </a:txBody>
                  <a:tcPr anchor="ctr"/>
                </a:tc>
              </a:tr>
              <a:tr h="74543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ext/</a:t>
                      </a:r>
                      <a:r>
                        <a:rPr lang="en-US" sz="1400" b="0" dirty="0" err="1" smtClean="0"/>
                        <a:t>mysqli</a:t>
                      </a:r>
                      <a:r>
                        <a:rPr lang="en-US" sz="1400" b="0" dirty="0" smtClean="0"/>
                        <a:t>::</a:t>
                      </a:r>
                      <a:r>
                        <a:rPr lang="en-US" sz="1400" b="1" dirty="0" err="1" smtClean="0"/>
                        <a:t>mysqlnd</a:t>
                      </a:r>
                      <a:endParaRPr lang="en-US" sz="1400" b="1" dirty="0" smtClean="0"/>
                    </a:p>
                    <a:p>
                      <a:pPr algn="r"/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29.2s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22.4s</a:t>
                      </a:r>
                      <a:endParaRPr lang="en-US" sz="1400" dirty="0"/>
                    </a:p>
                  </a:txBody>
                  <a:tcPr anchor="ctr">
                    <a:solidFill>
                      <a:srgbClr val="CC3300">
                        <a:alpha val="16078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L="137160" marR="137160" marT="137160" marB="137160" anchor="ctr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Prepared Statements </a:t>
            </a:r>
            <a:r>
              <a:rPr lang="en-US" sz="2000" dirty="0" smtClean="0">
                <a:solidFill>
                  <a:srgbClr val="002060"/>
                </a:solidFill>
              </a:rPr>
              <a:t>(Binary Protocol)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48768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kern="0" dirty="0" smtClean="0">
                <a:latin typeface="+mn-lt"/>
              </a:rPr>
              <a:t>Each prepare requires an additional database roundtrip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kern="0" dirty="0" smtClean="0">
                <a:latin typeface="+mn-lt"/>
                <a:hlinkClick r:id="rId2"/>
              </a:rPr>
              <a:t>http://forge.mysql.com/worklog/task.php?id=3359</a:t>
            </a:r>
            <a:endParaRPr lang="en-US" kern="0" dirty="0" smtClean="0">
              <a:latin typeface="+mn-lt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kern="0" dirty="0" smtClean="0">
                <a:latin typeface="+mn-lt"/>
              </a:rPr>
              <a:t>All values available as PHP types corresponding to column type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kern="0" dirty="0" smtClean="0">
                <a:latin typeface="+mn-lt"/>
              </a:rPr>
              <a:t>*_</a:t>
            </a:r>
            <a:r>
              <a:rPr lang="en-US" kern="0" dirty="0" err="1" smtClean="0">
                <a:latin typeface="+mn-lt"/>
              </a:rPr>
              <a:t>free_result</a:t>
            </a:r>
            <a:r>
              <a:rPr lang="en-US" kern="0" dirty="0" smtClean="0">
                <a:latin typeface="+mn-lt"/>
              </a:rPr>
              <a:t>() and *_</a:t>
            </a:r>
            <a:r>
              <a:rPr lang="en-US" kern="0" dirty="0" err="1" smtClean="0">
                <a:latin typeface="+mn-lt"/>
              </a:rPr>
              <a:t>stmt_close</a:t>
            </a:r>
            <a:r>
              <a:rPr lang="en-US" kern="0" dirty="0" smtClean="0">
                <a:latin typeface="+mn-lt"/>
              </a:rPr>
              <a:t>() not always needed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kern="0" dirty="0" smtClean="0">
                <a:latin typeface="+mn-lt"/>
              </a:rPr>
              <a:t>But recommended as best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18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Observations and Upshots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229600" cy="483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No significant difference between </a:t>
            </a: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localhost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remote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…as it relates to buffered vs.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unbuffered</a:t>
            </a: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mysqlnd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has actually appeared slower overall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Slowdown in handling of PHP variables –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WHAT?</a:t>
            </a:r>
          </a:p>
          <a:p>
            <a:pPr marL="342900" indent="-342900" algn="l">
              <a:spcBef>
                <a:spcPct val="20000"/>
              </a:spcBef>
            </a:pPr>
            <a:endParaRPr lang="en-US" sz="2400" b="1" kern="0" dirty="0" smtClean="0">
              <a:latin typeface="Arial" pitchFamily="34" charset="0"/>
              <a:cs typeface="Arial" pitchFamily="34" charset="0"/>
            </a:endParaRPr>
          </a:p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Framework operations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Handle a variety of queries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Typically pull rows for later processing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Unbuffered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use_result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) is faster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but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..</a:t>
            </a:r>
          </a:p>
          <a:p>
            <a:pPr marL="1257300" lvl="2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Avoid lengthy per-row processing retrieval as the tables are locked until all rows are fetched (mostly a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MyISAM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problem)</a:t>
            </a:r>
          </a:p>
          <a:p>
            <a:pPr marL="1257300" lvl="2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Use buffered (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store_result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) in this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19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Observations and Upshots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82145"/>
            <a:ext cx="8229600" cy="400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Specific/batch operations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Prepared statements are better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Large data, highly repetitive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Not well implemented for general query backend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Complex logic required to mimic array/object row fetching –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SHAME</a:t>
            </a:r>
            <a:endParaRPr lang="en-US" sz="2400" b="1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Generally - </a:t>
            </a:r>
            <a:r>
              <a:rPr lang="en-US" sz="2400" b="1" kern="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- all things considered…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huge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difference between prepared and text queries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Prepared problematic depending on data structures required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8629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YMIGTV</a:t>
            </a:r>
            <a:r>
              <a:rPr lang="en-US" sz="2400" dirty="0" smtClean="0">
                <a:solidFill>
                  <a:srgbClr val="002060"/>
                </a:solidFill>
              </a:rPr>
              <a:t> – </a:t>
            </a:r>
            <a:r>
              <a:rPr lang="en-US" sz="2400" b="1" dirty="0" smtClean="0">
                <a:solidFill>
                  <a:srgbClr val="002060"/>
                </a:solidFill>
              </a:rPr>
              <a:t>Y</a:t>
            </a:r>
            <a:r>
              <a:rPr lang="en-US" sz="2400" dirty="0" smtClean="0">
                <a:solidFill>
                  <a:srgbClr val="002060"/>
                </a:solidFill>
              </a:rPr>
              <a:t>our </a:t>
            </a:r>
            <a:r>
              <a:rPr lang="en-US" sz="2400" b="1" dirty="0" smtClean="0">
                <a:solidFill>
                  <a:srgbClr val="002060"/>
                </a:solidFill>
              </a:rPr>
              <a:t>M</a:t>
            </a:r>
            <a:r>
              <a:rPr lang="en-US" sz="2400" dirty="0" smtClean="0">
                <a:solidFill>
                  <a:srgbClr val="002060"/>
                </a:solidFill>
              </a:rPr>
              <a:t>ileage </a:t>
            </a:r>
            <a:r>
              <a:rPr lang="en-US" sz="2400" b="1" dirty="0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s </a:t>
            </a:r>
            <a:r>
              <a:rPr lang="en-US" sz="2400" b="1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uaranteed </a:t>
            </a:r>
            <a:r>
              <a:rPr lang="en-US" sz="2400" b="1" dirty="0" smtClean="0">
                <a:solidFill>
                  <a:srgbClr val="002060"/>
                </a:solidFill>
              </a:rPr>
              <a:t>T</a:t>
            </a:r>
            <a:r>
              <a:rPr lang="en-US" sz="2400" dirty="0" smtClean="0">
                <a:solidFill>
                  <a:srgbClr val="002060"/>
                </a:solidFill>
              </a:rPr>
              <a:t>o </a:t>
            </a:r>
            <a:r>
              <a:rPr lang="en-US" sz="2400" b="1" dirty="0" smtClean="0">
                <a:solidFill>
                  <a:srgbClr val="002060"/>
                </a:solidFill>
              </a:rPr>
              <a:t>V</a:t>
            </a:r>
            <a:r>
              <a:rPr lang="en-US" sz="2400" dirty="0" smtClean="0">
                <a:solidFill>
                  <a:srgbClr val="002060"/>
                </a:solidFill>
              </a:rPr>
              <a:t>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Overview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Introduction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Connectors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Best Practices and Techniques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Performance and Scaling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Scaling and Performance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en-US" sz="2000" dirty="0" smtClean="0"/>
              <a:t>Clouds and Smog</a:t>
            </a:r>
          </a:p>
          <a:p>
            <a:endParaRPr lang="en-US" sz="2000" dirty="0" smtClean="0"/>
          </a:p>
          <a:p>
            <a:pPr eaLnBrk="1" hangingPunct="1"/>
            <a:r>
              <a:rPr lang="en-US" sz="2000" dirty="0" smtClean="0"/>
              <a:t>Questions/Resources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Optimize Optimize Optimize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676401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Buffers and configuration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Tune buffers for storage engines and operations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Queries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Indexes and correct usage absolutely critical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Avoid automatic query generation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b="1" kern="0" dirty="0" smtClean="0">
                <a:latin typeface="Arial" pitchFamily="34" charset="0"/>
                <a:cs typeface="Arial" pitchFamily="34" charset="0"/>
              </a:rPr>
              <a:t>WRITE QUERIES CAREFULLY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Hardware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RAM is fast but disks can be too… pick your battles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Augment CPU for crunch-intensive applications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8629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err="1" smtClean="0">
                <a:solidFill>
                  <a:srgbClr val="002060"/>
                </a:solidFill>
              </a:rPr>
              <a:t>MySQL</a:t>
            </a:r>
            <a:r>
              <a:rPr lang="en-US" sz="2400" b="1" dirty="0" smtClean="0">
                <a:solidFill>
                  <a:srgbClr val="002060"/>
                </a:solidFill>
              </a:rPr>
              <a:t> Responds Very Well To The Right TLC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21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Performance and Scaling…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I’ll Say It Again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676401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Buffers and configuration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Architect the storage engines/schema from the outset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Tune the right buffers (</a:t>
            </a: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key_buffer_size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innodb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_*, heap, etc)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Queries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Try to use numeric keys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Double check EXPLAIN – left/to/right/prefixed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Partitioning and disk layout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Be careful with sub-queries and temp. tables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56388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Convenience Kills Performance</a:t>
            </a:r>
          </a:p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MySQL Will Kill You Without TLC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…Scaling and 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Scaling Performance…?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82145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Define scaling for </a:t>
            </a:r>
            <a:r>
              <a:rPr lang="en-US" sz="2400" b="1" kern="0" dirty="0" smtClean="0">
                <a:latin typeface="Arial" pitchFamily="34" charset="0"/>
                <a:cs typeface="Arial" pitchFamily="34" charset="0"/>
              </a:rPr>
              <a:t>your 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application and requirements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Frequent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Complex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functional changes vs.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moderate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traffic</a:t>
            </a:r>
          </a:p>
          <a:p>
            <a:pPr marL="1257300" lvl="2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Functional Scaling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Stagnant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Simple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functional changes vs. 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huge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traffic</a:t>
            </a:r>
          </a:p>
          <a:p>
            <a:pPr marL="1257300" lvl="2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Traffic Scaling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Sharding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i.e. </a:t>
            </a:r>
            <a:r>
              <a:rPr lang="en-US" sz="2400" b="1" kern="0" dirty="0" smtClean="0">
                <a:latin typeface="Arial" pitchFamily="34" charset="0"/>
                <a:cs typeface="Arial" pitchFamily="34" charset="0"/>
              </a:rPr>
              <a:t>Application Managed Partitioning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Functional vs. Key vs. Combination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Be ready for complexity – Bring in expertise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Add in </a:t>
            </a:r>
            <a:r>
              <a:rPr lang="en-US" sz="2400" b="1" kern="0" dirty="0" err="1" smtClean="0">
                <a:latin typeface="Arial" pitchFamily="34" charset="0"/>
                <a:cs typeface="Arial" pitchFamily="34" charset="0"/>
              </a:rPr>
              <a:t>memcached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for shard recombination caching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Scaling and Performance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Scaling Performance…?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782145"/>
            <a:ext cx="8229600" cy="400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Replication – Tried and True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Able to handle very heavy load if done correctly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Comfortable with both Functional and Traffic scaling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Master-Master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 is an option if application is aware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err="1" smtClean="0">
                <a:latin typeface="Arial" pitchFamily="34" charset="0"/>
                <a:cs typeface="Arial" pitchFamily="34" charset="0"/>
              </a:rPr>
              <a:t>MySQL</a:t>
            </a: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 Cluster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Can provide some of the best performance in the industry…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… but only in specific cases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Pairs well with </a:t>
            </a:r>
            <a:r>
              <a:rPr lang="en-US" sz="2000" b="1" kern="0" dirty="0" err="1" smtClean="0">
                <a:latin typeface="Arial" pitchFamily="34" charset="0"/>
                <a:cs typeface="Arial" pitchFamily="34" charset="0"/>
              </a:rPr>
              <a:t>Sharding</a:t>
            </a:r>
            <a:r>
              <a:rPr lang="en-US" sz="2000" b="1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as a replacement for </a:t>
            </a:r>
            <a:r>
              <a:rPr lang="en-US" sz="2000" kern="0" dirty="0" err="1" smtClean="0">
                <a:latin typeface="Arial" pitchFamily="34" charset="0"/>
                <a:cs typeface="Arial" pitchFamily="34" charset="0"/>
              </a:rPr>
              <a:t>memcached</a:t>
            </a:r>
            <a:endParaRPr lang="en-US" sz="2000" kern="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kern="0" dirty="0" smtClean="0">
                <a:latin typeface="Arial" pitchFamily="34" charset="0"/>
                <a:cs typeface="Arial" pitchFamily="34" charset="0"/>
              </a:rPr>
              <a:t>Keep tabs on your data’s path, lifecycle and type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>
                <a:latin typeface="Arial" pitchFamily="34" charset="0"/>
                <a:cs typeface="Arial" pitchFamily="34" charset="0"/>
              </a:rPr>
              <a:t>Know where it’s come from, what it’s doing, and where it’s going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5867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Know Thy Data – Love Thy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Clouds and Smog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Wait, what does that mean?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229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Keep Your Feet On the Ground – And Your Head Out of the Cloud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Clouds mean a lot of different things right now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Don’t </a:t>
            </a:r>
            <a:r>
              <a:rPr lang="en-US" sz="2000" kern="0" dirty="0" smtClean="0"/>
              <a:t>put everything on one server – duh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There’s </a:t>
            </a:r>
            <a:r>
              <a:rPr lang="en-US" sz="2000" kern="0" dirty="0" smtClean="0"/>
              <a:t>no silver bullet – Don’t try to cheat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Give it time, progress is being made</a:t>
            </a:r>
            <a:endParaRPr lang="en-US" kern="0" dirty="0" smtClean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No cloud will simply scale a database – why…?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Cloud isn’t parallel processing (yet)</a:t>
            </a:r>
            <a:endParaRPr lang="en-US" kern="0" dirty="0" smtClean="0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Varying types of Clouds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Application/API  -  Azure, Google Apps</a:t>
            </a:r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Virtualization - Sun, EC2/</a:t>
            </a:r>
            <a:r>
              <a:rPr lang="en-US" sz="2000" kern="0" dirty="0" err="1" smtClean="0"/>
              <a:t>Xen</a:t>
            </a:r>
            <a:r>
              <a:rPr lang="en-US" sz="2000" kern="0" dirty="0" smtClean="0"/>
              <a:t>, VZ, </a:t>
            </a:r>
            <a:r>
              <a:rPr lang="en-US" sz="2000" kern="0" dirty="0" err="1" smtClean="0"/>
              <a:t>VMWare</a:t>
            </a:r>
            <a:endParaRPr lang="en-US" sz="2000" kern="0" dirty="0" smtClean="0"/>
          </a:p>
          <a:p>
            <a:pPr marL="800100" lvl="1" indent="-342900" algn="l">
              <a:spcBef>
                <a:spcPct val="20000"/>
              </a:spcBef>
              <a:buFontTx/>
              <a:buChar char="•"/>
            </a:pPr>
            <a:r>
              <a:rPr lang="en-US" sz="2000" kern="0" dirty="0" smtClean="0"/>
              <a:t>Start-up marketing fluff – </a:t>
            </a:r>
            <a:r>
              <a:rPr lang="en-US" sz="2000" b="1" kern="0" dirty="0" smtClean="0"/>
              <a:t>BE WARY</a:t>
            </a:r>
          </a:p>
          <a:p>
            <a:pPr marL="342900" indent="-342900" algn="l">
              <a:spcBef>
                <a:spcPct val="20000"/>
              </a:spcBef>
            </a:pPr>
            <a:endParaRPr lang="en-US" kern="0" dirty="0" smtClean="0"/>
          </a:p>
        </p:txBody>
      </p:sp>
      <p:sp>
        <p:nvSpPr>
          <p:cNvPr id="8" name="Rectangle 7"/>
          <p:cNvSpPr/>
          <p:nvPr/>
        </p:nvSpPr>
        <p:spPr>
          <a:xfrm>
            <a:off x="533400" y="5722203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It’s All About Architecture and Optimization</a:t>
            </a:r>
          </a:p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ALWAYS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1A1A73"/>
                </a:solidFill>
              </a:rPr>
              <a:t>Thank You</a:t>
            </a:r>
            <a:endParaRPr lang="en-US" sz="3200" b="1" dirty="0" smtClean="0">
              <a:solidFill>
                <a:srgbClr val="1A1A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4384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hans.zaunere@nyphp.com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04800" y="3505200"/>
            <a:ext cx="8534400" cy="2743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 renowned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online support,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York PHP Mailing</a:t>
            </a:r>
            <a:r>
              <a:rPr lang="en-US" b="1" kern="0" noProof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 Lists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are free and available to anyone</a:t>
            </a:r>
            <a:r>
              <a:rPr lang="en-US" b="1" kern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http://www.nyphp.org/mailinglists.php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1A1A7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MySQL</a:t>
            </a:r>
            <a:r>
              <a:rPr lang="en-US" b="1" kern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 SIG:</a:t>
            </a:r>
          </a:p>
          <a:p>
            <a:pPr lvl="0">
              <a:defRPr/>
            </a:pPr>
            <a:r>
              <a:rPr lang="en-US" b="1" kern="0" dirty="0" smtClean="0">
                <a:solidFill>
                  <a:srgbClr val="1A1A73"/>
                </a:solidFill>
                <a:latin typeface="+mj-lt"/>
                <a:ea typeface="+mj-ea"/>
                <a:cs typeface="+mj-cs"/>
                <a:hlinkClick r:id="rId3"/>
              </a:rPr>
              <a:t>http://lists.nyphp.org/mailman/listinfo/mysql</a:t>
            </a: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lvl="0" algn="l"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1A1A7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3</a:t>
            </a:fld>
            <a:endParaRPr lang="en-US"/>
          </a:p>
        </p:txBody>
      </p:sp>
      <p:pic>
        <p:nvPicPr>
          <p:cNvPr id="1026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838200"/>
            <a:ext cx="904875" cy="485775"/>
          </a:xfrm>
          <a:prstGeom prst="rect">
            <a:avLst/>
          </a:prstGeom>
          <a:noFill/>
        </p:spPr>
      </p:pic>
      <p:pic>
        <p:nvPicPr>
          <p:cNvPr id="2" name="Picture 2" descr="C:\Users\HZ\Desktop\feath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3737" y="873712"/>
            <a:ext cx="1079863" cy="304800"/>
          </a:xfrm>
          <a:prstGeom prst="rect">
            <a:avLst/>
          </a:prstGeom>
          <a:noFill/>
        </p:spPr>
      </p:pic>
      <p:pic>
        <p:nvPicPr>
          <p:cNvPr id="1027" name="Picture 3" descr="C:\Users\HZ\Desktop\logo_mysql_sun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838200"/>
            <a:ext cx="1219200" cy="404417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772400" y="1676400"/>
          <a:ext cx="1219200" cy="464820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219200"/>
              </a:tblGrid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LAMP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BAMP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OSAMP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SAMP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WAMP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XAMP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66402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ysClr val="windowText" lastClr="000000"/>
                          </a:solidFill>
                        </a:rPr>
                        <a:t>DAMP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8" name="Picture 4" descr="C:\Users\HZ\Desktop\150px-Tux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1628274"/>
            <a:ext cx="609600" cy="715264"/>
          </a:xfrm>
          <a:prstGeom prst="rect">
            <a:avLst/>
          </a:prstGeom>
          <a:noFill/>
        </p:spPr>
      </p:pic>
      <p:pic>
        <p:nvPicPr>
          <p:cNvPr id="1029" name="Picture 5" descr="C:\Users\HZ\Desktop\beasti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267338"/>
            <a:ext cx="712205" cy="784225"/>
          </a:xfrm>
          <a:prstGeom prst="rect">
            <a:avLst/>
          </a:prstGeom>
          <a:noFill/>
        </p:spPr>
      </p:pic>
      <p:pic>
        <p:nvPicPr>
          <p:cNvPr id="1030" name="Picture 6" descr="C:\Users\HZ\Desktop\opensolaris_logo_tran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9800" y="3105538"/>
            <a:ext cx="1622612" cy="457200"/>
          </a:xfrm>
          <a:prstGeom prst="rect">
            <a:avLst/>
          </a:prstGeom>
          <a:noFill/>
        </p:spPr>
      </p:pic>
      <p:pic>
        <p:nvPicPr>
          <p:cNvPr id="1031" name="Picture 7" descr="C:\Users\HZ\Desktop\solaris_ready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5600" y="3657600"/>
            <a:ext cx="914400" cy="623944"/>
          </a:xfrm>
          <a:prstGeom prst="rect">
            <a:avLst/>
          </a:prstGeom>
          <a:noFill/>
        </p:spPr>
      </p:pic>
      <p:pic>
        <p:nvPicPr>
          <p:cNvPr id="1032" name="Picture 8" descr="C:\Users\HZ\Desktop\logo-ms-ws08-v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943600" y="4267200"/>
            <a:ext cx="1668949" cy="558800"/>
          </a:xfrm>
          <a:prstGeom prst="rect">
            <a:avLst/>
          </a:prstGeom>
          <a:noFill/>
        </p:spPr>
      </p:pic>
      <p:pic>
        <p:nvPicPr>
          <p:cNvPr id="1033" name="Picture 9" descr="C:\Users\HZ\Desktop\50px-OSXLeopard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99300" y="5029200"/>
            <a:ext cx="444500" cy="533400"/>
          </a:xfrm>
          <a:prstGeom prst="rect">
            <a:avLst/>
          </a:prstGeom>
          <a:noFill/>
        </p:spPr>
      </p:pic>
      <p:pic>
        <p:nvPicPr>
          <p:cNvPr id="1034" name="Picture 10" descr="C:\Users\HZ\Desktop\openbsd_logo.thumbnail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2334207"/>
            <a:ext cx="965200" cy="723900"/>
          </a:xfrm>
          <a:prstGeom prst="rect">
            <a:avLst/>
          </a:prstGeom>
          <a:noFill/>
        </p:spPr>
      </p:pic>
      <p:pic>
        <p:nvPicPr>
          <p:cNvPr id="1035" name="Picture 11" descr="C:\Users\HZ\Desktop\NetBSD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81800" y="2390193"/>
            <a:ext cx="795996" cy="609600"/>
          </a:xfrm>
          <a:prstGeom prst="rect">
            <a:avLst/>
          </a:prstGeom>
          <a:noFill/>
        </p:spPr>
      </p:pic>
      <p:pic>
        <p:nvPicPr>
          <p:cNvPr id="1036" name="Picture 12" descr="C:\Users\HZ\Desktop\Hexley_Darwin_Mascot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0" y="5638800"/>
            <a:ext cx="762000" cy="762000"/>
          </a:xfrm>
          <a:prstGeom prst="rect">
            <a:avLst/>
          </a:prstGeom>
          <a:noFill/>
        </p:spPr>
      </p:pic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457200"/>
            <a:ext cx="2514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Introduction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28600" y="1981200"/>
            <a:ext cx="4572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Apache/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/PHP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 variations on the theme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000" dirty="0" smtClean="0">
                <a:latin typeface="+mn-lt"/>
              </a:rPr>
              <a:t>But the fundamentals remain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-49566" y="1295400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AMP </a:t>
            </a:r>
            <a:r>
              <a:rPr lang="en-US" sz="2400" dirty="0" smtClean="0">
                <a:solidFill>
                  <a:srgbClr val="002060"/>
                </a:solidFill>
              </a:rPr>
              <a:t>Needs No Introduction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4800" y="41148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PHP glues together high-speed database with high-speed external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810000"/>
          </a:xfrm>
        </p:spPr>
        <p:txBody>
          <a:bodyPr/>
          <a:lstStyle/>
          <a:p>
            <a:pPr eaLnBrk="1" hangingPunct="1"/>
            <a:r>
              <a:rPr lang="en-US" sz="2400" dirty="0" err="1" smtClean="0"/>
              <a:t>mysql</a:t>
            </a:r>
            <a:r>
              <a:rPr lang="en-US" sz="2400" dirty="0" smtClean="0"/>
              <a:t> – The Classic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err="1" smtClean="0"/>
              <a:t>mysqli</a:t>
            </a:r>
            <a:r>
              <a:rPr lang="en-US" sz="2400" dirty="0" smtClean="0"/>
              <a:t> – Improving a Classic</a:t>
            </a:r>
          </a:p>
          <a:p>
            <a:pPr eaLnBrk="1" hangingPunct="1"/>
            <a:endParaRPr lang="en-US" sz="2400" dirty="0" smtClean="0"/>
          </a:p>
          <a:p>
            <a:r>
              <a:rPr lang="en-US" sz="2400" dirty="0" smtClean="0"/>
              <a:t>PDO – Abstracted Abstraction</a:t>
            </a:r>
          </a:p>
          <a:p>
            <a:endParaRPr lang="en-US" sz="2400" dirty="0" smtClean="0"/>
          </a:p>
          <a:p>
            <a:pPr eaLnBrk="1" hangingPunct="1"/>
            <a:r>
              <a:rPr lang="en-US" sz="2400" dirty="0" err="1" smtClean="0"/>
              <a:t>mysqlnd</a:t>
            </a:r>
            <a:r>
              <a:rPr lang="en-US" sz="2400" dirty="0" smtClean="0"/>
              <a:t> – A PHP Native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685800" y="1214735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I’m a</a:t>
            </a:r>
          </a:p>
        </p:txBody>
      </p:sp>
      <p:pic>
        <p:nvPicPr>
          <p:cNvPr id="8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219200"/>
            <a:ext cx="904875" cy="48577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58629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Pick the Right Connector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http://www.php.net/mysql</a:t>
            </a:r>
            <a:endParaRPr lang="en-US" sz="2400" dirty="0" smtClean="0"/>
          </a:p>
          <a:p>
            <a:r>
              <a:rPr lang="en-US" sz="2400" dirty="0" smtClean="0"/>
              <a:t>Still one of the fastest and quickest to implement</a:t>
            </a:r>
          </a:p>
          <a:p>
            <a:r>
              <a:rPr lang="en-US" sz="2400" dirty="0" smtClean="0"/>
              <a:t>Results are always strings</a:t>
            </a:r>
          </a:p>
          <a:p>
            <a:r>
              <a:rPr lang="en-US" sz="2400" dirty="0" smtClean="0"/>
              <a:t>Very mature and proven code</a:t>
            </a:r>
          </a:p>
          <a:p>
            <a:r>
              <a:rPr lang="en-US" sz="2400" dirty="0" smtClean="0"/>
              <a:t>Strictly functional</a:t>
            </a:r>
          </a:p>
          <a:p>
            <a:r>
              <a:rPr lang="en-US" sz="2400" dirty="0" smtClean="0"/>
              <a:t>No binary protocol support</a:t>
            </a:r>
          </a:p>
          <a:p>
            <a:r>
              <a:rPr lang="en-US" sz="2400" dirty="0" smtClean="0"/>
              <a:t>Always be real</a:t>
            </a:r>
          </a:p>
          <a:p>
            <a:pPr lvl="1"/>
            <a:r>
              <a:rPr lang="en-US" sz="2000" dirty="0" err="1" smtClean="0"/>
              <a:t>mysql_real_escape_string</a:t>
            </a:r>
            <a:r>
              <a:rPr lang="en-US" sz="2000" dirty="0" smtClean="0"/>
              <a:t>()     EVERYTHING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err="1" smtClean="0">
                <a:solidFill>
                  <a:srgbClr val="002060"/>
                </a:solidFill>
              </a:rPr>
              <a:t>mysql</a:t>
            </a:r>
            <a:r>
              <a:rPr lang="en-US" sz="2400" dirty="0" smtClean="0">
                <a:solidFill>
                  <a:srgbClr val="002060"/>
                </a:solidFill>
              </a:rPr>
              <a:t> Extension - The Classic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62400"/>
          </a:xfrm>
        </p:spPr>
        <p:txBody>
          <a:bodyPr/>
          <a:lstStyle/>
          <a:p>
            <a:r>
              <a:rPr lang="en-US" sz="2400" dirty="0" smtClean="0">
                <a:hlinkClick r:id="rId2"/>
              </a:rPr>
              <a:t>http://www.php.net/mysqli</a:t>
            </a:r>
            <a:endParaRPr lang="en-US" sz="2400" dirty="0" smtClean="0"/>
          </a:p>
          <a:p>
            <a:r>
              <a:rPr lang="en-US" sz="2400" dirty="0" smtClean="0"/>
              <a:t>Recommended for all new development</a:t>
            </a:r>
          </a:p>
          <a:p>
            <a:r>
              <a:rPr lang="en-US" sz="2400" dirty="0" smtClean="0"/>
              <a:t>Supports new and old </a:t>
            </a:r>
            <a:r>
              <a:rPr lang="en-US" sz="2400" dirty="0" err="1" smtClean="0"/>
              <a:t>MySQL</a:t>
            </a:r>
            <a:r>
              <a:rPr lang="en-US" sz="2400" dirty="0" smtClean="0"/>
              <a:t> features</a:t>
            </a:r>
          </a:p>
          <a:p>
            <a:r>
              <a:rPr lang="en-US" sz="2400" dirty="0" smtClean="0"/>
              <a:t>Prepared statements and binary protocol available</a:t>
            </a:r>
          </a:p>
          <a:p>
            <a:pPr lvl="1"/>
            <a:r>
              <a:rPr lang="en-US" sz="2000" dirty="0" smtClean="0"/>
              <a:t>Result sets are returned as PHP native types</a:t>
            </a:r>
          </a:p>
          <a:p>
            <a:pPr lvl="1"/>
            <a:r>
              <a:rPr lang="en-US" sz="2000" dirty="0" smtClean="0"/>
              <a:t>Some advantages/disadvantages</a:t>
            </a:r>
          </a:p>
          <a:p>
            <a:r>
              <a:rPr lang="en-US" sz="2400" dirty="0" smtClean="0"/>
              <a:t>Choice between functional or object-based code</a:t>
            </a:r>
          </a:p>
          <a:p>
            <a:r>
              <a:rPr lang="en-US" sz="2400" dirty="0" smtClean="0"/>
              <a:t>Just got persistent connections</a:t>
            </a:r>
          </a:p>
          <a:p>
            <a:pPr lvl="1"/>
            <a:r>
              <a:rPr lang="en-US" sz="2000" dirty="0" smtClean="0"/>
              <a:t>Now “idiot proof” and yields almost 7x connections/second gain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err="1" smtClean="0">
                <a:solidFill>
                  <a:srgbClr val="1A1A73"/>
                </a:solidFill>
              </a:rPr>
              <a:t>mysqli</a:t>
            </a:r>
            <a:r>
              <a:rPr lang="en-US" sz="2400" dirty="0" smtClean="0">
                <a:solidFill>
                  <a:srgbClr val="1A1A73"/>
                </a:solidFill>
              </a:rPr>
              <a:t> Extension – Improving a Classic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7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http://www.php.net/pdo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http://www.php.net/pdo-mysql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hlinkClick r:id="rId4"/>
              </a:rPr>
              <a:t>http://dev.mysql.com/tech-resources/articles/mysql-pdo.html</a:t>
            </a:r>
            <a:endParaRPr lang="en-US" sz="2000" dirty="0" smtClean="0"/>
          </a:p>
          <a:p>
            <a:r>
              <a:rPr lang="en-US" sz="2400" b="1" dirty="0" smtClean="0"/>
              <a:t>P</a:t>
            </a:r>
            <a:r>
              <a:rPr lang="en-US" sz="2400" dirty="0" smtClean="0"/>
              <a:t>HP </a:t>
            </a:r>
            <a:r>
              <a:rPr lang="en-US" sz="2400" b="1" dirty="0" smtClean="0"/>
              <a:t>D</a:t>
            </a:r>
            <a:r>
              <a:rPr lang="en-US" sz="2400" dirty="0" smtClean="0"/>
              <a:t>ata </a:t>
            </a:r>
            <a:r>
              <a:rPr lang="en-US" sz="2400" b="1" dirty="0" smtClean="0"/>
              <a:t>O</a:t>
            </a:r>
            <a:r>
              <a:rPr lang="en-US" sz="2400" dirty="0" smtClean="0"/>
              <a:t>bject</a:t>
            </a:r>
          </a:p>
          <a:p>
            <a:r>
              <a:rPr lang="en-US" sz="2400" dirty="0" smtClean="0"/>
              <a:t>Provides consistent OO interface to multiple database</a:t>
            </a:r>
          </a:p>
          <a:p>
            <a:pPr lvl="1"/>
            <a:r>
              <a:rPr lang="en-US" sz="2000" dirty="0" smtClean="0"/>
              <a:t>May deviously hide differences between databases</a:t>
            </a:r>
            <a:br>
              <a:rPr lang="en-US" sz="2000" dirty="0" smtClean="0"/>
            </a:br>
            <a:r>
              <a:rPr lang="en-US" sz="2000" b="1" dirty="0" smtClean="0"/>
              <a:t>Know thy configuration and available database features</a:t>
            </a:r>
          </a:p>
          <a:p>
            <a:r>
              <a:rPr lang="en-US" sz="2400" dirty="0" smtClean="0"/>
              <a:t>Segmentation fault issues early on – still gun shy</a:t>
            </a:r>
          </a:p>
          <a:p>
            <a:r>
              <a:rPr lang="en-US" sz="2400" dirty="0" smtClean="0"/>
              <a:t>Still being developed, including support for </a:t>
            </a:r>
            <a:r>
              <a:rPr lang="en-US" sz="2400" dirty="0" err="1" smtClean="0"/>
              <a:t>mysqlnd</a:t>
            </a:r>
            <a:endParaRPr lang="en-US" sz="2400" dirty="0" smtClean="0"/>
          </a:p>
          <a:p>
            <a:r>
              <a:rPr lang="en-US" sz="2400" dirty="0" smtClean="0"/>
              <a:t>Recommended only if abstraction is an immediate requirement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1A1A73"/>
                </a:solidFill>
              </a:rPr>
              <a:t>PDO – Abstracted Abstraction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8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Connectors…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sz="2000" dirty="0" smtClean="0">
                <a:hlinkClick r:id="rId2"/>
              </a:rPr>
              <a:t>http://blog.ulf-wendel.de/</a:t>
            </a:r>
            <a:r>
              <a:rPr lang="en-US" sz="2000" dirty="0" smtClean="0"/>
              <a:t>  (current)</a:t>
            </a:r>
            <a:br>
              <a:rPr lang="en-US" sz="2000" dirty="0" smtClean="0"/>
            </a:br>
            <a:r>
              <a:rPr lang="en-US" sz="2000" dirty="0" smtClean="0">
                <a:hlinkClick r:id="rId3"/>
              </a:rPr>
              <a:t>http://blog.felho.hu/what-is-new-in-php-53-part-3-mysqlnd.html</a:t>
            </a:r>
            <a:endParaRPr lang="en-US" sz="2400" dirty="0" smtClean="0"/>
          </a:p>
          <a:p>
            <a:r>
              <a:rPr lang="en-US" sz="2400" dirty="0" smtClean="0"/>
              <a:t>Optional backend library for </a:t>
            </a:r>
            <a:r>
              <a:rPr lang="en-US" sz="2400" dirty="0" err="1" smtClean="0"/>
              <a:t>mysql</a:t>
            </a:r>
            <a:r>
              <a:rPr lang="en-US" sz="2400" dirty="0" smtClean="0"/>
              <a:t>/</a:t>
            </a:r>
            <a:r>
              <a:rPr lang="en-US" sz="2400" dirty="0" err="1" smtClean="0"/>
              <a:t>mysqli</a:t>
            </a:r>
            <a:r>
              <a:rPr lang="en-US" sz="2400" dirty="0" smtClean="0"/>
              <a:t>/PDO</a:t>
            </a:r>
          </a:p>
          <a:p>
            <a:r>
              <a:rPr lang="en-US" sz="2400" dirty="0" smtClean="0"/>
              <a:t>Takes advantage of PHP/</a:t>
            </a:r>
            <a:r>
              <a:rPr lang="en-US" sz="2400" dirty="0" err="1" smtClean="0"/>
              <a:t>Zend</a:t>
            </a:r>
            <a:r>
              <a:rPr lang="en-US" sz="2400" dirty="0" smtClean="0"/>
              <a:t> Engine internal structure</a:t>
            </a:r>
          </a:p>
          <a:p>
            <a:pPr marL="342900" lvl="1" indent="-342900">
              <a:buFontTx/>
              <a:buChar char="•"/>
            </a:pPr>
            <a:r>
              <a:rPr lang="en-US" sz="2400" dirty="0" smtClean="0"/>
              <a:t>Supports </a:t>
            </a:r>
            <a:r>
              <a:rPr lang="en-US" sz="2400" dirty="0" err="1" smtClean="0"/>
              <a:t>async</a:t>
            </a:r>
            <a:r>
              <a:rPr lang="en-US" sz="2400" dirty="0" smtClean="0"/>
              <a:t> queries</a:t>
            </a:r>
          </a:p>
          <a:p>
            <a:pPr marL="742950" lvl="2" indent="-342900"/>
            <a:r>
              <a:rPr lang="en-US" sz="2000" dirty="0" smtClean="0"/>
              <a:t>Deprecates --enable-</a:t>
            </a:r>
            <a:r>
              <a:rPr lang="en-US" sz="2000" dirty="0" err="1" smtClean="0"/>
              <a:t>mysqlnd</a:t>
            </a:r>
            <a:r>
              <a:rPr lang="en-US" sz="2000" dirty="0" smtClean="0"/>
              <a:t>-threading</a:t>
            </a:r>
          </a:p>
          <a:p>
            <a:r>
              <a:rPr lang="en-US" sz="2400" dirty="0" smtClean="0"/>
              <a:t>Long time in coming but still </a:t>
            </a:r>
            <a:r>
              <a:rPr lang="en-US" sz="2400" i="1" dirty="0" smtClean="0"/>
              <a:t>apparently</a:t>
            </a:r>
            <a:r>
              <a:rPr lang="en-US" sz="2400" dirty="0" smtClean="0"/>
              <a:t> developed</a:t>
            </a:r>
          </a:p>
          <a:p>
            <a:r>
              <a:rPr lang="en-US" sz="2400" dirty="0" smtClean="0"/>
              <a:t>Available in PHP 5.3 (alpha)</a:t>
            </a:r>
          </a:p>
          <a:p>
            <a:r>
              <a:rPr lang="en-US" sz="2400" dirty="0" smtClean="0"/>
              <a:t>Not recommended for prime time quite yet</a:t>
            </a:r>
          </a:p>
          <a:p>
            <a:endParaRPr lang="en-US" sz="24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err="1" smtClean="0">
                <a:solidFill>
                  <a:srgbClr val="1A1A73"/>
                </a:solidFill>
              </a:rPr>
              <a:t>mysqlnd</a:t>
            </a:r>
            <a:r>
              <a:rPr lang="en-US" sz="2400" dirty="0" smtClean="0">
                <a:solidFill>
                  <a:srgbClr val="1A1A73"/>
                </a:solidFill>
              </a:rPr>
              <a:t> Library – A PHP Native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6/16/2009</a:t>
            </a:fld>
            <a:endParaRPr lang="en-US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2008 New York PHP, LLC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Connectors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914400"/>
          </a:xfrm>
        </p:spPr>
        <p:txBody>
          <a:bodyPr/>
          <a:lstStyle/>
          <a:p>
            <a:r>
              <a:rPr lang="en-US" sz="2400" dirty="0" smtClean="0"/>
              <a:t>Stick with - or upgrade to - </a:t>
            </a:r>
            <a:r>
              <a:rPr lang="en-US" sz="2400" b="1" dirty="0" err="1" smtClean="0"/>
              <a:t>mysqli</a:t>
            </a:r>
            <a:endParaRPr lang="en-US" sz="24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1A1A73"/>
                </a:solidFill>
              </a:rPr>
              <a:t>…Survey Says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PHP">
  <a:themeElements>
    <a:clrScheme name="NYPH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PH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YPH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NYPHP</Template>
  <TotalTime>2373</TotalTime>
  <Words>1607</Words>
  <Application>Microsoft Office PowerPoint</Application>
  <PresentationFormat>On-screen Show (4:3)</PresentationFormat>
  <Paragraphs>415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NYPHP</vt:lpstr>
      <vt:lpstr>MySQL and PHP – State of the Union Connectors, Best Practices, Performance, and the “Cloud”</vt:lpstr>
      <vt:lpstr>Overview</vt:lpstr>
      <vt:lpstr>Introduction</vt:lpstr>
      <vt:lpstr>Connectors…</vt:lpstr>
      <vt:lpstr>Connectors…</vt:lpstr>
      <vt:lpstr>Connectors…</vt:lpstr>
      <vt:lpstr>Connectors…</vt:lpstr>
      <vt:lpstr>Connectors…</vt:lpstr>
      <vt:lpstr>Connectors</vt:lpstr>
      <vt:lpstr>Best Practices…</vt:lpstr>
      <vt:lpstr>…and Techniques…</vt:lpstr>
      <vt:lpstr>…and Techniques</vt:lpstr>
      <vt:lpstr>Performance and Scaling…</vt:lpstr>
      <vt:lpstr>Performance and Scaling…</vt:lpstr>
      <vt:lpstr>Performance and Scaling…</vt:lpstr>
      <vt:lpstr>Performance and Scaling…</vt:lpstr>
      <vt:lpstr>Performance and Scaling…</vt:lpstr>
      <vt:lpstr>Performance and Scaling…</vt:lpstr>
      <vt:lpstr>Performance and Scaling…</vt:lpstr>
      <vt:lpstr>Performance and Scaling…</vt:lpstr>
      <vt:lpstr>Performance and Scaling…</vt:lpstr>
      <vt:lpstr>…Scaling and Performance</vt:lpstr>
      <vt:lpstr>Scaling and Performance</vt:lpstr>
      <vt:lpstr>Clouds and Smog</vt:lpstr>
      <vt:lpstr>Thank You</vt:lpstr>
    </vt:vector>
  </TitlesOfParts>
  <Company>New York PHP,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Intermediary PHP Language Overview and Top 10 Best Practices</dc:title>
  <dc:creator>Hans Zaunere</dc:creator>
  <cp:lastModifiedBy>HZ</cp:lastModifiedBy>
  <cp:revision>217</cp:revision>
  <dcterms:created xsi:type="dcterms:W3CDTF">2008-09-09T14:12:57Z</dcterms:created>
  <dcterms:modified xsi:type="dcterms:W3CDTF">2009-06-16T23:01:53Z</dcterms:modified>
</cp:coreProperties>
</file>