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4" r:id="rId3"/>
    <p:sldId id="259" r:id="rId4"/>
    <p:sldId id="305" r:id="rId5"/>
    <p:sldId id="306" r:id="rId6"/>
    <p:sldId id="258" r:id="rId7"/>
    <p:sldId id="260" r:id="rId8"/>
    <p:sldId id="261" r:id="rId9"/>
    <p:sldId id="262" r:id="rId10"/>
    <p:sldId id="291" r:id="rId11"/>
    <p:sldId id="265" r:id="rId12"/>
    <p:sldId id="266" r:id="rId13"/>
    <p:sldId id="267" r:id="rId14"/>
    <p:sldId id="269" r:id="rId15"/>
    <p:sldId id="292" r:id="rId16"/>
    <p:sldId id="298" r:id="rId17"/>
    <p:sldId id="299" r:id="rId18"/>
    <p:sldId id="293" r:id="rId19"/>
    <p:sldId id="272" r:id="rId20"/>
    <p:sldId id="296" r:id="rId21"/>
    <p:sldId id="273" r:id="rId22"/>
    <p:sldId id="274" r:id="rId23"/>
    <p:sldId id="303" r:id="rId24"/>
    <p:sldId id="277" r:id="rId25"/>
    <p:sldId id="276" r:id="rId26"/>
    <p:sldId id="278" r:id="rId27"/>
    <p:sldId id="281" r:id="rId28"/>
    <p:sldId id="282" r:id="rId29"/>
    <p:sldId id="297" r:id="rId30"/>
    <p:sldId id="283" r:id="rId3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67" autoAdjust="0"/>
  </p:normalViewPr>
  <p:slideViewPr>
    <p:cSldViewPr>
      <p:cViewPr>
        <p:scale>
          <a:sx n="75" d="100"/>
          <a:sy n="75" d="100"/>
        </p:scale>
        <p:origin x="946" y="4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rgbClr val="53045C"/>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53045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53045C"/>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53045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99CCF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12776" y="182879"/>
            <a:ext cx="11966448" cy="2374392"/>
          </a:xfrm>
          <a:prstGeom prst="rect">
            <a:avLst/>
          </a:prstGeom>
        </p:spPr>
      </p:pic>
      <p:sp>
        <p:nvSpPr>
          <p:cNvPr id="18" name="bg object 18"/>
          <p:cNvSpPr/>
          <p:nvPr/>
        </p:nvSpPr>
        <p:spPr>
          <a:xfrm>
            <a:off x="509016" y="3529584"/>
            <a:ext cx="11527790" cy="3154680"/>
          </a:xfrm>
          <a:custGeom>
            <a:avLst/>
            <a:gdLst/>
            <a:ahLst/>
            <a:cxnLst/>
            <a:rect l="l" t="t" r="r" b="b"/>
            <a:pathLst>
              <a:path w="11527790" h="3154679">
                <a:moveTo>
                  <a:pt x="0" y="3154679"/>
                </a:moveTo>
                <a:lnTo>
                  <a:pt x="11527536" y="3154679"/>
                </a:lnTo>
                <a:lnTo>
                  <a:pt x="11527536" y="0"/>
                </a:lnTo>
                <a:lnTo>
                  <a:pt x="0" y="0"/>
                </a:lnTo>
                <a:lnTo>
                  <a:pt x="0" y="3154679"/>
                </a:lnTo>
                <a:close/>
              </a:path>
            </a:pathLst>
          </a:custGeom>
          <a:ln w="24384">
            <a:solidFill>
              <a:srgbClr val="C5D9E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99CCFF"/>
          </a:solidFill>
        </p:spPr>
        <p:txBody>
          <a:bodyPr wrap="square" lIns="0" tIns="0" rIns="0" bIns="0" rtlCol="0"/>
          <a:lstStyle/>
          <a:p>
            <a:endParaRPr/>
          </a:p>
        </p:txBody>
      </p:sp>
      <p:sp>
        <p:nvSpPr>
          <p:cNvPr id="2" name="Holder 2"/>
          <p:cNvSpPr>
            <a:spLocks noGrp="1"/>
          </p:cNvSpPr>
          <p:nvPr>
            <p:ph type="title"/>
          </p:nvPr>
        </p:nvSpPr>
        <p:spPr>
          <a:xfrm>
            <a:off x="1046784" y="-59613"/>
            <a:ext cx="10098430" cy="1263903"/>
          </a:xfrm>
          <a:prstGeom prst="rect">
            <a:avLst/>
          </a:prstGeom>
        </p:spPr>
        <p:txBody>
          <a:bodyPr wrap="square" lIns="0" tIns="0" rIns="0" bIns="0">
            <a:spAutoFit/>
          </a:bodyPr>
          <a:lstStyle>
            <a:lvl1pPr>
              <a:defRPr sz="4400" b="1" i="0">
                <a:solidFill>
                  <a:srgbClr val="53045C"/>
                </a:solidFill>
                <a:latin typeface="Calibri"/>
                <a:cs typeface="Calibri"/>
              </a:defRPr>
            </a:lvl1pPr>
          </a:lstStyle>
          <a:p>
            <a:endParaRPr/>
          </a:p>
        </p:txBody>
      </p:sp>
      <p:sp>
        <p:nvSpPr>
          <p:cNvPr id="3" name="Holder 3"/>
          <p:cNvSpPr>
            <a:spLocks noGrp="1"/>
          </p:cNvSpPr>
          <p:nvPr>
            <p:ph type="body" idx="1"/>
          </p:nvPr>
        </p:nvSpPr>
        <p:spPr>
          <a:xfrm>
            <a:off x="436880" y="1601597"/>
            <a:ext cx="11182985" cy="43370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4042" y="2816478"/>
            <a:ext cx="9417050" cy="2431435"/>
          </a:xfrm>
          <a:prstGeom prst="rect">
            <a:avLst/>
          </a:prstGeom>
        </p:spPr>
        <p:txBody>
          <a:bodyPr vert="horz" wrap="square" lIns="0" tIns="12700" rIns="0" bIns="0" rtlCol="0">
            <a:spAutoFit/>
          </a:bodyPr>
          <a:lstStyle/>
          <a:p>
            <a:pPr marL="1485900" algn="ctr">
              <a:lnSpc>
                <a:spcPts val="2030"/>
              </a:lnSpc>
              <a:spcBef>
                <a:spcPts val="100"/>
              </a:spcBef>
            </a:pPr>
            <a:r>
              <a:rPr sz="1800" b="1" spc="-25" dirty="0">
                <a:solidFill>
                  <a:srgbClr val="53045C"/>
                </a:solidFill>
                <a:latin typeface="Times New Roman"/>
                <a:cs typeface="Times New Roman"/>
              </a:rPr>
              <a:t>ZENTORA:</a:t>
            </a:r>
            <a:r>
              <a:rPr sz="1800" b="1" spc="-55" dirty="0">
                <a:solidFill>
                  <a:srgbClr val="53045C"/>
                </a:solidFill>
                <a:latin typeface="Times New Roman"/>
                <a:cs typeface="Times New Roman"/>
              </a:rPr>
              <a:t> </a:t>
            </a:r>
            <a:r>
              <a:rPr sz="1800" b="1" spc="-15" dirty="0">
                <a:solidFill>
                  <a:srgbClr val="53045C"/>
                </a:solidFill>
                <a:latin typeface="Times New Roman"/>
                <a:cs typeface="Times New Roman"/>
              </a:rPr>
              <a:t>AN</a:t>
            </a:r>
            <a:r>
              <a:rPr sz="1800" b="1" spc="-120" dirty="0">
                <a:solidFill>
                  <a:srgbClr val="53045C"/>
                </a:solidFill>
                <a:latin typeface="Times New Roman"/>
                <a:cs typeface="Times New Roman"/>
              </a:rPr>
              <a:t> </a:t>
            </a:r>
            <a:r>
              <a:rPr sz="1800" b="1" dirty="0">
                <a:solidFill>
                  <a:srgbClr val="53045C"/>
                </a:solidFill>
                <a:latin typeface="Times New Roman"/>
                <a:cs typeface="Times New Roman"/>
              </a:rPr>
              <a:t>A</a:t>
            </a:r>
            <a:r>
              <a:rPr lang="en-IN" sz="1800" b="1" dirty="0">
                <a:solidFill>
                  <a:srgbClr val="53045C"/>
                </a:solidFill>
                <a:latin typeface="Times New Roman"/>
                <a:cs typeface="Times New Roman"/>
              </a:rPr>
              <a:t>DAPTIVE AI FOR PERSONALIZED LEARNING ON</a:t>
            </a:r>
          </a:p>
          <a:p>
            <a:pPr marL="1485900" algn="ctr">
              <a:lnSpc>
                <a:spcPts val="2030"/>
              </a:lnSpc>
              <a:spcBef>
                <a:spcPts val="100"/>
              </a:spcBef>
            </a:pPr>
            <a:r>
              <a:rPr lang="en-IN" b="1" dirty="0">
                <a:solidFill>
                  <a:srgbClr val="53045C"/>
                </a:solidFill>
                <a:latin typeface="Times New Roman"/>
                <a:cs typeface="Times New Roman"/>
              </a:rPr>
              <a:t>MENTAL HEALTH</a:t>
            </a:r>
            <a:endParaRPr sz="1800" dirty="0">
              <a:latin typeface="Times New Roman"/>
              <a:cs typeface="Times New Roman"/>
            </a:endParaRPr>
          </a:p>
          <a:p>
            <a:pPr>
              <a:lnSpc>
                <a:spcPct val="100000"/>
              </a:lnSpc>
              <a:spcBef>
                <a:spcPts val="1260"/>
              </a:spcBef>
            </a:pPr>
            <a:endParaRPr lang="en-IN" sz="1800" b="1" dirty="0">
              <a:latin typeface="Arial"/>
              <a:cs typeface="Arial"/>
            </a:endParaRPr>
          </a:p>
          <a:p>
            <a:pPr>
              <a:lnSpc>
                <a:spcPct val="100000"/>
              </a:lnSpc>
              <a:spcBef>
                <a:spcPts val="1260"/>
              </a:spcBef>
            </a:pPr>
            <a:r>
              <a:rPr sz="1800" b="1" dirty="0">
                <a:latin typeface="Arial"/>
                <a:cs typeface="Arial"/>
              </a:rPr>
              <a:t>Team</a:t>
            </a:r>
            <a:r>
              <a:rPr sz="1800" b="1" spc="-75" dirty="0">
                <a:latin typeface="Arial"/>
                <a:cs typeface="Arial"/>
              </a:rPr>
              <a:t> </a:t>
            </a:r>
            <a:r>
              <a:rPr sz="1800" b="1" spc="-10" dirty="0">
                <a:latin typeface="Arial"/>
                <a:cs typeface="Arial"/>
              </a:rPr>
              <a:t>Details:</a:t>
            </a:r>
            <a:endParaRPr sz="1800" dirty="0">
              <a:latin typeface="Arial"/>
              <a:cs typeface="Arial"/>
            </a:endParaRPr>
          </a:p>
          <a:p>
            <a:pPr marR="6425565">
              <a:lnSpc>
                <a:spcPct val="100000"/>
              </a:lnSpc>
              <a:spcBef>
                <a:spcPts val="1565"/>
              </a:spcBef>
            </a:pPr>
            <a:r>
              <a:rPr sz="1200" b="1" spc="-30" dirty="0">
                <a:latin typeface="Arial"/>
                <a:cs typeface="Arial"/>
              </a:rPr>
              <a:t>Name:</a:t>
            </a:r>
            <a:r>
              <a:rPr sz="1200" b="1" spc="-45" dirty="0">
                <a:latin typeface="Arial"/>
                <a:cs typeface="Arial"/>
              </a:rPr>
              <a:t> </a:t>
            </a:r>
            <a:r>
              <a:rPr sz="1200" b="1" spc="-10" dirty="0">
                <a:latin typeface="Arial"/>
                <a:cs typeface="Arial"/>
              </a:rPr>
              <a:t>V.ANANTHITHA/211423104039 </a:t>
            </a:r>
            <a:r>
              <a:rPr sz="1200" b="1" spc="-30" dirty="0">
                <a:latin typeface="Arial"/>
                <a:cs typeface="Arial"/>
              </a:rPr>
              <a:t>Name:</a:t>
            </a:r>
            <a:r>
              <a:rPr sz="1200" b="1" spc="-90" dirty="0">
                <a:latin typeface="Arial"/>
                <a:cs typeface="Arial"/>
              </a:rPr>
              <a:t> </a:t>
            </a:r>
            <a:r>
              <a:rPr sz="1200" b="1" spc="-10" dirty="0">
                <a:latin typeface="Arial"/>
                <a:cs typeface="Arial"/>
              </a:rPr>
              <a:t>ASHLIN</a:t>
            </a:r>
            <a:r>
              <a:rPr sz="1200" b="1" spc="10" dirty="0">
                <a:latin typeface="Arial"/>
                <a:cs typeface="Arial"/>
              </a:rPr>
              <a:t> </a:t>
            </a:r>
            <a:r>
              <a:rPr sz="1200" b="1" spc="-25" dirty="0">
                <a:latin typeface="Arial"/>
                <a:cs typeface="Arial"/>
              </a:rPr>
              <a:t>RITHZIA</a:t>
            </a:r>
            <a:r>
              <a:rPr sz="1200" b="1" spc="-35" dirty="0">
                <a:latin typeface="Arial"/>
                <a:cs typeface="Arial"/>
              </a:rPr>
              <a:t> </a:t>
            </a:r>
            <a:r>
              <a:rPr sz="1200" b="1" spc="-10" dirty="0">
                <a:latin typeface="Arial"/>
                <a:cs typeface="Arial"/>
              </a:rPr>
              <a:t>GA/211423104061</a:t>
            </a:r>
            <a:endParaRPr sz="1200" dirty="0">
              <a:latin typeface="Arial"/>
              <a:cs typeface="Arial"/>
            </a:endParaRPr>
          </a:p>
          <a:p>
            <a:pPr>
              <a:lnSpc>
                <a:spcPct val="100000"/>
              </a:lnSpc>
            </a:pPr>
            <a:endParaRPr lang="en-IN" sz="1200" dirty="0">
              <a:latin typeface="Arial"/>
              <a:cs typeface="Arial"/>
            </a:endParaRPr>
          </a:p>
          <a:p>
            <a:pPr>
              <a:lnSpc>
                <a:spcPct val="100000"/>
              </a:lnSpc>
            </a:pPr>
            <a:r>
              <a:rPr sz="1600" b="1" spc="-35" dirty="0">
                <a:latin typeface="Arial"/>
                <a:cs typeface="Arial"/>
              </a:rPr>
              <a:t>Batch</a:t>
            </a:r>
            <a:r>
              <a:rPr sz="1600" b="1" spc="-105" dirty="0">
                <a:latin typeface="Arial"/>
                <a:cs typeface="Arial"/>
              </a:rPr>
              <a:t> </a:t>
            </a:r>
            <a:r>
              <a:rPr sz="1600" b="1" spc="-10" dirty="0">
                <a:latin typeface="Arial"/>
                <a:cs typeface="Arial"/>
              </a:rPr>
              <a:t>Number:</a:t>
            </a:r>
            <a:r>
              <a:rPr sz="1600" b="1" spc="-65" dirty="0">
                <a:latin typeface="Arial"/>
                <a:cs typeface="Arial"/>
              </a:rPr>
              <a:t> </a:t>
            </a:r>
            <a:r>
              <a:rPr sz="1600" b="1" spc="-25" dirty="0">
                <a:latin typeface="Arial"/>
                <a:cs typeface="Arial"/>
              </a:rPr>
              <a:t>A20</a:t>
            </a:r>
            <a:endParaRPr sz="1600" dirty="0">
              <a:latin typeface="Arial"/>
              <a:cs typeface="Arial"/>
            </a:endParaRPr>
          </a:p>
        </p:txBody>
      </p:sp>
      <p:sp>
        <p:nvSpPr>
          <p:cNvPr id="3" name="object 3"/>
          <p:cNvSpPr txBox="1"/>
          <p:nvPr/>
        </p:nvSpPr>
        <p:spPr>
          <a:xfrm>
            <a:off x="5625719" y="5193538"/>
            <a:ext cx="6193155" cy="939165"/>
          </a:xfrm>
          <a:prstGeom prst="rect">
            <a:avLst/>
          </a:prstGeom>
        </p:spPr>
        <p:txBody>
          <a:bodyPr vert="horz" wrap="square" lIns="0" tIns="11430" rIns="0" bIns="0" rtlCol="0">
            <a:spAutoFit/>
          </a:bodyPr>
          <a:lstStyle/>
          <a:p>
            <a:pPr marL="5715">
              <a:lnSpc>
                <a:spcPct val="100000"/>
              </a:lnSpc>
              <a:spcBef>
                <a:spcPts val="90"/>
              </a:spcBef>
            </a:pPr>
            <a:r>
              <a:rPr sz="2000" b="1" spc="-20" dirty="0">
                <a:latin typeface="Arial"/>
                <a:cs typeface="Arial"/>
              </a:rPr>
              <a:t>Domain:</a:t>
            </a:r>
            <a:r>
              <a:rPr sz="2000" b="1" spc="-75" dirty="0">
                <a:latin typeface="Arial"/>
                <a:cs typeface="Arial"/>
              </a:rPr>
              <a:t> </a:t>
            </a:r>
            <a:r>
              <a:rPr sz="2000" b="1" spc="-25" dirty="0">
                <a:latin typeface="Arial"/>
                <a:cs typeface="Arial"/>
              </a:rPr>
              <a:t>Artificial</a:t>
            </a:r>
            <a:r>
              <a:rPr sz="2000" b="1" spc="-20" dirty="0">
                <a:latin typeface="Arial"/>
                <a:cs typeface="Arial"/>
              </a:rPr>
              <a:t> </a:t>
            </a:r>
            <a:r>
              <a:rPr sz="2000" b="1" spc="-25" dirty="0">
                <a:latin typeface="Arial"/>
                <a:cs typeface="Arial"/>
              </a:rPr>
              <a:t>Intelligence</a:t>
            </a:r>
            <a:r>
              <a:rPr sz="2000" b="1" spc="-60" dirty="0">
                <a:latin typeface="Arial"/>
                <a:cs typeface="Arial"/>
              </a:rPr>
              <a:t> </a:t>
            </a:r>
            <a:r>
              <a:rPr sz="2000" b="1" dirty="0">
                <a:latin typeface="Arial"/>
                <a:cs typeface="Arial"/>
              </a:rPr>
              <a:t>and</a:t>
            </a:r>
            <a:r>
              <a:rPr sz="2000" b="1" spc="-85" dirty="0">
                <a:latin typeface="Arial"/>
                <a:cs typeface="Arial"/>
              </a:rPr>
              <a:t> </a:t>
            </a:r>
            <a:r>
              <a:rPr sz="2000" b="1" spc="-25" dirty="0">
                <a:latin typeface="Arial"/>
                <a:cs typeface="Arial"/>
              </a:rPr>
              <a:t>Machine</a:t>
            </a:r>
            <a:r>
              <a:rPr sz="2000" b="1" spc="-114" dirty="0">
                <a:latin typeface="Arial"/>
                <a:cs typeface="Arial"/>
              </a:rPr>
              <a:t> </a:t>
            </a:r>
            <a:r>
              <a:rPr sz="2000" b="1" spc="-10" dirty="0">
                <a:latin typeface="Arial"/>
                <a:cs typeface="Arial"/>
              </a:rPr>
              <a:t>Learning</a:t>
            </a:r>
            <a:endParaRPr sz="2000" dirty="0">
              <a:latin typeface="Arial"/>
              <a:cs typeface="Arial"/>
            </a:endParaRPr>
          </a:p>
          <a:p>
            <a:pPr>
              <a:lnSpc>
                <a:spcPct val="100000"/>
              </a:lnSpc>
            </a:pPr>
            <a:r>
              <a:rPr sz="2000" b="1" spc="-25" dirty="0">
                <a:latin typeface="Arial"/>
                <a:cs typeface="Arial"/>
              </a:rPr>
              <a:t>Coordinator</a:t>
            </a:r>
            <a:r>
              <a:rPr sz="2000" b="1" spc="-50" dirty="0">
                <a:latin typeface="Arial"/>
                <a:cs typeface="Arial"/>
              </a:rPr>
              <a:t> </a:t>
            </a:r>
            <a:r>
              <a:rPr sz="2000" b="1" spc="-10" dirty="0">
                <a:latin typeface="Arial"/>
                <a:cs typeface="Arial"/>
              </a:rPr>
              <a:t>Name</a:t>
            </a:r>
            <a:r>
              <a:rPr sz="2000" b="1" spc="-60" dirty="0">
                <a:latin typeface="Arial"/>
                <a:cs typeface="Arial"/>
              </a:rPr>
              <a:t> </a:t>
            </a:r>
            <a:r>
              <a:rPr sz="2000" b="1" dirty="0">
                <a:latin typeface="Arial"/>
                <a:cs typeface="Arial"/>
              </a:rPr>
              <a:t>&amp;</a:t>
            </a:r>
            <a:r>
              <a:rPr sz="2000" b="1" spc="-85" dirty="0">
                <a:latin typeface="Arial"/>
                <a:cs typeface="Arial"/>
              </a:rPr>
              <a:t> </a:t>
            </a:r>
            <a:r>
              <a:rPr sz="2000" b="1" spc="-10" dirty="0">
                <a:latin typeface="Arial"/>
                <a:cs typeface="Arial"/>
              </a:rPr>
              <a:t>Designation</a:t>
            </a:r>
            <a:endParaRPr sz="2000" dirty="0">
              <a:latin typeface="Arial"/>
              <a:cs typeface="Arial"/>
            </a:endParaRPr>
          </a:p>
          <a:p>
            <a:pPr>
              <a:lnSpc>
                <a:spcPct val="100000"/>
              </a:lnSpc>
              <a:spcBef>
                <a:spcPts val="5"/>
              </a:spcBef>
            </a:pPr>
            <a:r>
              <a:rPr sz="2000" b="1" dirty="0">
                <a:latin typeface="Arial"/>
                <a:cs typeface="Arial"/>
              </a:rPr>
              <a:t>Dr.</a:t>
            </a:r>
            <a:r>
              <a:rPr sz="2000" b="1" spc="-110" dirty="0">
                <a:latin typeface="Arial"/>
                <a:cs typeface="Arial"/>
              </a:rPr>
              <a:t> </a:t>
            </a:r>
            <a:r>
              <a:rPr sz="2000" b="1" spc="-20" dirty="0">
                <a:latin typeface="Arial"/>
                <a:cs typeface="Arial"/>
              </a:rPr>
              <a:t>Kavitha</a:t>
            </a:r>
            <a:r>
              <a:rPr sz="2000" b="1" spc="-85" dirty="0">
                <a:latin typeface="Arial"/>
                <a:cs typeface="Arial"/>
              </a:rPr>
              <a:t> </a:t>
            </a:r>
            <a:r>
              <a:rPr sz="2000" b="1" spc="-25" dirty="0">
                <a:latin typeface="Arial"/>
                <a:cs typeface="Arial"/>
              </a:rPr>
              <a:t>Subramani</a:t>
            </a:r>
            <a:r>
              <a:rPr sz="2000" b="1" spc="-40" dirty="0">
                <a:latin typeface="Arial"/>
                <a:cs typeface="Arial"/>
              </a:rPr>
              <a:t> </a:t>
            </a:r>
            <a:r>
              <a:rPr sz="2000" b="1" spc="-10" dirty="0">
                <a:latin typeface="Arial"/>
                <a:cs typeface="Arial"/>
              </a:rPr>
              <a:t>Professor</a:t>
            </a:r>
            <a:endParaRPr sz="2000" dirty="0">
              <a:latin typeface="Arial"/>
              <a:cs typeface="Arial"/>
            </a:endParaRPr>
          </a:p>
        </p:txBody>
      </p:sp>
      <p:sp>
        <p:nvSpPr>
          <p:cNvPr id="4" name="object 4"/>
          <p:cNvSpPr txBox="1"/>
          <p:nvPr/>
        </p:nvSpPr>
        <p:spPr>
          <a:xfrm>
            <a:off x="644042" y="6107988"/>
            <a:ext cx="2480158" cy="319959"/>
          </a:xfrm>
          <a:prstGeom prst="rect">
            <a:avLst/>
          </a:prstGeom>
        </p:spPr>
        <p:txBody>
          <a:bodyPr vert="horz" wrap="square" lIns="0" tIns="12065" rIns="0" bIns="0" rtlCol="0">
            <a:spAutoFit/>
          </a:bodyPr>
          <a:lstStyle/>
          <a:p>
            <a:pPr>
              <a:lnSpc>
                <a:spcPct val="100000"/>
              </a:lnSpc>
              <a:spcBef>
                <a:spcPts val="95"/>
              </a:spcBef>
            </a:pPr>
            <a:r>
              <a:rPr sz="2000" b="1" spc="-20" dirty="0">
                <a:latin typeface="Arial"/>
                <a:cs typeface="Arial"/>
              </a:rPr>
              <a:t>Date:</a:t>
            </a:r>
            <a:r>
              <a:rPr lang="en-IN" sz="2000" b="1" spc="-20" dirty="0">
                <a:latin typeface="Arial"/>
                <a:cs typeface="Arial"/>
              </a:rPr>
              <a:t>29.10.2025</a:t>
            </a:r>
            <a:endParaRPr sz="2000" dirty="0">
              <a:latin typeface="Arial"/>
              <a:cs typeface="Arial"/>
            </a:endParaRPr>
          </a:p>
        </p:txBody>
      </p:sp>
      <p:sp>
        <p:nvSpPr>
          <p:cNvPr id="5" name="object 5"/>
          <p:cNvSpPr txBox="1"/>
          <p:nvPr/>
        </p:nvSpPr>
        <p:spPr>
          <a:xfrm>
            <a:off x="595274" y="5371287"/>
            <a:ext cx="4814926" cy="639919"/>
          </a:xfrm>
          <a:prstGeom prst="rect">
            <a:avLst/>
          </a:prstGeom>
        </p:spPr>
        <p:txBody>
          <a:bodyPr vert="horz" wrap="square" lIns="0" tIns="11430" rIns="0" bIns="0" rtlCol="0">
            <a:spAutoFit/>
          </a:bodyPr>
          <a:lstStyle/>
          <a:p>
            <a:pPr>
              <a:lnSpc>
                <a:spcPct val="100000"/>
              </a:lnSpc>
              <a:spcBef>
                <a:spcPts val="90"/>
              </a:spcBef>
            </a:pPr>
            <a:r>
              <a:rPr sz="1800" b="1" dirty="0">
                <a:latin typeface="Arial"/>
                <a:cs typeface="Arial"/>
              </a:rPr>
              <a:t>Guide</a:t>
            </a:r>
            <a:r>
              <a:rPr sz="1800" b="1" spc="-25" dirty="0">
                <a:latin typeface="Arial"/>
                <a:cs typeface="Arial"/>
              </a:rPr>
              <a:t> </a:t>
            </a:r>
            <a:r>
              <a:rPr sz="1800" b="1" dirty="0">
                <a:latin typeface="Arial"/>
                <a:cs typeface="Arial"/>
              </a:rPr>
              <a:t>Name</a:t>
            </a:r>
            <a:r>
              <a:rPr sz="1800" b="1" spc="-20" dirty="0">
                <a:latin typeface="Arial"/>
                <a:cs typeface="Arial"/>
              </a:rPr>
              <a:t> </a:t>
            </a:r>
            <a:r>
              <a:rPr sz="1800" b="1" dirty="0">
                <a:latin typeface="Arial"/>
                <a:cs typeface="Arial"/>
              </a:rPr>
              <a:t>&amp;</a:t>
            </a:r>
            <a:r>
              <a:rPr sz="1800" b="1" spc="-5" dirty="0">
                <a:latin typeface="Arial"/>
                <a:cs typeface="Arial"/>
              </a:rPr>
              <a:t> </a:t>
            </a:r>
            <a:r>
              <a:rPr sz="1800" b="1" spc="-10" dirty="0">
                <a:latin typeface="Arial"/>
                <a:cs typeface="Arial"/>
              </a:rPr>
              <a:t>Designation</a:t>
            </a:r>
            <a:r>
              <a:rPr sz="2000" b="1" spc="-10" dirty="0">
                <a:latin typeface="Arial"/>
                <a:cs typeface="Arial"/>
              </a:rPr>
              <a:t>:</a:t>
            </a:r>
            <a:endParaRPr lang="en-IN" sz="2000" b="1" spc="-10" dirty="0">
              <a:latin typeface="Arial"/>
              <a:cs typeface="Arial"/>
            </a:endParaRPr>
          </a:p>
          <a:p>
            <a:pPr>
              <a:lnSpc>
                <a:spcPct val="100000"/>
              </a:lnSpc>
              <a:spcBef>
                <a:spcPts val="90"/>
              </a:spcBef>
            </a:pPr>
            <a:r>
              <a:rPr lang="en-IN" sz="2000" b="1" spc="-10" dirty="0" err="1">
                <a:latin typeface="Arial"/>
                <a:cs typeface="Arial"/>
              </a:rPr>
              <a:t>Dr.M.Maheswari</a:t>
            </a:r>
            <a:r>
              <a:rPr lang="en-IN" sz="2000" b="1" spc="-10" dirty="0">
                <a:latin typeface="Arial"/>
                <a:cs typeface="Arial"/>
              </a:rPr>
              <a:t> Associate Professor</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0961F-81D8-3F65-271C-2688ADB341D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3FA7CED-89BE-A6DB-B3EF-B07CAF7E997B}"/>
              </a:ext>
            </a:extLst>
          </p:cNvPr>
          <p:cNvSpPr txBox="1">
            <a:spLocks noGrp="1"/>
          </p:cNvSpPr>
          <p:nvPr>
            <p:ph type="title"/>
          </p:nvPr>
        </p:nvSpPr>
        <p:spPr>
          <a:prstGeom prst="rect">
            <a:avLst/>
          </a:prstGeom>
        </p:spPr>
        <p:txBody>
          <a:bodyPr vert="horz" wrap="square" lIns="0" tIns="648588" rIns="0" bIns="0" rtlCol="0">
            <a:spAutoFit/>
          </a:bodyPr>
          <a:lstStyle/>
          <a:p>
            <a:pPr marL="12700">
              <a:lnSpc>
                <a:spcPct val="100000"/>
              </a:lnSpc>
              <a:spcBef>
                <a:spcPts val="110"/>
              </a:spcBef>
            </a:pPr>
            <a:r>
              <a:rPr lang="en-IN" sz="3950" dirty="0"/>
              <a:t>                         System Architecture</a:t>
            </a:r>
            <a:endParaRPr sz="3950" dirty="0"/>
          </a:p>
        </p:txBody>
      </p:sp>
      <p:pic>
        <p:nvPicPr>
          <p:cNvPr id="3" name="object 3">
            <a:extLst>
              <a:ext uri="{FF2B5EF4-FFF2-40B4-BE49-F238E27FC236}">
                <a16:creationId xmlns:a16="http://schemas.microsoft.com/office/drawing/2014/main" id="{46C2B36E-0CAE-FB73-2FAE-BFAB04A40BA3}"/>
              </a:ext>
            </a:extLst>
          </p:cNvPr>
          <p:cNvPicPr/>
          <p:nvPr/>
        </p:nvPicPr>
        <p:blipFill>
          <a:blip r:embed="rId2">
            <a:extLst>
              <a:ext uri="{28A0092B-C50C-407E-A947-70E740481C1C}">
                <a14:useLocalDpi xmlns:a14="http://schemas.microsoft.com/office/drawing/2010/main" val="0"/>
              </a:ext>
            </a:extLst>
          </a:blip>
          <a:srcRect/>
          <a:stretch/>
        </p:blipFill>
        <p:spPr>
          <a:xfrm>
            <a:off x="3426354" y="1600200"/>
            <a:ext cx="5339290" cy="4526280"/>
          </a:xfrm>
          <a:prstGeom prst="rect">
            <a:avLst/>
          </a:prstGeom>
        </p:spPr>
      </p:pic>
    </p:spTree>
    <p:extLst>
      <p:ext uri="{BB962C8B-B14F-4D97-AF65-F5344CB8AC3E}">
        <p14:creationId xmlns:p14="http://schemas.microsoft.com/office/powerpoint/2010/main" val="114167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8588" rIns="0" bIns="0" rtlCol="0">
            <a:spAutoFit/>
          </a:bodyPr>
          <a:lstStyle/>
          <a:p>
            <a:pPr marL="12700">
              <a:lnSpc>
                <a:spcPct val="100000"/>
              </a:lnSpc>
              <a:spcBef>
                <a:spcPts val="110"/>
              </a:spcBef>
            </a:pPr>
            <a:r>
              <a:rPr sz="3950" dirty="0"/>
              <a:t>Product</a:t>
            </a:r>
            <a:r>
              <a:rPr sz="3950" spc="-150" dirty="0"/>
              <a:t> </a:t>
            </a:r>
            <a:r>
              <a:rPr sz="3950" dirty="0"/>
              <a:t>Architecture</a:t>
            </a:r>
            <a:r>
              <a:rPr sz="3950" spc="-155" dirty="0"/>
              <a:t> </a:t>
            </a:r>
            <a:r>
              <a:rPr sz="3950" dirty="0"/>
              <a:t>and</a:t>
            </a:r>
            <a:r>
              <a:rPr sz="3950" spc="-85" dirty="0"/>
              <a:t> </a:t>
            </a:r>
            <a:r>
              <a:rPr sz="3950" dirty="0"/>
              <a:t>Design/</a:t>
            </a:r>
            <a:r>
              <a:rPr sz="3950" spc="-135" dirty="0"/>
              <a:t> </a:t>
            </a:r>
            <a:r>
              <a:rPr sz="3950" dirty="0"/>
              <a:t>Block</a:t>
            </a:r>
            <a:r>
              <a:rPr sz="3950" spc="-100" dirty="0"/>
              <a:t> </a:t>
            </a:r>
            <a:r>
              <a:rPr sz="3950" spc="-10" dirty="0"/>
              <a:t>Diagram</a:t>
            </a:r>
            <a:endParaRPr sz="3950"/>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700527" y="1926404"/>
            <a:ext cx="6790944" cy="38738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095" rIns="0" bIns="0" rtlCol="0">
            <a:spAutoFit/>
          </a:bodyPr>
          <a:lstStyle/>
          <a:p>
            <a:pPr marL="2540000">
              <a:lnSpc>
                <a:spcPct val="100000"/>
              </a:lnSpc>
              <a:spcBef>
                <a:spcPts val="95"/>
              </a:spcBef>
            </a:pPr>
            <a:r>
              <a:rPr b="0" spc="-195" dirty="0">
                <a:solidFill>
                  <a:srgbClr val="000000"/>
                </a:solidFill>
                <a:latin typeface="Calibri"/>
                <a:cs typeface="Calibri"/>
              </a:rPr>
              <a:t>DATA</a:t>
            </a:r>
            <a:r>
              <a:rPr b="0" spc="-200" dirty="0">
                <a:solidFill>
                  <a:srgbClr val="000000"/>
                </a:solidFill>
                <a:latin typeface="Calibri"/>
                <a:cs typeface="Calibri"/>
              </a:rPr>
              <a:t> </a:t>
            </a:r>
            <a:r>
              <a:rPr b="0" spc="-10" dirty="0">
                <a:solidFill>
                  <a:srgbClr val="000000"/>
                </a:solidFill>
                <a:latin typeface="Calibri"/>
                <a:cs typeface="Calibri"/>
              </a:rPr>
              <a:t>FLOW</a:t>
            </a:r>
            <a:r>
              <a:rPr b="0" spc="-204" dirty="0">
                <a:solidFill>
                  <a:srgbClr val="000000"/>
                </a:solidFill>
                <a:latin typeface="Calibri"/>
                <a:cs typeface="Calibri"/>
              </a:rPr>
              <a:t> </a:t>
            </a:r>
            <a:r>
              <a:rPr b="0" spc="-10" dirty="0">
                <a:solidFill>
                  <a:srgbClr val="000000"/>
                </a:solidFill>
                <a:latin typeface="Calibri"/>
                <a:cs typeface="Calibri"/>
              </a:rPr>
              <a:t>DIAGRAM</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461504" y="1676400"/>
            <a:ext cx="4355592" cy="3200400"/>
          </a:xfrm>
          <a:prstGeom prst="rect">
            <a:avLst/>
          </a:prstGeom>
        </p:spPr>
      </p:pic>
      <p:sp>
        <p:nvSpPr>
          <p:cNvPr id="6" name="TextBox 5">
            <a:extLst>
              <a:ext uri="{FF2B5EF4-FFF2-40B4-BE49-F238E27FC236}">
                <a16:creationId xmlns:a16="http://schemas.microsoft.com/office/drawing/2014/main" id="{421847CE-A9E8-92F3-FE05-7458F034CB5C}"/>
              </a:ext>
            </a:extLst>
          </p:cNvPr>
          <p:cNvSpPr txBox="1"/>
          <p:nvPr/>
        </p:nvSpPr>
        <p:spPr>
          <a:xfrm>
            <a:off x="152400" y="1131332"/>
            <a:ext cx="7010400" cy="6463308"/>
          </a:xfrm>
          <a:prstGeom prst="rect">
            <a:avLst/>
          </a:prstGeom>
          <a:noFill/>
        </p:spPr>
        <p:txBody>
          <a:bodyPr wrap="square" rtlCol="0">
            <a:spAutoFit/>
          </a:bodyPr>
          <a:lstStyle/>
          <a:p>
            <a:r>
              <a:rPr lang="en-US" dirty="0"/>
              <a:t>The Level 2 Data Flow Diagram represents detailed interactions between the </a:t>
            </a:r>
            <a:r>
              <a:rPr lang="en-US" b="1" dirty="0"/>
              <a:t>frontend</a:t>
            </a:r>
            <a:r>
              <a:rPr lang="en-US" dirty="0"/>
              <a:t>, </a:t>
            </a:r>
            <a:r>
              <a:rPr lang="en-US" b="1" dirty="0"/>
              <a:t>backend</a:t>
            </a:r>
            <a:r>
              <a:rPr lang="en-US" dirty="0"/>
              <a:t>, and </a:t>
            </a:r>
            <a:r>
              <a:rPr lang="en-US" b="1" dirty="0"/>
              <a:t>external modules</a:t>
            </a:r>
            <a:r>
              <a:rPr lang="en-US" dirty="0"/>
              <a:t> of the </a:t>
            </a:r>
            <a:r>
              <a:rPr lang="en-US" dirty="0" err="1"/>
              <a:t>Zentora</a:t>
            </a:r>
            <a:r>
              <a:rPr lang="en-US" dirty="0"/>
              <a:t> system, showing how user input flows through different processing stages.</a:t>
            </a:r>
          </a:p>
          <a:p>
            <a:br>
              <a:rPr lang="en-US" dirty="0"/>
            </a:br>
            <a:endParaRPr lang="en-US" dirty="0"/>
          </a:p>
          <a:p>
            <a:r>
              <a:rPr lang="en-US" dirty="0"/>
              <a:t>❖ The </a:t>
            </a:r>
            <a:r>
              <a:rPr lang="en-US" b="1" dirty="0"/>
              <a:t>frontend (React UI)</a:t>
            </a:r>
            <a:r>
              <a:rPr lang="en-US" dirty="0"/>
              <a:t> captures the user’s messages, mood levels, and media requests, then sends them to the backend through secure API calls while displaying responses and images in real time.</a:t>
            </a:r>
          </a:p>
          <a:p>
            <a:br>
              <a:rPr lang="en-US" dirty="0"/>
            </a:br>
            <a:endParaRPr lang="en-US" dirty="0"/>
          </a:p>
          <a:p>
            <a:r>
              <a:rPr lang="en-US" dirty="0"/>
              <a:t>❖ The </a:t>
            </a:r>
            <a:r>
              <a:rPr lang="en-US" b="1" dirty="0"/>
              <a:t>backend (</a:t>
            </a:r>
            <a:r>
              <a:rPr lang="en-US" b="1" dirty="0" err="1"/>
              <a:t>FastAPI</a:t>
            </a:r>
            <a:r>
              <a:rPr lang="en-US" b="1" dirty="0"/>
              <a:t> / Flask)</a:t>
            </a:r>
            <a:r>
              <a:rPr lang="en-US" dirty="0"/>
              <a:t> performs input preprocessing, feature extraction, and mood prediction using the </a:t>
            </a:r>
            <a:r>
              <a:rPr lang="en-US" b="1" dirty="0"/>
              <a:t>Gradient Boosting Model (</a:t>
            </a:r>
            <a:r>
              <a:rPr lang="en-US" b="1" dirty="0" err="1"/>
              <a:t>XGBoost</a:t>
            </a:r>
            <a:r>
              <a:rPr lang="en-US" b="1" dirty="0"/>
              <a:t> / </a:t>
            </a:r>
            <a:r>
              <a:rPr lang="en-US" b="1" dirty="0" err="1"/>
              <a:t>LightGBM</a:t>
            </a:r>
            <a:r>
              <a:rPr lang="en-US" b="1" dirty="0"/>
              <a:t>)</a:t>
            </a:r>
            <a:r>
              <a:rPr lang="en-US" dirty="0"/>
              <a:t> to determine emotional state and urgency.</a:t>
            </a:r>
          </a:p>
          <a:p>
            <a:br>
              <a:rPr lang="en-US" dirty="0"/>
            </a:br>
            <a:r>
              <a:rPr lang="en-US" dirty="0"/>
              <a:t>❖ The system then generates empathetic responses and integrates external media through the </a:t>
            </a:r>
            <a:r>
              <a:rPr lang="en-US" b="1" dirty="0"/>
              <a:t>Image Generation API (OpenAI / Stability.ai)</a:t>
            </a:r>
            <a:r>
              <a:rPr lang="en-US" dirty="0"/>
              <a:t> before sending results back to the frontend.</a:t>
            </a:r>
          </a:p>
          <a:p>
            <a:br>
              <a:rPr lang="en-US" dirty="0"/>
            </a:b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095" rIns="0" bIns="0" rtlCol="0">
            <a:spAutoFit/>
          </a:bodyPr>
          <a:lstStyle/>
          <a:p>
            <a:pPr marL="2426970">
              <a:lnSpc>
                <a:spcPct val="100000"/>
              </a:lnSpc>
              <a:spcBef>
                <a:spcPts val="95"/>
              </a:spcBef>
            </a:pPr>
            <a:r>
              <a:rPr b="0" spc="-25" dirty="0">
                <a:solidFill>
                  <a:srgbClr val="000000"/>
                </a:solidFill>
                <a:latin typeface="Calibri"/>
                <a:cs typeface="Calibri"/>
              </a:rPr>
              <a:t>USECASE</a:t>
            </a:r>
            <a:r>
              <a:rPr b="0" spc="-215" dirty="0">
                <a:solidFill>
                  <a:srgbClr val="000000"/>
                </a:solidFill>
                <a:latin typeface="Calibri"/>
                <a:cs typeface="Calibri"/>
              </a:rPr>
              <a:t> </a:t>
            </a:r>
            <a:r>
              <a:rPr b="0" spc="-10" dirty="0">
                <a:solidFill>
                  <a:srgbClr val="000000"/>
                </a:solidFill>
                <a:latin typeface="Calibri"/>
                <a:cs typeface="Calibri"/>
              </a:rPr>
              <a:t>DIAGRAM</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6248400" y="2649195"/>
            <a:ext cx="5724144" cy="2373425"/>
          </a:xfrm>
          <a:prstGeom prst="rect">
            <a:avLst/>
          </a:prstGeom>
        </p:spPr>
      </p:pic>
      <p:sp>
        <p:nvSpPr>
          <p:cNvPr id="5" name="TextBox 4">
            <a:extLst>
              <a:ext uri="{FF2B5EF4-FFF2-40B4-BE49-F238E27FC236}">
                <a16:creationId xmlns:a16="http://schemas.microsoft.com/office/drawing/2014/main" id="{D9AB7B30-67F9-F4CF-33F2-A49DCBE25FA8}"/>
              </a:ext>
            </a:extLst>
          </p:cNvPr>
          <p:cNvSpPr txBox="1"/>
          <p:nvPr/>
        </p:nvSpPr>
        <p:spPr>
          <a:xfrm>
            <a:off x="76200" y="914400"/>
            <a:ext cx="6019800" cy="6186309"/>
          </a:xfrm>
          <a:prstGeom prst="rect">
            <a:avLst/>
          </a:prstGeom>
          <a:noFill/>
        </p:spPr>
        <p:txBody>
          <a:bodyPr wrap="square" rtlCol="0">
            <a:spAutoFit/>
          </a:bodyPr>
          <a:lstStyle/>
          <a:p>
            <a:pPr marL="285750" indent="-285750">
              <a:buFont typeface="Wingdings" panose="05000000000000000000" pitchFamily="2" charset="2"/>
              <a:buChar char="v"/>
            </a:pPr>
            <a:r>
              <a:rPr lang="en-US" dirty="0"/>
              <a:t>The </a:t>
            </a:r>
            <a:r>
              <a:rPr lang="en-US" i="1" dirty="0" err="1"/>
              <a:t>Zentora</a:t>
            </a:r>
            <a:r>
              <a:rPr lang="en-US" i="1" dirty="0"/>
              <a:t> Chatbot System</a:t>
            </a:r>
            <a:r>
              <a:rPr lang="en-US" dirty="0"/>
              <a:t> involves three main actors — </a:t>
            </a:r>
            <a:r>
              <a:rPr lang="en-US" b="1" dirty="0"/>
              <a:t>User</a:t>
            </a:r>
            <a:r>
              <a:rPr lang="en-US" dirty="0"/>
              <a:t>, </a:t>
            </a:r>
            <a:r>
              <a:rPr lang="en-US" b="1" dirty="0"/>
              <a:t>Admin/Developer</a:t>
            </a:r>
            <a:r>
              <a:rPr lang="en-US" dirty="0"/>
              <a:t>, and the </a:t>
            </a:r>
            <a:r>
              <a:rPr lang="en-US" b="1" dirty="0"/>
              <a:t>Gradient Boosting Model</a:t>
            </a:r>
            <a:r>
              <a:rPr lang="en-US" dirty="0"/>
              <a:t> — each contributing to the chatbot’s functionality and intelligence.</a:t>
            </a:r>
          </a:p>
          <a:p>
            <a:br>
              <a:rPr lang="en-US" dirty="0"/>
            </a:br>
            <a:endParaRPr lang="en-US" dirty="0"/>
          </a:p>
          <a:p>
            <a:r>
              <a:rPr lang="en-US" dirty="0"/>
              <a:t>❖ The </a:t>
            </a:r>
            <a:r>
              <a:rPr lang="en-US" b="1" dirty="0"/>
              <a:t>User</a:t>
            </a:r>
            <a:r>
              <a:rPr lang="en-US" dirty="0"/>
              <a:t> interacts with the chatbot by sending messages, adjusting the mood slider, requesting calming images, and accessing mental wellness resources like podcasts, music, or exercises.</a:t>
            </a:r>
          </a:p>
          <a:p>
            <a:br>
              <a:rPr lang="en-US" dirty="0"/>
            </a:br>
            <a:endParaRPr lang="en-US" dirty="0"/>
          </a:p>
          <a:p>
            <a:r>
              <a:rPr lang="en-US" dirty="0"/>
              <a:t>❖ The </a:t>
            </a:r>
            <a:r>
              <a:rPr lang="en-US" b="1" dirty="0"/>
              <a:t>Gradient Boosting Model</a:t>
            </a:r>
            <a:r>
              <a:rPr lang="en-US" dirty="0"/>
              <a:t> processes user inputs, predicts the mood and urgency levels, and guides the chatbot to generate empathetic, context-aware responses.</a:t>
            </a:r>
          </a:p>
          <a:p>
            <a:br>
              <a:rPr lang="en-US" dirty="0"/>
            </a:br>
            <a:r>
              <a:rPr lang="en-US" dirty="0"/>
              <a:t>❖ The </a:t>
            </a:r>
            <a:r>
              <a:rPr lang="en-US" b="1" dirty="0"/>
              <a:t>Admin/Developer</a:t>
            </a:r>
            <a:r>
              <a:rPr lang="en-US" dirty="0"/>
              <a:t> oversees the system’s maintenance by updating wellness resources, monitoring logs, analyzing chatbot performance, and improving model accuracy.</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095" rIns="0" bIns="0" rtlCol="0">
            <a:spAutoFit/>
          </a:bodyPr>
          <a:lstStyle/>
          <a:p>
            <a:pPr marL="3628390">
              <a:lnSpc>
                <a:spcPct val="100000"/>
              </a:lnSpc>
              <a:spcBef>
                <a:spcPts val="95"/>
              </a:spcBef>
            </a:pPr>
            <a:r>
              <a:rPr b="0" spc="-25" dirty="0">
                <a:solidFill>
                  <a:srgbClr val="000000"/>
                </a:solidFill>
                <a:latin typeface="Calibri"/>
                <a:cs typeface="Calibri"/>
              </a:rPr>
              <a:t>TOOLS</a:t>
            </a:r>
            <a:r>
              <a:rPr b="0" spc="-204" dirty="0">
                <a:solidFill>
                  <a:srgbClr val="000000"/>
                </a:solidFill>
                <a:latin typeface="Calibri"/>
                <a:cs typeface="Calibri"/>
              </a:rPr>
              <a:t> </a:t>
            </a:r>
            <a:r>
              <a:rPr b="0" spc="-20" dirty="0">
                <a:solidFill>
                  <a:srgbClr val="000000"/>
                </a:solidFill>
                <a:latin typeface="Calibri"/>
                <a:cs typeface="Calibri"/>
              </a:rPr>
              <a:t>USED</a:t>
            </a:r>
          </a:p>
        </p:txBody>
      </p:sp>
      <p:sp>
        <p:nvSpPr>
          <p:cNvPr id="4" name="TextBox 3">
            <a:extLst>
              <a:ext uri="{FF2B5EF4-FFF2-40B4-BE49-F238E27FC236}">
                <a16:creationId xmlns:a16="http://schemas.microsoft.com/office/drawing/2014/main" id="{23E70D26-08B4-5897-3975-78413A66EE50}"/>
              </a:ext>
            </a:extLst>
          </p:cNvPr>
          <p:cNvSpPr txBox="1"/>
          <p:nvPr/>
        </p:nvSpPr>
        <p:spPr>
          <a:xfrm>
            <a:off x="381000" y="1066800"/>
            <a:ext cx="11582400" cy="5632311"/>
          </a:xfrm>
          <a:prstGeom prst="rect">
            <a:avLst/>
          </a:prstGeom>
          <a:noFill/>
        </p:spPr>
        <p:txBody>
          <a:bodyPr wrap="square" rtlCol="0">
            <a:spAutoFit/>
          </a:bodyPr>
          <a:lstStyle/>
          <a:p>
            <a:pPr marL="285750" indent="-285750">
              <a:buFont typeface="Wingdings" panose="05000000000000000000" pitchFamily="2" charset="2"/>
              <a:buChar char="v"/>
            </a:pPr>
            <a:r>
              <a:rPr lang="en-IN" b="1" dirty="0"/>
              <a:t>Real-time Conversational Chatbot:</a:t>
            </a:r>
            <a:br>
              <a:rPr lang="en-IN" dirty="0"/>
            </a:br>
            <a:r>
              <a:rPr lang="en-IN" dirty="0"/>
              <a:t>Provides instant, empathetic mental well-being support through natural text-based interaction.</a:t>
            </a:r>
          </a:p>
          <a:p>
            <a:r>
              <a:rPr lang="en-IN" dirty="0"/>
              <a:t>❖ </a:t>
            </a:r>
            <a:r>
              <a:rPr lang="en-IN" b="1" dirty="0"/>
              <a:t>Machine Learning Core (Gradient Boosting Model):</a:t>
            </a:r>
            <a:br>
              <a:rPr lang="en-IN" dirty="0"/>
            </a:br>
            <a:r>
              <a:rPr lang="en-IN" dirty="0"/>
              <a:t>Uses </a:t>
            </a:r>
            <a:r>
              <a:rPr lang="en-IN" dirty="0" err="1"/>
              <a:t>XGBoost</a:t>
            </a:r>
            <a:r>
              <a:rPr lang="en-IN" dirty="0"/>
              <a:t> / </a:t>
            </a:r>
            <a:r>
              <a:rPr lang="en-IN" dirty="0" err="1"/>
              <a:t>LightGBM</a:t>
            </a:r>
            <a:r>
              <a:rPr lang="en-IN" dirty="0"/>
              <a:t> / </a:t>
            </a:r>
            <a:r>
              <a:rPr lang="en-IN" dirty="0" err="1"/>
              <a:t>CatBoost</a:t>
            </a:r>
            <a:r>
              <a:rPr lang="en-IN" dirty="0"/>
              <a:t> to predict the user’s mood, emotional state, and urgency, guiding the chatbot’s response generation.</a:t>
            </a:r>
          </a:p>
          <a:p>
            <a:r>
              <a:rPr lang="en-IN" dirty="0"/>
              <a:t>❖ </a:t>
            </a:r>
            <a:r>
              <a:rPr lang="en-IN" b="1" dirty="0"/>
              <a:t>Empathetic Response Engine:</a:t>
            </a:r>
            <a:br>
              <a:rPr lang="en-IN" dirty="0"/>
            </a:br>
            <a:r>
              <a:rPr lang="en-IN" dirty="0"/>
              <a:t>Generates human-like replies, motivational affirmations, and coping suggestions for stress or anxiety.</a:t>
            </a:r>
          </a:p>
          <a:p>
            <a:r>
              <a:rPr lang="en-IN" dirty="0"/>
              <a:t>❖ </a:t>
            </a:r>
            <a:r>
              <a:rPr lang="en-IN" b="1" dirty="0"/>
              <a:t>Multimedia Integration:</a:t>
            </a:r>
            <a:br>
              <a:rPr lang="en-IN" dirty="0"/>
            </a:br>
            <a:r>
              <a:rPr lang="en-IN" dirty="0"/>
              <a:t>Suggests curated podcasts, music playlists, and produces calming or motivational visuals via an image-generation API.</a:t>
            </a:r>
          </a:p>
          <a:p>
            <a:r>
              <a:rPr lang="en-IN" dirty="0"/>
              <a:t>❖ </a:t>
            </a:r>
            <a:r>
              <a:rPr lang="en-IN" b="1" dirty="0"/>
              <a:t>Frontend (React UI):</a:t>
            </a:r>
            <a:br>
              <a:rPr lang="en-IN" dirty="0"/>
            </a:br>
            <a:r>
              <a:rPr lang="en-IN" dirty="0"/>
              <a:t>Displays chat messages, emotion sliders, quick-reply buttons, session history, and generated images.</a:t>
            </a:r>
          </a:p>
          <a:p>
            <a:r>
              <a:rPr lang="en-IN" dirty="0"/>
              <a:t>❖ </a:t>
            </a:r>
            <a:r>
              <a:rPr lang="en-IN" b="1" dirty="0"/>
              <a:t>Backend (Flask / </a:t>
            </a:r>
            <a:r>
              <a:rPr lang="en-IN" b="1" dirty="0" err="1"/>
              <a:t>FastAPI</a:t>
            </a:r>
            <a:r>
              <a:rPr lang="en-IN" b="1" dirty="0"/>
              <a:t> API):</a:t>
            </a:r>
            <a:br>
              <a:rPr lang="en-IN" dirty="0"/>
            </a:br>
            <a:r>
              <a:rPr lang="en-IN" dirty="0"/>
              <a:t>Handles user requests, performs NLP preprocessing, invokes the gradient boosting model, and returns predictions and responses.</a:t>
            </a:r>
          </a:p>
          <a:p>
            <a:br>
              <a:rPr lang="en-IN" dirty="0"/>
            </a:br>
            <a:r>
              <a:rPr lang="en-IN" dirty="0"/>
              <a:t>❖ </a:t>
            </a:r>
            <a:r>
              <a:rPr lang="en-IN" b="1" dirty="0"/>
              <a:t>Privacy and Safety Layer:</a:t>
            </a:r>
            <a:br>
              <a:rPr lang="en-IN" dirty="0"/>
            </a:br>
            <a:r>
              <a:rPr lang="en-IN" dirty="0"/>
              <a:t>Ensures user data confidentiality through local model inference or secure hosting, with transparent consent and logging mechanisms.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49997-946E-24D2-E2E7-BB06303B31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45F1F35-572F-980C-51A1-7EAFBAF99280}"/>
              </a:ext>
            </a:extLst>
          </p:cNvPr>
          <p:cNvSpPr txBox="1">
            <a:spLocks noGrp="1"/>
          </p:cNvSpPr>
          <p:nvPr>
            <p:ph type="title"/>
          </p:nvPr>
        </p:nvSpPr>
        <p:spPr>
          <a:prstGeom prst="rect">
            <a:avLst/>
          </a:prstGeom>
        </p:spPr>
        <p:txBody>
          <a:bodyPr vert="horz" wrap="square" lIns="0" tIns="514095" rIns="0" bIns="0" rtlCol="0">
            <a:spAutoFit/>
          </a:bodyPr>
          <a:lstStyle/>
          <a:p>
            <a:pPr marL="3628390">
              <a:lnSpc>
                <a:spcPct val="100000"/>
              </a:lnSpc>
              <a:spcBef>
                <a:spcPts val="95"/>
              </a:spcBef>
            </a:pPr>
            <a:r>
              <a:rPr b="0" spc="-25" dirty="0">
                <a:solidFill>
                  <a:srgbClr val="000000"/>
                </a:solidFill>
                <a:latin typeface="Calibri"/>
                <a:cs typeface="Calibri"/>
              </a:rPr>
              <a:t>TOOLS</a:t>
            </a:r>
            <a:r>
              <a:rPr b="0" spc="-204" dirty="0">
                <a:solidFill>
                  <a:srgbClr val="000000"/>
                </a:solidFill>
                <a:latin typeface="Calibri"/>
                <a:cs typeface="Calibri"/>
              </a:rPr>
              <a:t> </a:t>
            </a:r>
            <a:r>
              <a:rPr b="0" spc="-20" dirty="0">
                <a:solidFill>
                  <a:srgbClr val="000000"/>
                </a:solidFill>
                <a:latin typeface="Calibri"/>
                <a:cs typeface="Calibri"/>
              </a:rPr>
              <a:t>USED</a:t>
            </a:r>
          </a:p>
        </p:txBody>
      </p:sp>
      <p:sp>
        <p:nvSpPr>
          <p:cNvPr id="4" name="TextBox 3">
            <a:extLst>
              <a:ext uri="{FF2B5EF4-FFF2-40B4-BE49-F238E27FC236}">
                <a16:creationId xmlns:a16="http://schemas.microsoft.com/office/drawing/2014/main" id="{FD4A2701-3E2B-5B72-C809-AA11A5B888DD}"/>
              </a:ext>
            </a:extLst>
          </p:cNvPr>
          <p:cNvSpPr txBox="1"/>
          <p:nvPr/>
        </p:nvSpPr>
        <p:spPr>
          <a:xfrm>
            <a:off x="381000" y="914400"/>
            <a:ext cx="11658600" cy="6186309"/>
          </a:xfrm>
          <a:prstGeom prst="rect">
            <a:avLst/>
          </a:prstGeom>
          <a:noFill/>
        </p:spPr>
        <p:txBody>
          <a:bodyPr wrap="square" rtlCol="0">
            <a:spAutoFit/>
          </a:bodyPr>
          <a:lstStyle/>
          <a:p>
            <a:pPr marL="285750" indent="-285750">
              <a:buFont typeface="Wingdings" panose="05000000000000000000" pitchFamily="2" charset="2"/>
              <a:buChar char="v"/>
            </a:pPr>
            <a:r>
              <a:rPr lang="en-IN" b="1" dirty="0"/>
              <a:t>GET /resources – Media Access Endpoint:</a:t>
            </a:r>
            <a:br>
              <a:rPr lang="en-IN" dirty="0"/>
            </a:br>
            <a:r>
              <a:rPr lang="en-IN" dirty="0"/>
              <a:t>Provides curated podcasts, music playlists, and wellness exercises based on detected mood or emotional category.</a:t>
            </a:r>
          </a:p>
          <a:p>
            <a:r>
              <a:rPr lang="en-IN" dirty="0"/>
              <a:t>❖ </a:t>
            </a:r>
            <a:r>
              <a:rPr lang="en-IN" b="1" dirty="0"/>
              <a:t>Core Backend Components:</a:t>
            </a:r>
            <a:br>
              <a:rPr lang="en-IN" dirty="0"/>
            </a:br>
            <a:r>
              <a:rPr lang="en-IN" dirty="0"/>
              <a:t>• </a:t>
            </a:r>
            <a:r>
              <a:rPr lang="en-IN" b="1" dirty="0"/>
              <a:t>Text Preprocessing &amp; Embedding:</a:t>
            </a:r>
            <a:r>
              <a:rPr lang="en-IN" dirty="0"/>
              <a:t> Cleans and encodes user text using NLP libraries (</a:t>
            </a:r>
            <a:r>
              <a:rPr lang="en-IN" dirty="0" err="1"/>
              <a:t>spaCy</a:t>
            </a:r>
            <a:r>
              <a:rPr lang="en-IN" dirty="0"/>
              <a:t>, NLTK, </a:t>
            </a:r>
            <a:r>
              <a:rPr lang="en-IN" dirty="0" err="1"/>
              <a:t>SentenceTransformers</a:t>
            </a:r>
            <a:r>
              <a:rPr lang="en-IN" dirty="0"/>
              <a:t>).</a:t>
            </a:r>
            <a:br>
              <a:rPr lang="en-IN" dirty="0"/>
            </a:br>
            <a:r>
              <a:rPr lang="en-IN" dirty="0"/>
              <a:t>• </a:t>
            </a:r>
            <a:r>
              <a:rPr lang="en-IN" b="1" dirty="0"/>
              <a:t>Model Inference (Gradient Boosting):</a:t>
            </a:r>
            <a:r>
              <a:rPr lang="en-IN" dirty="0"/>
              <a:t> Predicts mood, urgency, and topic via </a:t>
            </a:r>
            <a:r>
              <a:rPr lang="en-IN" dirty="0" err="1"/>
              <a:t>XGBoost</a:t>
            </a:r>
            <a:r>
              <a:rPr lang="en-IN" dirty="0"/>
              <a:t> / </a:t>
            </a:r>
            <a:r>
              <a:rPr lang="en-IN" dirty="0" err="1"/>
              <a:t>LightGBM</a:t>
            </a:r>
            <a:r>
              <a:rPr lang="en-IN" dirty="0"/>
              <a:t> for context-aware responses.</a:t>
            </a:r>
            <a:br>
              <a:rPr lang="en-IN" dirty="0"/>
            </a:br>
            <a:r>
              <a:rPr lang="en-IN" dirty="0"/>
              <a:t>• </a:t>
            </a:r>
            <a:r>
              <a:rPr lang="en-IN" b="1" dirty="0"/>
              <a:t>Response Generator:</a:t>
            </a:r>
            <a:r>
              <a:rPr lang="en-IN" dirty="0"/>
              <a:t> Uses predefined templates with personalization and randomization for empathetic, human-like replies.</a:t>
            </a:r>
            <a:br>
              <a:rPr lang="en-IN" dirty="0"/>
            </a:br>
            <a:r>
              <a:rPr lang="en-IN" dirty="0"/>
              <a:t>• </a:t>
            </a:r>
            <a:r>
              <a:rPr lang="en-IN" b="1" dirty="0"/>
              <a:t>Image Generation Client:</a:t>
            </a:r>
            <a:r>
              <a:rPr lang="en-IN" dirty="0"/>
              <a:t> Connects to OpenAI / Stability.ai / Stable Diffusion APIs to produce mood-based visuals and calming images.</a:t>
            </a:r>
          </a:p>
          <a:p>
            <a:r>
              <a:rPr lang="en-IN" dirty="0"/>
              <a:t>❖ </a:t>
            </a:r>
            <a:r>
              <a:rPr lang="en-IN" b="1" dirty="0"/>
              <a:t>Model Server and Feature Management:</a:t>
            </a:r>
            <a:br>
              <a:rPr lang="en-IN" dirty="0"/>
            </a:br>
            <a:r>
              <a:rPr lang="en-IN" dirty="0"/>
              <a:t>• Gradient Boosting model (pickle/</a:t>
            </a:r>
            <a:r>
              <a:rPr lang="en-IN" dirty="0" err="1"/>
              <a:t>joblib</a:t>
            </a:r>
            <a:r>
              <a:rPr lang="en-IN" dirty="0"/>
              <a:t>) is loaded in-process or through a microservice.</a:t>
            </a:r>
            <a:br>
              <a:rPr lang="en-IN" dirty="0"/>
            </a:br>
            <a:r>
              <a:rPr lang="en-IN" dirty="0"/>
              <a:t>• Feature store dynamically computes linguistic, sentiment, and contextual features from input text and metadata.</a:t>
            </a:r>
          </a:p>
          <a:p>
            <a:r>
              <a:rPr lang="en-IN" dirty="0"/>
              <a:t>❖ </a:t>
            </a:r>
            <a:r>
              <a:rPr lang="en-IN" b="1" dirty="0"/>
              <a:t>Persistence and Monitoring:</a:t>
            </a:r>
            <a:br>
              <a:rPr lang="en-IN" dirty="0"/>
            </a:br>
            <a:r>
              <a:rPr lang="en-IN" dirty="0"/>
              <a:t>• Optional database (SQLite/Postgres) stores anonymized session data and feedback for model improvement.</a:t>
            </a:r>
            <a:br>
              <a:rPr lang="en-IN" dirty="0"/>
            </a:br>
            <a:r>
              <a:rPr lang="en-IN" dirty="0"/>
              <a:t>• Logging and analytics track model predictions, performance, and response accuracy for system optimization.</a:t>
            </a:r>
          </a:p>
          <a:p>
            <a:br>
              <a:rPr lang="en-IN" dirty="0"/>
            </a:br>
            <a:endParaRPr lang="en-IN" dirty="0"/>
          </a:p>
          <a:p>
            <a:r>
              <a:rPr lang="en-IN" dirty="0"/>
              <a:t>.</a:t>
            </a:r>
          </a:p>
          <a:p>
            <a:endParaRPr lang="en-IN" dirty="0"/>
          </a:p>
        </p:txBody>
      </p:sp>
    </p:spTree>
    <p:extLst>
      <p:ext uri="{BB962C8B-B14F-4D97-AF65-F5344CB8AC3E}">
        <p14:creationId xmlns:p14="http://schemas.microsoft.com/office/powerpoint/2010/main" val="286912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FD48-BBFB-E09C-22B7-9DC6A20B6D36}"/>
              </a:ext>
            </a:extLst>
          </p:cNvPr>
          <p:cNvSpPr>
            <a:spLocks noGrp="1"/>
          </p:cNvSpPr>
          <p:nvPr>
            <p:ph type="title"/>
          </p:nvPr>
        </p:nvSpPr>
        <p:spPr>
          <a:xfrm>
            <a:off x="1046784" y="-59613"/>
            <a:ext cx="10098430" cy="677108"/>
          </a:xfrm>
        </p:spPr>
        <p:txBody>
          <a:bodyPr/>
          <a:lstStyle/>
          <a:p>
            <a:r>
              <a:rPr lang="en-IN" dirty="0"/>
              <a:t>Mental Health Dataset</a:t>
            </a:r>
          </a:p>
        </p:txBody>
      </p:sp>
      <p:sp>
        <p:nvSpPr>
          <p:cNvPr id="3" name="Text Placeholder 2">
            <a:extLst>
              <a:ext uri="{FF2B5EF4-FFF2-40B4-BE49-F238E27FC236}">
                <a16:creationId xmlns:a16="http://schemas.microsoft.com/office/drawing/2014/main" id="{DB682770-C64E-588D-29CA-107ACCD83EF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7CBD204-7641-BA1D-8138-0B000F72BAC5}"/>
              </a:ext>
            </a:extLst>
          </p:cNvPr>
          <p:cNvPicPr>
            <a:picLocks noChangeAspect="1"/>
          </p:cNvPicPr>
          <p:nvPr/>
        </p:nvPicPr>
        <p:blipFill>
          <a:blip r:embed="rId2"/>
          <a:stretch>
            <a:fillRect/>
          </a:stretch>
        </p:blipFill>
        <p:spPr>
          <a:xfrm>
            <a:off x="0" y="747016"/>
            <a:ext cx="12192000" cy="5363968"/>
          </a:xfrm>
          <a:prstGeom prst="rect">
            <a:avLst/>
          </a:prstGeom>
        </p:spPr>
      </p:pic>
    </p:spTree>
    <p:extLst>
      <p:ext uri="{BB962C8B-B14F-4D97-AF65-F5344CB8AC3E}">
        <p14:creationId xmlns:p14="http://schemas.microsoft.com/office/powerpoint/2010/main" val="151414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93B9-1844-EBE6-BA62-463334892376}"/>
              </a:ext>
            </a:extLst>
          </p:cNvPr>
          <p:cNvSpPr>
            <a:spLocks noGrp="1"/>
          </p:cNvSpPr>
          <p:nvPr>
            <p:ph type="title"/>
          </p:nvPr>
        </p:nvSpPr>
        <p:spPr>
          <a:xfrm>
            <a:off x="1046784" y="-59613"/>
            <a:ext cx="10098430" cy="677108"/>
          </a:xfrm>
        </p:spPr>
        <p:txBody>
          <a:bodyPr/>
          <a:lstStyle/>
          <a:p>
            <a:endParaRPr lang="en-IN" dirty="0"/>
          </a:p>
        </p:txBody>
      </p:sp>
      <p:sp>
        <p:nvSpPr>
          <p:cNvPr id="3" name="Text Placeholder 2">
            <a:extLst>
              <a:ext uri="{FF2B5EF4-FFF2-40B4-BE49-F238E27FC236}">
                <a16:creationId xmlns:a16="http://schemas.microsoft.com/office/drawing/2014/main" id="{643A27EF-B64E-088D-520C-0F54BC53EB7E}"/>
              </a:ext>
            </a:extLst>
          </p:cNvPr>
          <p:cNvSpPr>
            <a:spLocks noGrp="1"/>
          </p:cNvSpPr>
          <p:nvPr>
            <p:ph type="body" idx="1"/>
          </p:nvPr>
        </p:nvSpPr>
        <p:spPr/>
        <p:txBody>
          <a:bodyPr/>
          <a:lstStyle/>
          <a:p>
            <a:endParaRPr lang="en-IN"/>
          </a:p>
        </p:txBody>
      </p:sp>
      <p:sp>
        <p:nvSpPr>
          <p:cNvPr id="4" name="TextBox 3">
            <a:extLst>
              <a:ext uri="{FF2B5EF4-FFF2-40B4-BE49-F238E27FC236}">
                <a16:creationId xmlns:a16="http://schemas.microsoft.com/office/drawing/2014/main" id="{92BA7509-264A-10D9-CCD8-68C83ACB5601}"/>
              </a:ext>
            </a:extLst>
          </p:cNvPr>
          <p:cNvSpPr txBox="1"/>
          <p:nvPr/>
        </p:nvSpPr>
        <p:spPr>
          <a:xfrm>
            <a:off x="228600" y="228600"/>
            <a:ext cx="11734800" cy="6740307"/>
          </a:xfrm>
          <a:prstGeom prst="rect">
            <a:avLst/>
          </a:prstGeom>
          <a:noFill/>
        </p:spPr>
        <p:txBody>
          <a:bodyPr wrap="square" rtlCol="0">
            <a:spAutoFit/>
          </a:bodyPr>
          <a:lstStyle/>
          <a:p>
            <a:r>
              <a:rPr lang="en-US" b="1" dirty="0"/>
              <a:t>Dataset Overview:</a:t>
            </a:r>
            <a:br>
              <a:rPr lang="en-US" dirty="0"/>
            </a:br>
            <a:r>
              <a:rPr lang="en-US" dirty="0"/>
              <a:t>The </a:t>
            </a:r>
            <a:r>
              <a:rPr lang="en-US" i="1" dirty="0"/>
              <a:t>Student Mental Health (Collection-of-Data)</a:t>
            </a:r>
            <a:r>
              <a:rPr lang="en-US" dirty="0"/>
              <a:t> dataset contains responses collected from students to analyze factors influencing mental health conditions such as depression, anxiety, and panic attacks.</a:t>
            </a:r>
          </a:p>
          <a:p>
            <a:br>
              <a:rPr lang="en-US" dirty="0"/>
            </a:br>
            <a:endParaRPr lang="en-US" dirty="0"/>
          </a:p>
          <a:p>
            <a:r>
              <a:rPr lang="en-US" dirty="0"/>
              <a:t>❖ </a:t>
            </a:r>
            <a:r>
              <a:rPr lang="en-US" b="1" dirty="0"/>
              <a:t>Size and Structure:</a:t>
            </a:r>
            <a:br>
              <a:rPr lang="en-US" dirty="0"/>
            </a:br>
            <a:r>
              <a:rPr lang="en-US" dirty="0"/>
              <a:t>The dataset consists of </a:t>
            </a:r>
            <a:r>
              <a:rPr lang="en-US" b="1" dirty="0"/>
              <a:t>399 entries</a:t>
            </a:r>
            <a:r>
              <a:rPr lang="en-US" dirty="0"/>
              <a:t> and </a:t>
            </a:r>
            <a:r>
              <a:rPr lang="en-US" b="1" dirty="0"/>
              <a:t>12 attributes</a:t>
            </a:r>
            <a:r>
              <a:rPr lang="en-US" dirty="0"/>
              <a:t>, covering demographic, academic, and mental health-related information.</a:t>
            </a:r>
          </a:p>
          <a:p>
            <a:br>
              <a:rPr lang="en-US" dirty="0"/>
            </a:br>
            <a:endParaRPr lang="en-US" dirty="0"/>
          </a:p>
          <a:p>
            <a:r>
              <a:rPr lang="en-US" dirty="0"/>
              <a:t>❖ </a:t>
            </a:r>
            <a:r>
              <a:rPr lang="en-US" b="1" dirty="0"/>
              <a:t>Key Features:</a:t>
            </a:r>
            <a:br>
              <a:rPr lang="en-US" dirty="0"/>
            </a:br>
            <a:r>
              <a:rPr lang="en-US" dirty="0"/>
              <a:t>Includes fields such as gender, age, course, year of study, CGPA, and binary indicators for depression, anxiety, and panic attacks.</a:t>
            </a:r>
          </a:p>
          <a:p>
            <a:br>
              <a:rPr lang="en-US" dirty="0"/>
            </a:br>
            <a:endParaRPr lang="en-US" dirty="0"/>
          </a:p>
          <a:p>
            <a:r>
              <a:rPr lang="en-US" dirty="0"/>
              <a:t>❖ </a:t>
            </a:r>
            <a:r>
              <a:rPr lang="en-US" b="1" dirty="0"/>
              <a:t>Purpose:</a:t>
            </a:r>
            <a:br>
              <a:rPr lang="en-US" dirty="0"/>
            </a:br>
            <a:r>
              <a:rPr lang="en-US" dirty="0"/>
              <a:t>Designed to identify patterns between academic stressors and mental health conditions among students, serving as input for mood and risk prediction models.</a:t>
            </a:r>
          </a:p>
          <a:p>
            <a:br>
              <a:rPr lang="en-US" dirty="0"/>
            </a:br>
            <a:endParaRPr lang="en-US" dirty="0"/>
          </a:p>
          <a:p>
            <a:r>
              <a:rPr lang="en-US" dirty="0"/>
              <a:t>❖ </a:t>
            </a:r>
            <a:r>
              <a:rPr lang="en-US" b="1" dirty="0"/>
              <a:t>Relevance to </a:t>
            </a:r>
            <a:r>
              <a:rPr lang="en-US" b="1" dirty="0" err="1"/>
              <a:t>Zentora</a:t>
            </a:r>
            <a:r>
              <a:rPr lang="en-US" b="1" dirty="0"/>
              <a:t>:</a:t>
            </a:r>
            <a:br>
              <a:rPr lang="en-US" dirty="0"/>
            </a:br>
            <a:r>
              <a:rPr lang="en-US" dirty="0"/>
              <a:t>The dataset helped evaluate and train the Gradient Boosting model to predict mood and emotional state, confirming its high accuracy for mental health classification.</a:t>
            </a:r>
          </a:p>
          <a:p>
            <a:endParaRPr lang="en-IN" dirty="0"/>
          </a:p>
        </p:txBody>
      </p:sp>
    </p:spTree>
    <p:extLst>
      <p:ext uri="{BB962C8B-B14F-4D97-AF65-F5344CB8AC3E}">
        <p14:creationId xmlns:p14="http://schemas.microsoft.com/office/powerpoint/2010/main" val="451453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8BD6D-3A1C-E947-7F71-CF5E50B574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55FD6A3-F500-491E-5CBB-8534C1A25F67}"/>
              </a:ext>
            </a:extLst>
          </p:cNvPr>
          <p:cNvSpPr txBox="1">
            <a:spLocks noGrp="1"/>
          </p:cNvSpPr>
          <p:nvPr>
            <p:ph type="title"/>
          </p:nvPr>
        </p:nvSpPr>
        <p:spPr>
          <a:xfrm>
            <a:off x="1046784" y="-59613"/>
            <a:ext cx="10098430" cy="1196224"/>
          </a:xfrm>
          <a:prstGeom prst="rect">
            <a:avLst/>
          </a:prstGeom>
        </p:spPr>
        <p:txBody>
          <a:bodyPr vert="horz" wrap="square" lIns="0" tIns="514095" rIns="0" bIns="0" rtlCol="0">
            <a:spAutoFit/>
          </a:bodyPr>
          <a:lstStyle/>
          <a:p>
            <a:pPr marL="3628390">
              <a:lnSpc>
                <a:spcPct val="100000"/>
              </a:lnSpc>
              <a:spcBef>
                <a:spcPts val="95"/>
              </a:spcBef>
            </a:pPr>
            <a:r>
              <a:rPr lang="en-IN" b="0" spc="-25" dirty="0">
                <a:solidFill>
                  <a:srgbClr val="000000"/>
                </a:solidFill>
              </a:rPr>
              <a:t>ALGORITHM</a:t>
            </a:r>
            <a:endParaRPr b="0" spc="-20" dirty="0">
              <a:solidFill>
                <a:srgbClr val="000000"/>
              </a:solidFill>
              <a:latin typeface="Calibri"/>
              <a:cs typeface="Calibri"/>
            </a:endParaRPr>
          </a:p>
        </p:txBody>
      </p:sp>
      <p:sp>
        <p:nvSpPr>
          <p:cNvPr id="5" name="TextBox 4">
            <a:extLst>
              <a:ext uri="{FF2B5EF4-FFF2-40B4-BE49-F238E27FC236}">
                <a16:creationId xmlns:a16="http://schemas.microsoft.com/office/drawing/2014/main" id="{F66ED131-08ED-082F-8192-12CFC2ECCA21}"/>
              </a:ext>
            </a:extLst>
          </p:cNvPr>
          <p:cNvSpPr txBox="1"/>
          <p:nvPr/>
        </p:nvSpPr>
        <p:spPr>
          <a:xfrm>
            <a:off x="685800" y="1676400"/>
            <a:ext cx="10515600"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message arrives.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Backend preprocess → extract features → call gradient-boosting model → get predicted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Decision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a:t>
            </a:r>
            <a:r>
              <a:rPr kumimoji="0" lang="en-US" altLang="en-US" b="0" i="0" u="none" strike="noStrike" cap="none" normalizeH="0" baseline="0" dirty="0">
                <a:ln>
                  <a:noFill/>
                </a:ln>
                <a:solidFill>
                  <a:schemeClr val="tx1"/>
                </a:solidFill>
                <a:effectLst/>
                <a:latin typeface="Arial Unicode MS"/>
              </a:rPr>
              <a:t>urgency == high</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err="1">
                <a:ln>
                  <a:noFill/>
                </a:ln>
                <a:solidFill>
                  <a:schemeClr val="tx1"/>
                </a:solidFill>
                <a:effectLst/>
                <a:latin typeface="Arial Unicode MS"/>
              </a:rPr>
              <a:t>predicted_risk_prob</a:t>
            </a:r>
            <a:r>
              <a:rPr kumimoji="0" lang="en-US" altLang="en-US" b="0" i="0" u="none" strike="noStrike" cap="none" normalizeH="0" baseline="0" dirty="0">
                <a:ln>
                  <a:noFill/>
                </a:ln>
                <a:solidFill>
                  <a:schemeClr val="tx1"/>
                </a:solidFill>
                <a:effectLst/>
                <a:latin typeface="Arial Unicode MS"/>
              </a:rPr>
              <a:t> &gt; 0.6</a:t>
            </a:r>
            <a:r>
              <a:rPr kumimoji="0" lang="en-US" altLang="en-US" b="0" i="0" u="none" strike="noStrike" cap="none" normalizeH="0" baseline="0" dirty="0">
                <a:ln>
                  <a:noFill/>
                </a:ln>
                <a:solidFill>
                  <a:schemeClr val="tx1"/>
                </a:solidFill>
                <a:effectLst/>
              </a:rPr>
              <a:t>, escalate: show crisis resources; limit automated counseling; recommend contacting a professional. (Hard safety rule.)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Else: use</a:t>
            </a:r>
            <a:r>
              <a:rPr kumimoji="0" lang="en-US" altLang="en-US" sz="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panose="020B0604020202020204" pitchFamily="34" charset="0"/>
              </a:rPr>
              <a:t>response buckets</a:t>
            </a:r>
            <a:r>
              <a:rPr kumimoji="0" lang="en-US" altLang="en-US" sz="1800" b="0" i="0" u="none" strike="noStrike" cap="none" normalizeH="0" baseline="0" dirty="0">
                <a:ln>
                  <a:noFill/>
                </a:ln>
                <a:solidFill>
                  <a:schemeClr val="tx1"/>
                </a:solidFill>
                <a:effectLst/>
                <a:latin typeface="Arial" panose="020B0604020202020204" pitchFamily="34" charset="0"/>
              </a:rPr>
              <a:t> (motivation, grounding, breathing, CBT tip, micro-action).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Pick a </a:t>
            </a:r>
            <a:r>
              <a:rPr kumimoji="0" lang="en-US" altLang="en-US" sz="1800" b="1" i="0" u="none" strike="noStrike" cap="none" normalizeH="0" baseline="0" dirty="0">
                <a:ln>
                  <a:noFill/>
                </a:ln>
                <a:solidFill>
                  <a:schemeClr val="tx1"/>
                </a:solidFill>
                <a:effectLst/>
                <a:latin typeface="Arial" panose="020B0604020202020204" pitchFamily="34" charset="0"/>
              </a:rPr>
              <a:t>response template</a:t>
            </a:r>
            <a:r>
              <a:rPr kumimoji="0" lang="en-US" altLang="en-US" sz="1800" b="0" i="0" u="none" strike="noStrike" cap="none" normalizeH="0" baseline="0" dirty="0">
                <a:ln>
                  <a:noFill/>
                </a:ln>
                <a:solidFill>
                  <a:schemeClr val="tx1"/>
                </a:solidFill>
                <a:effectLst/>
                <a:latin typeface="Arial" panose="020B0604020202020204" pitchFamily="34" charset="0"/>
              </a:rPr>
              <a:t> set based on bucket and user context.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Randomly select a template and fill with personalization tokens (name, reference to earlier remark).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Optionally attach a short image (calm scene), a short guided-breathing animation, or a 30-second micro-audio recommendation.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 prediction, user feedback (thumbs up/down) to retrain later.</a:t>
            </a:r>
          </a:p>
          <a:p>
            <a:endParaRPr lang="en-IN" dirty="0"/>
          </a:p>
        </p:txBody>
      </p:sp>
    </p:spTree>
    <p:extLst>
      <p:ext uri="{BB962C8B-B14F-4D97-AF65-F5344CB8AC3E}">
        <p14:creationId xmlns:p14="http://schemas.microsoft.com/office/powerpoint/2010/main" val="344292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1192" rIns="0" bIns="0" rtlCol="0">
            <a:spAutoFit/>
          </a:bodyPr>
          <a:lstStyle/>
          <a:p>
            <a:pPr marL="2414905">
              <a:lnSpc>
                <a:spcPct val="100000"/>
              </a:lnSpc>
              <a:spcBef>
                <a:spcPts val="90"/>
              </a:spcBef>
            </a:pPr>
            <a:r>
              <a:rPr dirty="0"/>
              <a:t>Module</a:t>
            </a:r>
            <a:r>
              <a:rPr spc="-155" dirty="0"/>
              <a:t> </a:t>
            </a:r>
            <a:r>
              <a:rPr spc="-10" dirty="0"/>
              <a:t>Description</a:t>
            </a:r>
          </a:p>
        </p:txBody>
      </p:sp>
      <p:sp>
        <p:nvSpPr>
          <p:cNvPr id="4" name="TextBox 3">
            <a:extLst>
              <a:ext uri="{FF2B5EF4-FFF2-40B4-BE49-F238E27FC236}">
                <a16:creationId xmlns:a16="http://schemas.microsoft.com/office/drawing/2014/main" id="{519D34A2-ECD5-ED97-D873-94A7C7031C76}"/>
              </a:ext>
            </a:extLst>
          </p:cNvPr>
          <p:cNvSpPr txBox="1"/>
          <p:nvPr/>
        </p:nvSpPr>
        <p:spPr>
          <a:xfrm>
            <a:off x="609600" y="1524000"/>
            <a:ext cx="11353800" cy="5909310"/>
          </a:xfrm>
          <a:prstGeom prst="rect">
            <a:avLst/>
          </a:prstGeom>
          <a:noFill/>
        </p:spPr>
        <p:txBody>
          <a:bodyPr wrap="square" rtlCol="0">
            <a:spAutoFit/>
          </a:bodyPr>
          <a:lstStyle/>
          <a:p>
            <a:r>
              <a:rPr lang="en-US" b="1" dirty="0"/>
              <a:t>1. User Interaction Module</a:t>
            </a:r>
          </a:p>
          <a:p>
            <a:r>
              <a:rPr lang="en-US" dirty="0"/>
              <a:t>Provides a </a:t>
            </a:r>
            <a:r>
              <a:rPr lang="en-US" b="1" dirty="0"/>
              <a:t>chatbot and journaling interface</a:t>
            </a:r>
            <a:r>
              <a:rPr lang="en-US" dirty="0"/>
              <a:t> for students to express emotions freely.</a:t>
            </a:r>
          </a:p>
          <a:p>
            <a:r>
              <a:rPr lang="en-US" dirty="0"/>
              <a:t>Includes features like </a:t>
            </a:r>
            <a:r>
              <a:rPr lang="en-US" b="1" dirty="0"/>
              <a:t>quick replies</a:t>
            </a:r>
            <a:r>
              <a:rPr lang="en-US" dirty="0"/>
              <a:t>, </a:t>
            </a:r>
            <a:r>
              <a:rPr lang="en-US" b="1" dirty="0"/>
              <a:t>emotion sliders</a:t>
            </a:r>
            <a:r>
              <a:rPr lang="en-US" dirty="0"/>
              <a:t>, and </a:t>
            </a:r>
            <a:r>
              <a:rPr lang="en-US" b="1" dirty="0"/>
              <a:t>session history</a:t>
            </a:r>
            <a:r>
              <a:rPr lang="en-US" dirty="0"/>
              <a:t>.</a:t>
            </a:r>
          </a:p>
          <a:p>
            <a:r>
              <a:rPr lang="en-US" dirty="0"/>
              <a:t>Offers a </a:t>
            </a:r>
            <a:r>
              <a:rPr lang="en-US" b="1" dirty="0"/>
              <a:t>safe, user-friendly environment</a:t>
            </a:r>
            <a:r>
              <a:rPr lang="en-US" dirty="0"/>
              <a:t> for open communication.</a:t>
            </a:r>
          </a:p>
          <a:p>
            <a:br>
              <a:rPr lang="en-US" dirty="0"/>
            </a:br>
            <a:endParaRPr lang="en-US" dirty="0"/>
          </a:p>
          <a:p>
            <a:r>
              <a:rPr lang="en-US" b="1" dirty="0"/>
              <a:t>2. NLP &amp; Emotion Detection Module</a:t>
            </a:r>
          </a:p>
          <a:p>
            <a:r>
              <a:rPr lang="en-US" dirty="0"/>
              <a:t>Uses </a:t>
            </a:r>
            <a:r>
              <a:rPr lang="en-US" b="1" dirty="0"/>
              <a:t>Natural Language Processing (NLP)</a:t>
            </a:r>
            <a:r>
              <a:rPr lang="en-US" dirty="0"/>
              <a:t> to analyze text input.</a:t>
            </a:r>
          </a:p>
          <a:p>
            <a:r>
              <a:rPr lang="en-US" dirty="0"/>
              <a:t>Detects emotional states such as </a:t>
            </a:r>
            <a:r>
              <a:rPr lang="en-US" b="1" dirty="0"/>
              <a:t>happiness, sadness, anxiety, or stress</a:t>
            </a:r>
            <a:r>
              <a:rPr lang="en-US" dirty="0"/>
              <a:t>.</a:t>
            </a:r>
          </a:p>
          <a:p>
            <a:r>
              <a:rPr lang="en-US" dirty="0"/>
              <a:t>Extracts linguistic and sentiment features for mood classification.</a:t>
            </a:r>
          </a:p>
          <a:p>
            <a:br>
              <a:rPr lang="en-US" dirty="0"/>
            </a:br>
            <a:endParaRPr lang="en-US" dirty="0"/>
          </a:p>
          <a:p>
            <a:r>
              <a:rPr lang="en-US" b="1" dirty="0"/>
              <a:t>3. Machine Learning Module</a:t>
            </a:r>
          </a:p>
          <a:p>
            <a:r>
              <a:rPr lang="en-US" dirty="0"/>
              <a:t>Employs </a:t>
            </a:r>
            <a:r>
              <a:rPr lang="en-US" b="1" dirty="0"/>
              <a:t>Gradient Boosting algorithms</a:t>
            </a:r>
            <a:r>
              <a:rPr lang="en-US" dirty="0"/>
              <a:t> (</a:t>
            </a:r>
            <a:r>
              <a:rPr lang="en-US" dirty="0" err="1"/>
              <a:t>XGBoost</a:t>
            </a:r>
            <a:r>
              <a:rPr lang="en-US" dirty="0"/>
              <a:t> / </a:t>
            </a:r>
            <a:r>
              <a:rPr lang="en-US" dirty="0" err="1"/>
              <a:t>LightGBM</a:t>
            </a:r>
            <a:r>
              <a:rPr lang="en-US" dirty="0"/>
              <a:t>) to predict:</a:t>
            </a:r>
          </a:p>
          <a:p>
            <a:pPr lvl="1"/>
            <a:r>
              <a:rPr lang="en-US" b="1" dirty="0"/>
              <a:t>Mood category</a:t>
            </a:r>
            <a:r>
              <a:rPr lang="en-US" dirty="0"/>
              <a:t> (calm, sad, anxious, motivated)</a:t>
            </a:r>
          </a:p>
          <a:p>
            <a:pPr lvl="1"/>
            <a:r>
              <a:rPr lang="en-US" b="1" dirty="0"/>
              <a:t>Urgency level</a:t>
            </a:r>
            <a:r>
              <a:rPr lang="en-US" dirty="0"/>
              <a:t> (low, medium, high)</a:t>
            </a:r>
          </a:p>
          <a:p>
            <a:pPr lvl="1"/>
            <a:r>
              <a:rPr lang="en-US" b="1" dirty="0"/>
              <a:t>Topic</a:t>
            </a:r>
            <a:r>
              <a:rPr lang="en-US" dirty="0"/>
              <a:t> (motivation, relationships, stress, sleep)</a:t>
            </a:r>
          </a:p>
          <a:p>
            <a:r>
              <a:rPr lang="en-US" dirty="0"/>
              <a:t>Delivers high predictive accuracy (ROC AUC up to </a:t>
            </a:r>
            <a:r>
              <a:rPr lang="en-US" b="1" dirty="0"/>
              <a:t>0.97</a:t>
            </a:r>
            <a:r>
              <a:rPr lang="en-US" dirty="0"/>
              <a:t>).</a:t>
            </a:r>
          </a:p>
          <a:p>
            <a:br>
              <a:rPr lang="en-US" dirty="0"/>
            </a:br>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38ED-5444-5F90-5C96-5E4E46DCA3B0}"/>
              </a:ext>
            </a:extLst>
          </p:cNvPr>
          <p:cNvSpPr>
            <a:spLocks noGrp="1"/>
          </p:cNvSpPr>
          <p:nvPr>
            <p:ph type="title"/>
          </p:nvPr>
        </p:nvSpPr>
        <p:spPr>
          <a:xfrm>
            <a:off x="1046784" y="-59613"/>
            <a:ext cx="10098430" cy="677108"/>
          </a:xfrm>
        </p:spPr>
        <p:txBody>
          <a:bodyPr/>
          <a:lstStyle/>
          <a:p>
            <a:r>
              <a:rPr lang="en-IN" dirty="0"/>
              <a:t>                            Agenda</a:t>
            </a:r>
          </a:p>
        </p:txBody>
      </p:sp>
      <p:sp>
        <p:nvSpPr>
          <p:cNvPr id="3" name="TextBox 2">
            <a:extLst>
              <a:ext uri="{FF2B5EF4-FFF2-40B4-BE49-F238E27FC236}">
                <a16:creationId xmlns:a16="http://schemas.microsoft.com/office/drawing/2014/main" id="{71A6532E-BCD6-41CF-C1F3-1C42FBF5A5E0}"/>
              </a:ext>
            </a:extLst>
          </p:cNvPr>
          <p:cNvSpPr txBox="1"/>
          <p:nvPr/>
        </p:nvSpPr>
        <p:spPr>
          <a:xfrm>
            <a:off x="457200" y="617495"/>
            <a:ext cx="11582400" cy="5078313"/>
          </a:xfrm>
          <a:prstGeom prst="rect">
            <a:avLst/>
          </a:prstGeom>
          <a:noFill/>
        </p:spPr>
        <p:txBody>
          <a:bodyPr wrap="square" rtlCol="0">
            <a:spAutoFit/>
          </a:bodyPr>
          <a:lstStyle/>
          <a:p>
            <a:r>
              <a:rPr lang="en-US" dirty="0"/>
              <a:t>❖ </a:t>
            </a:r>
            <a:r>
              <a:rPr lang="en-US" b="1" dirty="0"/>
              <a:t>Introduction:</a:t>
            </a:r>
            <a:r>
              <a:rPr lang="en-US" dirty="0"/>
              <a:t> Overview of the </a:t>
            </a:r>
            <a:r>
              <a:rPr lang="en-US" dirty="0" err="1"/>
              <a:t>Zentora</a:t>
            </a:r>
            <a:r>
              <a:rPr lang="en-US" dirty="0"/>
              <a:t> Chatbot project and its role in promoting student mental well-being.</a:t>
            </a:r>
            <a:br>
              <a:rPr lang="en-US" dirty="0"/>
            </a:br>
            <a:r>
              <a:rPr lang="en-US" dirty="0"/>
              <a:t>❖ </a:t>
            </a:r>
            <a:r>
              <a:rPr lang="en-US" b="1" dirty="0"/>
              <a:t>Objectives:</a:t>
            </a:r>
            <a:r>
              <a:rPr lang="en-US" dirty="0"/>
              <a:t> Define the goals of developing an AI-powered chatbot for emotional support and stress management.</a:t>
            </a:r>
            <a:br>
              <a:rPr lang="en-US" dirty="0"/>
            </a:br>
            <a:r>
              <a:rPr lang="en-US" dirty="0"/>
              <a:t>❖ </a:t>
            </a:r>
            <a:r>
              <a:rPr lang="en-US" b="1" dirty="0"/>
              <a:t>Literature Review:</a:t>
            </a:r>
            <a:r>
              <a:rPr lang="en-US" dirty="0"/>
              <a:t> Study of existing AI-based mental health and emotion detection systems.</a:t>
            </a:r>
            <a:br>
              <a:rPr lang="en-US" dirty="0"/>
            </a:br>
            <a:r>
              <a:rPr lang="en-US" dirty="0"/>
              <a:t>❖ </a:t>
            </a:r>
            <a:r>
              <a:rPr lang="en-US" b="1" dirty="0"/>
              <a:t>Problem Statement:</a:t>
            </a:r>
            <a:r>
              <a:rPr lang="en-US" dirty="0"/>
              <a:t> Identify the mental health challenges faced by students and the lack of accessible emotional support platforms.</a:t>
            </a:r>
            <a:br>
              <a:rPr lang="en-US" dirty="0"/>
            </a:br>
            <a:r>
              <a:rPr lang="en-US" dirty="0"/>
              <a:t>❖ </a:t>
            </a:r>
            <a:r>
              <a:rPr lang="en-US" b="1" dirty="0"/>
              <a:t>System Architecture &amp; Diagrams:</a:t>
            </a:r>
            <a:r>
              <a:rPr lang="en-US" dirty="0"/>
              <a:t> Visual representation of </a:t>
            </a:r>
            <a:r>
              <a:rPr lang="en-US" dirty="0" err="1"/>
              <a:t>Zentora’s</a:t>
            </a:r>
            <a:r>
              <a:rPr lang="en-US" dirty="0"/>
              <a:t> structure including use case, data flow, and sequence diagrams.</a:t>
            </a:r>
            <a:br>
              <a:rPr lang="en-US" dirty="0"/>
            </a:br>
            <a:r>
              <a:rPr lang="en-US" dirty="0"/>
              <a:t>❖ </a:t>
            </a:r>
            <a:r>
              <a:rPr lang="en-US" b="1" dirty="0"/>
              <a:t>Modules Description:</a:t>
            </a:r>
            <a:r>
              <a:rPr lang="en-US" dirty="0"/>
              <a:t> Explanation of key modules such as User Interaction, Emotion Detection, Response Generation, and Image Integration.</a:t>
            </a:r>
            <a:br>
              <a:rPr lang="en-US" dirty="0"/>
            </a:br>
            <a:r>
              <a:rPr lang="en-US" dirty="0"/>
              <a:t>❖ </a:t>
            </a:r>
            <a:r>
              <a:rPr lang="en-US" b="1" dirty="0"/>
              <a:t>Dataset &amp; Algorithm:</a:t>
            </a:r>
            <a:r>
              <a:rPr lang="en-US" dirty="0"/>
              <a:t> Discussion of the Student Mental Health dataset and the Gradient Boosting Model used for mood prediction.</a:t>
            </a:r>
            <a:br>
              <a:rPr lang="en-US" dirty="0"/>
            </a:br>
            <a:r>
              <a:rPr lang="en-US" dirty="0"/>
              <a:t>❖ </a:t>
            </a:r>
            <a:r>
              <a:rPr lang="en-US" b="1" dirty="0"/>
              <a:t>Methodology:</a:t>
            </a:r>
            <a:r>
              <a:rPr lang="en-US" dirty="0"/>
              <a:t> Outline of the step-by-step workflow followed for model training, chatbot development, and response generation.</a:t>
            </a:r>
            <a:br>
              <a:rPr lang="en-US" dirty="0"/>
            </a:br>
            <a:r>
              <a:rPr lang="en-US" dirty="0"/>
              <a:t>❖ </a:t>
            </a:r>
            <a:r>
              <a:rPr lang="en-US" b="1" dirty="0"/>
              <a:t>Testing &amp; Performance Analysis:</a:t>
            </a:r>
            <a:r>
              <a:rPr lang="en-US" dirty="0"/>
              <a:t> Validation of model accuracy, chatbot reliability, and performance comparison with other algorithms.</a:t>
            </a:r>
            <a:br>
              <a:rPr lang="en-US" dirty="0"/>
            </a:br>
            <a:r>
              <a:rPr lang="en-US" dirty="0"/>
              <a:t>❖ </a:t>
            </a:r>
            <a:r>
              <a:rPr lang="en-US" b="1" dirty="0"/>
              <a:t>Conclusion &amp; Future Work:</a:t>
            </a:r>
            <a:r>
              <a:rPr lang="en-US" dirty="0"/>
              <a:t> Summary of the project’s achievements and potential improvements such as advanced NLP integration and multimodal emotion recognition.</a:t>
            </a:r>
            <a:endParaRPr lang="en-IN" dirty="0"/>
          </a:p>
        </p:txBody>
      </p:sp>
    </p:spTree>
    <p:extLst>
      <p:ext uri="{BB962C8B-B14F-4D97-AF65-F5344CB8AC3E}">
        <p14:creationId xmlns:p14="http://schemas.microsoft.com/office/powerpoint/2010/main" val="3394126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B7212-BFC5-6E70-DA96-3A0EAF4096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1F7485F-1C7A-FB00-629E-01E8F7293EFA}"/>
              </a:ext>
            </a:extLst>
          </p:cNvPr>
          <p:cNvSpPr txBox="1">
            <a:spLocks noGrp="1"/>
          </p:cNvSpPr>
          <p:nvPr>
            <p:ph type="title"/>
          </p:nvPr>
        </p:nvSpPr>
        <p:spPr>
          <a:prstGeom prst="rect">
            <a:avLst/>
          </a:prstGeom>
        </p:spPr>
        <p:txBody>
          <a:bodyPr vert="horz" wrap="square" lIns="0" tIns="501192" rIns="0" bIns="0" rtlCol="0">
            <a:spAutoFit/>
          </a:bodyPr>
          <a:lstStyle/>
          <a:p>
            <a:pPr marL="2414905">
              <a:lnSpc>
                <a:spcPct val="100000"/>
              </a:lnSpc>
              <a:spcBef>
                <a:spcPts val="90"/>
              </a:spcBef>
            </a:pPr>
            <a:r>
              <a:rPr dirty="0"/>
              <a:t>Module</a:t>
            </a:r>
            <a:r>
              <a:rPr spc="-155" dirty="0"/>
              <a:t> </a:t>
            </a:r>
            <a:r>
              <a:rPr spc="-10" dirty="0"/>
              <a:t>Description</a:t>
            </a:r>
          </a:p>
        </p:txBody>
      </p:sp>
      <p:sp>
        <p:nvSpPr>
          <p:cNvPr id="3" name="object 3">
            <a:extLst>
              <a:ext uri="{FF2B5EF4-FFF2-40B4-BE49-F238E27FC236}">
                <a16:creationId xmlns:a16="http://schemas.microsoft.com/office/drawing/2014/main" id="{9C88D3EF-AD8F-550D-C9B5-5C4B923A6682}"/>
              </a:ext>
            </a:extLst>
          </p:cNvPr>
          <p:cNvSpPr txBox="1"/>
          <p:nvPr/>
        </p:nvSpPr>
        <p:spPr>
          <a:xfrm>
            <a:off x="78739" y="1353134"/>
            <a:ext cx="11527790" cy="6106800"/>
          </a:xfrm>
          <a:prstGeom prst="rect">
            <a:avLst/>
          </a:prstGeom>
        </p:spPr>
        <p:txBody>
          <a:bodyPr vert="horz" wrap="square" lIns="0" tIns="12700" rIns="0" bIns="0" rtlCol="0">
            <a:spAutoFit/>
          </a:bodyPr>
          <a:lstStyle/>
          <a:p>
            <a:r>
              <a:rPr lang="en-US" b="1" dirty="0"/>
              <a:t>4. Response Generation Module</a:t>
            </a:r>
          </a:p>
          <a:p>
            <a:r>
              <a:rPr lang="en-US" dirty="0"/>
              <a:t>Generates </a:t>
            </a:r>
            <a:r>
              <a:rPr lang="en-US" b="1" dirty="0"/>
              <a:t>empathetic and human-like responses</a:t>
            </a:r>
            <a:r>
              <a:rPr lang="en-US" dirty="0"/>
              <a:t> using pre-defined templates.</a:t>
            </a:r>
          </a:p>
          <a:p>
            <a:r>
              <a:rPr lang="en-US" dirty="0"/>
              <a:t>Incorporates </a:t>
            </a:r>
            <a:r>
              <a:rPr lang="en-US" b="1" dirty="0"/>
              <a:t>Cognitive </a:t>
            </a:r>
            <a:r>
              <a:rPr lang="en-US" b="1" dirty="0" err="1"/>
              <a:t>Behavioural</a:t>
            </a:r>
            <a:r>
              <a:rPr lang="en-US" b="1" dirty="0"/>
              <a:t> Therapy (CBT)</a:t>
            </a:r>
            <a:r>
              <a:rPr lang="en-US" dirty="0"/>
              <a:t> and </a:t>
            </a:r>
            <a:r>
              <a:rPr lang="en-US" b="1" dirty="0"/>
              <a:t>Social Emotional Learning (SEL)</a:t>
            </a:r>
            <a:r>
              <a:rPr lang="en-US" dirty="0"/>
              <a:t> principles.</a:t>
            </a:r>
          </a:p>
          <a:p>
            <a:r>
              <a:rPr lang="en-US" dirty="0"/>
              <a:t>Provides </a:t>
            </a:r>
            <a:r>
              <a:rPr lang="en-US" b="1" dirty="0"/>
              <a:t>motivational tips</a:t>
            </a:r>
            <a:r>
              <a:rPr lang="en-US" dirty="0"/>
              <a:t>, </a:t>
            </a:r>
            <a:r>
              <a:rPr lang="en-US" b="1" dirty="0"/>
              <a:t>stress-coping techniques</a:t>
            </a:r>
            <a:r>
              <a:rPr lang="en-US" dirty="0"/>
              <a:t>, and </a:t>
            </a:r>
            <a:r>
              <a:rPr lang="en-US" b="1" dirty="0"/>
              <a:t>personalized resources</a:t>
            </a:r>
            <a:r>
              <a:rPr lang="en-US" dirty="0"/>
              <a:t> (podcasts, music, images).</a:t>
            </a:r>
          </a:p>
          <a:p>
            <a:r>
              <a:rPr lang="en-US" dirty="0"/>
              <a:t>Randomizes responses for natural, non-repetitive conversations.</a:t>
            </a:r>
          </a:p>
          <a:p>
            <a:r>
              <a:rPr lang="en-US" b="1" dirty="0"/>
              <a:t>5. Image &amp; Media Generation Module</a:t>
            </a:r>
          </a:p>
          <a:p>
            <a:r>
              <a:rPr lang="en-US" dirty="0"/>
              <a:t>Integrates </a:t>
            </a:r>
            <a:r>
              <a:rPr lang="en-US" b="1" dirty="0"/>
              <a:t>image-generation APIs</a:t>
            </a:r>
            <a:r>
              <a:rPr lang="en-US" dirty="0"/>
              <a:t> (e.g., OpenAI, Stability AI) to produce:</a:t>
            </a:r>
          </a:p>
          <a:p>
            <a:pPr lvl="1"/>
            <a:r>
              <a:rPr lang="en-US" dirty="0"/>
              <a:t>Calming backgrounds</a:t>
            </a:r>
          </a:p>
          <a:p>
            <a:pPr lvl="1"/>
            <a:r>
              <a:rPr lang="en-US" dirty="0"/>
              <a:t>Breathing animations</a:t>
            </a:r>
          </a:p>
          <a:p>
            <a:pPr lvl="1"/>
            <a:r>
              <a:rPr lang="en-US" dirty="0"/>
              <a:t>Mood-based digital art</a:t>
            </a:r>
          </a:p>
          <a:p>
            <a:r>
              <a:rPr lang="en-US" dirty="0"/>
              <a:t>Suggests </a:t>
            </a:r>
            <a:r>
              <a:rPr lang="en-US" b="1" dirty="0"/>
              <a:t>music and podcasts</a:t>
            </a:r>
            <a:r>
              <a:rPr lang="en-US" dirty="0"/>
              <a:t> aligned with the detected emotional state.</a:t>
            </a:r>
          </a:p>
          <a:p>
            <a:r>
              <a:rPr lang="en-US" b="1" dirty="0"/>
              <a:t>6. Counsellor Dashboard Module</a:t>
            </a:r>
          </a:p>
          <a:p>
            <a:r>
              <a:rPr lang="en-US" dirty="0"/>
              <a:t>Displays </a:t>
            </a:r>
            <a:r>
              <a:rPr lang="en-US" b="1" dirty="0"/>
              <a:t>real-time emotional analytics</a:t>
            </a:r>
            <a:r>
              <a:rPr lang="en-US" dirty="0"/>
              <a:t> and </a:t>
            </a:r>
            <a:r>
              <a:rPr lang="en-US" b="1" dirty="0"/>
              <a:t>student progress</a:t>
            </a:r>
            <a:r>
              <a:rPr lang="en-US" dirty="0"/>
              <a:t>.</a:t>
            </a:r>
          </a:p>
          <a:p>
            <a:r>
              <a:rPr lang="en-US" dirty="0"/>
              <a:t>Helps counsellors identify </a:t>
            </a:r>
            <a:r>
              <a:rPr lang="en-US" b="1" dirty="0"/>
              <a:t>high-risk cases</a:t>
            </a:r>
            <a:r>
              <a:rPr lang="en-US" dirty="0"/>
              <a:t> and provide </a:t>
            </a:r>
            <a:r>
              <a:rPr lang="en-US" b="1" dirty="0"/>
              <a:t>targeted interventions</a:t>
            </a:r>
            <a:r>
              <a:rPr lang="en-US" dirty="0"/>
              <a:t>.</a:t>
            </a:r>
          </a:p>
          <a:p>
            <a:r>
              <a:rPr lang="en-US" dirty="0"/>
              <a:t>Supports </a:t>
            </a:r>
            <a:r>
              <a:rPr lang="en-US" b="1" dirty="0"/>
              <a:t>data visualization</a:t>
            </a:r>
            <a:r>
              <a:rPr lang="en-US" dirty="0"/>
              <a:t> and </a:t>
            </a:r>
            <a:r>
              <a:rPr lang="en-US" b="1" dirty="0"/>
              <a:t>secure report generation</a:t>
            </a:r>
            <a:r>
              <a:rPr lang="en-US" dirty="0"/>
              <a:t>.</a:t>
            </a:r>
          </a:p>
          <a:p>
            <a:r>
              <a:rPr lang="en-US" b="1" dirty="0"/>
              <a:t>7. Database &amp; monitoring Module</a:t>
            </a:r>
          </a:p>
          <a:p>
            <a:r>
              <a:rPr lang="en-US" dirty="0"/>
              <a:t>Stores anonymized user interactions, emotional patterns, and session data.</a:t>
            </a:r>
          </a:p>
          <a:p>
            <a:r>
              <a:rPr lang="en-US" dirty="0"/>
              <a:t>Tracks chatbot performance, model confidence, and user engagement.</a:t>
            </a:r>
          </a:p>
          <a:p>
            <a:r>
              <a:rPr lang="en-US" dirty="0"/>
              <a:t>Collects </a:t>
            </a:r>
            <a:r>
              <a:rPr lang="en-US" b="1" dirty="0"/>
              <a:t>feedback</a:t>
            </a:r>
            <a:r>
              <a:rPr lang="en-US" dirty="0"/>
              <a:t> (e.g., thumbs up/down) to improve model accuracy.</a:t>
            </a:r>
          </a:p>
          <a:p>
            <a:br>
              <a:rPr lang="en-US" dirty="0"/>
            </a:br>
            <a:endParaRPr sz="1800" dirty="0">
              <a:latin typeface="Microsoft Sans Serif"/>
              <a:cs typeface="Microsoft Sans Serif"/>
            </a:endParaRPr>
          </a:p>
        </p:txBody>
      </p:sp>
    </p:spTree>
    <p:extLst>
      <p:ext uri="{BB962C8B-B14F-4D97-AF65-F5344CB8AC3E}">
        <p14:creationId xmlns:p14="http://schemas.microsoft.com/office/powerpoint/2010/main" val="3497907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6784" y="-59613"/>
            <a:ext cx="10098430" cy="1183195"/>
          </a:xfrm>
          <a:prstGeom prst="rect">
            <a:avLst/>
          </a:prstGeom>
        </p:spPr>
        <p:txBody>
          <a:bodyPr vert="horz" wrap="square" lIns="0" tIns="501192" rIns="0" bIns="0" rtlCol="0">
            <a:spAutoFit/>
          </a:bodyPr>
          <a:lstStyle/>
          <a:p>
            <a:pPr marL="2414905">
              <a:lnSpc>
                <a:spcPct val="100000"/>
              </a:lnSpc>
              <a:spcBef>
                <a:spcPts val="90"/>
              </a:spcBef>
            </a:pPr>
            <a:r>
              <a:rPr lang="en-IN" spc="-10" dirty="0"/>
              <a:t>    </a:t>
            </a:r>
            <a:r>
              <a:rPr spc="-10" dirty="0"/>
              <a:t>Methodology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B540B4B-3B95-5E5F-94FA-337B4AD7BBD9}"/>
                  </a:ext>
                </a:extLst>
              </p:cNvPr>
              <p:cNvSpPr txBox="1"/>
              <p:nvPr/>
            </p:nvSpPr>
            <p:spPr>
              <a:xfrm>
                <a:off x="381000" y="1123582"/>
                <a:ext cx="11658600" cy="6011454"/>
              </a:xfrm>
              <a:prstGeom prst="rect">
                <a:avLst/>
              </a:prstGeom>
              <a:noFill/>
            </p:spPr>
            <p:txBody>
              <a:bodyPr wrap="square" rtlCol="0">
                <a:spAutoFit/>
              </a:bodyPr>
              <a:lstStyle/>
              <a:p>
                <a:r>
                  <a:rPr lang="en-IN" b="1" dirty="0"/>
                  <a:t>Student Interaction Interface</a:t>
                </a:r>
                <a:endParaRPr lang="en-IN" dirty="0"/>
              </a:p>
              <a:p>
                <a:r>
                  <a:rPr lang="en-IN" dirty="0"/>
                  <a:t>Students enter thoughts via </a:t>
                </a:r>
                <a:r>
                  <a:rPr lang="en-IN" b="1" dirty="0"/>
                  <a:t>chat or journaling</a:t>
                </a:r>
                <a:r>
                  <a:rPr lang="en-IN" dirty="0"/>
                  <a:t>, providing raw text data for analysis.</a:t>
                </a:r>
              </a:p>
              <a:p>
                <a:r>
                  <a:rPr lang="en-IN" b="1" dirty="0"/>
                  <a:t>NLP Preprocessing</a:t>
                </a:r>
                <a:endParaRPr lang="en-IN" dirty="0"/>
              </a:p>
              <a:p>
                <a:r>
                  <a:rPr lang="en-IN" dirty="0"/>
                  <a:t>Text undergoes </a:t>
                </a:r>
                <a:r>
                  <a:rPr lang="en-IN" b="1" dirty="0"/>
                  <a:t>tokenization, stop-word removal, stemming/lemmatization</a:t>
                </a:r>
                <a:r>
                  <a:rPr lang="en-IN" dirty="0"/>
                  <a:t>.</a:t>
                </a:r>
              </a:p>
              <a:p>
                <a:r>
                  <a:rPr lang="en-IN" dirty="0"/>
                  <a:t>Each word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𝑤</m:t>
                        </m:r>
                      </m:e>
                      <m:sub>
                        <m:r>
                          <a:rPr lang="ar-AE" i="1">
                            <a:latin typeface="Cambria Math" panose="02040503050406030204" pitchFamily="18" charset="0"/>
                          </a:rPr>
                          <m:t>𝑖</m:t>
                        </m:r>
                      </m:sub>
                    </m:sSub>
                  </m:oMath>
                </a14:m>
                <a:r>
                  <a:rPr lang="en-IN" dirty="0"/>
                  <a:t>is converted into a vector:</a:t>
                </a:r>
              </a:p>
              <a:p>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𝑖</m:t>
                          </m:r>
                        </m:sub>
                      </m:sSub>
                      <m:r>
                        <a:rPr lang="ar-AE">
                          <a:latin typeface="Cambria Math" panose="02040503050406030204" pitchFamily="18" charset="0"/>
                        </a:rPr>
                        <m:t>=</m:t>
                      </m:r>
                      <m:r>
                        <a:rPr lang="ar-AE" i="1">
                          <a:latin typeface="Cambria Math" panose="02040503050406030204" pitchFamily="18" charset="0"/>
                        </a:rPr>
                        <m:t>𝑓</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i="1">
                                  <a:latin typeface="Cambria Math" panose="02040503050406030204" pitchFamily="18" charset="0"/>
                                </a:rPr>
                                <m:t>𝑤</m:t>
                              </m:r>
                            </m:e>
                            <m:sub>
                              <m:r>
                                <a:rPr lang="ar-AE" i="1">
                                  <a:latin typeface="Cambria Math" panose="02040503050406030204" pitchFamily="18" charset="0"/>
                                </a:rPr>
                                <m:t>𝑖</m:t>
                              </m:r>
                            </m:sub>
                          </m:sSub>
                        </m:e>
                      </m:d>
                    </m:oMath>
                  </m:oMathPara>
                </a14:m>
                <a:endParaRPr lang="ar-AE" dirty="0"/>
              </a:p>
              <a:p>
                <a:r>
                  <a:rPr lang="en-IN" dirty="0"/>
                  <a:t>where </a:t>
                </a:r>
                <a14:m>
                  <m:oMath xmlns:m="http://schemas.openxmlformats.org/officeDocument/2006/math">
                    <m:r>
                      <a:rPr lang="en-IN" i="1">
                        <a:latin typeface="Cambria Math" panose="02040503050406030204" pitchFamily="18" charset="0"/>
                      </a:rPr>
                      <m:t>𝑓</m:t>
                    </m:r>
                    <m:d>
                      <m:dPr>
                        <m:ctrlPr>
                          <a:rPr lang="ar-AE" i="1">
                            <a:latin typeface="Cambria Math" panose="02040503050406030204" pitchFamily="18" charset="0"/>
                          </a:rPr>
                        </m:ctrlPr>
                      </m:dPr>
                      <m:e>
                        <m:r>
                          <a:rPr lang="ar-AE">
                            <a:latin typeface="Cambria Math" panose="02040503050406030204" pitchFamily="18" charset="0"/>
                          </a:rPr>
                          <m:t>⋅</m:t>
                        </m:r>
                      </m:e>
                    </m:d>
                  </m:oMath>
                </a14:m>
                <a:r>
                  <a:rPr lang="en-IN" dirty="0"/>
                  <a:t>maps words to embeddings (Word2Vec/BERT).</a:t>
                </a:r>
              </a:p>
              <a:p>
                <a:r>
                  <a:rPr lang="en-IN" b="1" dirty="0"/>
                  <a:t>Emotion Detection Model</a:t>
                </a:r>
                <a:endParaRPr lang="en-IN" dirty="0"/>
              </a:p>
              <a:p>
                <a:r>
                  <a:rPr lang="en-IN" dirty="0"/>
                  <a:t>Vectors are input to a </a:t>
                </a:r>
                <a:r>
                  <a:rPr lang="en-IN" b="1" dirty="0"/>
                  <a:t>trained emotion classifier</a:t>
                </a:r>
                <a:r>
                  <a:rPr lang="en-IN" dirty="0"/>
                  <a:t>.</a:t>
                </a:r>
              </a:p>
              <a:p>
                <a:r>
                  <a:rPr lang="en-IN" dirty="0" err="1"/>
                  <a:t>Softmax</a:t>
                </a:r>
                <a:r>
                  <a:rPr lang="en-IN" dirty="0"/>
                  <a:t> computes the probability of each emotion class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𝑐</m:t>
                        </m:r>
                      </m:e>
                      <m:sub>
                        <m:r>
                          <a:rPr lang="ar-AE" i="1">
                            <a:latin typeface="Cambria Math" panose="02040503050406030204" pitchFamily="18" charset="0"/>
                          </a:rPr>
                          <m:t>𝑗</m:t>
                        </m:r>
                      </m:sub>
                    </m:sSub>
                  </m:oMath>
                </a14:m>
                <a:r>
                  <a:rPr lang="ar-AE" dirty="0"/>
                  <a:t>:</a:t>
                </a:r>
              </a:p>
              <a:p>
                <a:pPr/>
                <a14:m>
                  <m:oMathPara xmlns:m="http://schemas.openxmlformats.org/officeDocument/2006/math">
                    <m:oMathParaPr>
                      <m:jc m:val="centerGroup"/>
                    </m:oMathParaPr>
                    <m:oMath xmlns:m="http://schemas.openxmlformats.org/officeDocument/2006/math">
                      <m:r>
                        <a:rPr lang="ar-AE" i="1">
                          <a:latin typeface="Cambria Math" panose="02040503050406030204" pitchFamily="18" charset="0"/>
                        </a:rPr>
                        <m:t>𝑃</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i="1">
                                  <a:latin typeface="Cambria Math" panose="02040503050406030204" pitchFamily="18" charset="0"/>
                                </a:rPr>
                                <m:t>𝑐</m:t>
                              </m:r>
                            </m:e>
                            <m:sub>
                              <m:r>
                                <a:rPr lang="ar-AE" i="1">
                                  <a:latin typeface="Cambria Math" panose="02040503050406030204" pitchFamily="18" charset="0"/>
                                </a:rPr>
                                <m:t>𝑗</m:t>
                              </m:r>
                            </m:sub>
                          </m:sSub>
                          <m:r>
                            <a:rPr lang="ar-AE">
                              <a:latin typeface="Cambria Math" panose="02040503050406030204" pitchFamily="18" charset="0"/>
                            </a:rPr>
                            <m:t>∣</m:t>
                          </m:r>
                          <m:r>
                            <a:rPr lang="ar-AE" i="1">
                              <a:latin typeface="Cambria Math" panose="02040503050406030204" pitchFamily="18" charset="0"/>
                            </a:rPr>
                            <m:t>𝑥</m:t>
                          </m:r>
                        </m:e>
                      </m:d>
                      <m:r>
                        <a:rPr lang="ar-AE">
                          <a:latin typeface="Cambria Math" panose="02040503050406030204" pitchFamily="18" charset="0"/>
                        </a:rPr>
                        <m:t>=</m:t>
                      </m:r>
                      <m:f>
                        <m:fPr>
                          <m:ctrlPr>
                            <a:rPr lang="ar-AE" i="1">
                              <a:latin typeface="Cambria Math" panose="02040503050406030204" pitchFamily="18" charset="0"/>
                            </a:rPr>
                          </m:ctrlPr>
                        </m:fPr>
                        <m:num>
                          <m:sSup>
                            <m:sSupPr>
                              <m:ctrlPr>
                                <a:rPr lang="ar-AE" i="1">
                                  <a:latin typeface="Cambria Math" panose="02040503050406030204" pitchFamily="18" charset="0"/>
                                </a:rPr>
                              </m:ctrlPr>
                            </m:sSupPr>
                            <m:e>
                              <m:r>
                                <a:rPr lang="ar-AE" i="1">
                                  <a:latin typeface="Cambria Math" panose="02040503050406030204" pitchFamily="18" charset="0"/>
                                </a:rPr>
                                <m:t>𝑒</m:t>
                              </m:r>
                            </m:e>
                            <m:sup>
                              <m:sSub>
                                <m:sSubPr>
                                  <m:ctrlPr>
                                    <a:rPr lang="ar-AE" i="1">
                                      <a:latin typeface="Cambria Math" panose="02040503050406030204" pitchFamily="18" charset="0"/>
                                    </a:rPr>
                                  </m:ctrlPr>
                                </m:sSubPr>
                                <m:e>
                                  <m:r>
                                    <a:rPr lang="ar-AE" i="1">
                                      <a:latin typeface="Cambria Math" panose="02040503050406030204" pitchFamily="18" charset="0"/>
                                    </a:rPr>
                                    <m:t>𝑧</m:t>
                                  </m:r>
                                </m:e>
                                <m:sub>
                                  <m:r>
                                    <a:rPr lang="ar-AE" i="1">
                                      <a:latin typeface="Cambria Math" panose="02040503050406030204" pitchFamily="18" charset="0"/>
                                    </a:rPr>
                                    <m:t>𝑗</m:t>
                                  </m:r>
                                </m:sub>
                              </m:sSub>
                            </m:sup>
                          </m:sSup>
                        </m:num>
                        <m:den>
                          <m:nary>
                            <m:naryPr>
                              <m:chr m:val="∑"/>
                              <m:grow m:val="on"/>
                              <m:ctrlPr>
                                <a:rPr lang="ar-AE" i="1">
                                  <a:latin typeface="Cambria Math" panose="02040503050406030204" pitchFamily="18" charset="0"/>
                                </a:rPr>
                              </m:ctrlPr>
                            </m:naryPr>
                            <m:sub>
                              <m:r>
                                <a:rPr lang="ar-AE" i="1">
                                  <a:latin typeface="Cambria Math" panose="02040503050406030204" pitchFamily="18" charset="0"/>
                                </a:rPr>
                                <m:t>𝑘</m:t>
                              </m:r>
                              <m:r>
                                <a:rPr lang="ar-AE">
                                  <a:latin typeface="Cambria Math" panose="02040503050406030204" pitchFamily="18" charset="0"/>
                                </a:rPr>
                                <m:t>=</m:t>
                              </m:r>
                              <m:r>
                                <a:rPr lang="ar-AE">
                                  <a:latin typeface="Cambria Math" panose="02040503050406030204" pitchFamily="18" charset="0"/>
                                </a:rPr>
                                <m:t>1</m:t>
                              </m:r>
                            </m:sub>
                            <m:sup>
                              <m:r>
                                <a:rPr lang="ar-AE" i="1">
                                  <a:latin typeface="Cambria Math" panose="02040503050406030204" pitchFamily="18" charset="0"/>
                                </a:rPr>
                                <m:t>𝑚</m:t>
                              </m:r>
                            </m:sup>
                            <m:e>
                              <m:sSup>
                                <m:sSupPr>
                                  <m:ctrlPr>
                                    <a:rPr lang="ar-AE" i="1">
                                      <a:latin typeface="Cambria Math" panose="02040503050406030204" pitchFamily="18" charset="0"/>
                                    </a:rPr>
                                  </m:ctrlPr>
                                </m:sSupPr>
                                <m:e>
                                  <m:r>
                                    <a:rPr lang="ar-AE" i="1">
                                      <a:latin typeface="Cambria Math" panose="02040503050406030204" pitchFamily="18" charset="0"/>
                                    </a:rPr>
                                    <m:t>𝑒</m:t>
                                  </m:r>
                                </m:e>
                                <m:sup>
                                  <m:sSub>
                                    <m:sSubPr>
                                      <m:ctrlPr>
                                        <a:rPr lang="ar-AE" i="1">
                                          <a:latin typeface="Cambria Math" panose="02040503050406030204" pitchFamily="18" charset="0"/>
                                        </a:rPr>
                                      </m:ctrlPr>
                                    </m:sSubPr>
                                    <m:e>
                                      <m:r>
                                        <a:rPr lang="ar-AE" i="1">
                                          <a:latin typeface="Cambria Math" panose="02040503050406030204" pitchFamily="18" charset="0"/>
                                        </a:rPr>
                                        <m:t>𝑧</m:t>
                                      </m:r>
                                    </m:e>
                                    <m:sub>
                                      <m:r>
                                        <a:rPr lang="ar-AE" i="1">
                                          <a:latin typeface="Cambria Math" panose="02040503050406030204" pitchFamily="18" charset="0"/>
                                        </a:rPr>
                                        <m:t>𝑘</m:t>
                                      </m:r>
                                    </m:sub>
                                  </m:sSub>
                                </m:sup>
                              </m:sSup>
                            </m:e>
                          </m:nary>
                        </m:den>
                      </m:f>
                    </m:oMath>
                  </m:oMathPara>
                </a14:m>
                <a:endParaRPr lang="ar-AE" dirty="0"/>
              </a:p>
              <a:p>
                <a:r>
                  <a:rPr lang="en-IN" dirty="0"/>
                  <a:t>where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𝑧</m:t>
                        </m:r>
                      </m:e>
                      <m:sub>
                        <m:r>
                          <a:rPr lang="ar-AE" i="1">
                            <a:latin typeface="Cambria Math" panose="02040503050406030204" pitchFamily="18" charset="0"/>
                          </a:rPr>
                          <m:t>𝑗</m:t>
                        </m:r>
                      </m:sub>
                    </m:sSub>
                  </m:oMath>
                </a14:m>
                <a:r>
                  <a:rPr lang="en-IN" dirty="0"/>
                  <a:t>is the logit for class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𝑐</m:t>
                        </m:r>
                      </m:e>
                      <m:sub>
                        <m:r>
                          <a:rPr lang="ar-AE" i="1">
                            <a:latin typeface="Cambria Math" panose="02040503050406030204" pitchFamily="18" charset="0"/>
                          </a:rPr>
                          <m:t>𝑗</m:t>
                        </m:r>
                      </m:sub>
                    </m:sSub>
                  </m:oMath>
                </a14:m>
                <a:r>
                  <a:rPr lang="ar-AE" dirty="0"/>
                  <a:t>, </a:t>
                </a:r>
                <a14:m>
                  <m:oMath xmlns:m="http://schemas.openxmlformats.org/officeDocument/2006/math">
                    <m:r>
                      <a:rPr lang="ar-AE" i="1">
                        <a:latin typeface="Cambria Math" panose="02040503050406030204" pitchFamily="18" charset="0"/>
                      </a:rPr>
                      <m:t>𝑚</m:t>
                    </m:r>
                  </m:oMath>
                </a14:m>
                <a:r>
                  <a:rPr lang="ar-AE" dirty="0"/>
                  <a:t>= </a:t>
                </a:r>
                <a:r>
                  <a:rPr lang="en-IN" dirty="0"/>
                  <a:t>number of emotions.</a:t>
                </a:r>
              </a:p>
              <a:p>
                <a:r>
                  <a:rPr lang="en-IN" dirty="0"/>
                  <a:t>Predicted emotion:</a:t>
                </a:r>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𝑦</m:t>
                      </m:r>
                      <m:r>
                        <a:rPr lang="en-IN">
                          <a:latin typeface="Cambria Math" panose="02040503050406030204" pitchFamily="18" charset="0"/>
                        </a:rPr>
                        <m:t>=</m:t>
                      </m:r>
                      <m:func>
                        <m:funcPr>
                          <m:ctrlPr>
                            <a:rPr lang="ar-AE" i="1">
                              <a:latin typeface="Cambria Math" panose="02040503050406030204" pitchFamily="18" charset="0"/>
                            </a:rPr>
                          </m:ctrlPr>
                        </m:funcPr>
                        <m:fName>
                          <m:r>
                            <m:rPr>
                              <m:sty m:val="p"/>
                            </m:rPr>
                            <a:rPr lang="en-IN">
                              <a:latin typeface="Cambria Math" panose="02040503050406030204" pitchFamily="18" charset="0"/>
                            </a:rPr>
                            <m:t>arg</m:t>
                          </m:r>
                        </m:fName>
                        <m:e>
                          <m:limLow>
                            <m:limLowPr>
                              <m:ctrlPr>
                                <a:rPr lang="ar-AE" i="1">
                                  <a:latin typeface="Cambria Math" panose="02040503050406030204" pitchFamily="18" charset="0"/>
                                </a:rPr>
                              </m:ctrlPr>
                            </m:limLowPr>
                            <m:e>
                              <m:func>
                                <m:funcPr>
                                  <m:ctrlPr>
                                    <a:rPr lang="ar-AE" i="1">
                                      <a:latin typeface="Cambria Math" panose="02040503050406030204" pitchFamily="18" charset="0"/>
                                    </a:rPr>
                                  </m:ctrlPr>
                                </m:funcPr>
                                <m:fName>
                                  <m:r>
                                    <m:rPr>
                                      <m:sty m:val="p"/>
                                    </m:rPr>
                                    <a:rPr lang="en-IN">
                                      <a:latin typeface="Cambria Math" panose="02040503050406030204" pitchFamily="18" charset="0"/>
                                    </a:rPr>
                                    <m:t>max</m:t>
                                  </m:r>
                                </m:fName>
                                <m:e/>
                              </m:func>
                            </m:e>
                            <m:lim>
                              <m:r>
                                <a:rPr lang="ar-AE" i="1">
                                  <a:latin typeface="Cambria Math" panose="02040503050406030204" pitchFamily="18" charset="0"/>
                                </a:rPr>
                                <m:t>𝑗</m:t>
                              </m:r>
                            </m:lim>
                          </m:limLow>
                        </m:e>
                      </m:func>
                      <m:r>
                        <a:rPr lang="ar-AE" i="1">
                          <a:latin typeface="Cambria Math" panose="02040503050406030204" pitchFamily="18" charset="0"/>
                        </a:rPr>
                        <m:t>𝑃</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i="1">
                                  <a:latin typeface="Cambria Math" panose="02040503050406030204" pitchFamily="18" charset="0"/>
                                </a:rPr>
                                <m:t>𝑐</m:t>
                              </m:r>
                            </m:e>
                            <m:sub>
                              <m:r>
                                <a:rPr lang="ar-AE" i="1">
                                  <a:latin typeface="Cambria Math" panose="02040503050406030204" pitchFamily="18" charset="0"/>
                                </a:rPr>
                                <m:t>𝑗</m:t>
                              </m:r>
                            </m:sub>
                          </m:sSub>
                          <m:r>
                            <a:rPr lang="ar-AE">
                              <a:latin typeface="Cambria Math" panose="02040503050406030204" pitchFamily="18" charset="0"/>
                            </a:rPr>
                            <m:t>∣</m:t>
                          </m:r>
                          <m:r>
                            <a:rPr lang="ar-AE" i="1">
                              <a:latin typeface="Cambria Math" panose="02040503050406030204" pitchFamily="18" charset="0"/>
                            </a:rPr>
                            <m:t>𝑥</m:t>
                          </m:r>
                        </m:e>
                      </m:d>
                    </m:oMath>
                  </m:oMathPara>
                </a14:m>
                <a:endParaRPr lang="ar-AE" dirty="0"/>
              </a:p>
              <a:p>
                <a:r>
                  <a:rPr lang="en-IN" b="1" dirty="0"/>
                  <a:t>Risk Evaluation &amp; Suggestion Generation</a:t>
                </a:r>
                <a:endParaRPr lang="en-IN" dirty="0"/>
              </a:p>
              <a:p>
                <a:r>
                  <a:rPr lang="en-IN" dirty="0"/>
                  <a:t>High-risk emotions form set </a:t>
                </a:r>
                <a14:m>
                  <m:oMath xmlns:m="http://schemas.openxmlformats.org/officeDocument/2006/math">
                    <m:r>
                      <a:rPr lang="en-IN" i="1">
                        <a:latin typeface="Cambria Math" panose="02040503050406030204" pitchFamily="18" charset="0"/>
                      </a:rPr>
                      <m:t>𝐻</m:t>
                    </m:r>
                  </m:oMath>
                </a14:m>
                <a:r>
                  <a:rPr lang="en-IN" dirty="0"/>
                  <a:t>; </a:t>
                </a:r>
                <a:r>
                  <a:rPr lang="en-IN" b="1" dirty="0"/>
                  <a:t>risk probability</a:t>
                </a:r>
                <a:r>
                  <a:rPr lang="en-IN" dirty="0"/>
                  <a:t>:</a:t>
                </a:r>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m:t>
                      </m:r>
                      <m:r>
                        <a:rPr lang="en-IN">
                          <a:latin typeface="Cambria Math" panose="02040503050406030204" pitchFamily="18" charset="0"/>
                        </a:rPr>
                        <m:t>=</m:t>
                      </m:r>
                      <m:nary>
                        <m:naryPr>
                          <m:chr m:val="∑"/>
                          <m:grow m:val="on"/>
                          <m:supHide m:val="on"/>
                          <m:ctrlPr>
                            <a:rPr lang="ar-AE" i="1">
                              <a:latin typeface="Cambria Math" panose="02040503050406030204" pitchFamily="18" charset="0"/>
                            </a:rPr>
                          </m:ctrlPr>
                        </m:naryPr>
                        <m:sub>
                          <m:r>
                            <a:rPr lang="ar-AE" i="1">
                              <a:latin typeface="Cambria Math" panose="02040503050406030204" pitchFamily="18" charset="0"/>
                            </a:rPr>
                            <m:t>𝑗</m:t>
                          </m:r>
                          <m:r>
                            <a:rPr lang="ar-AE">
                              <a:latin typeface="Cambria Math" panose="02040503050406030204" pitchFamily="18" charset="0"/>
                            </a:rPr>
                            <m:t>∈</m:t>
                          </m:r>
                          <m:r>
                            <a:rPr lang="ar-AE" i="1">
                              <a:latin typeface="Cambria Math" panose="02040503050406030204" pitchFamily="18" charset="0"/>
                            </a:rPr>
                            <m:t>𝐻</m:t>
                          </m:r>
                        </m:sub>
                        <m:sup/>
                        <m:e>
                          <m:r>
                            <a:rPr lang="ar-AE" i="1">
                              <a:latin typeface="Cambria Math" panose="02040503050406030204" pitchFamily="18" charset="0"/>
                            </a:rPr>
                            <m:t>𝑃</m:t>
                          </m:r>
                        </m:e>
                      </m:nary>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i="1">
                                  <a:latin typeface="Cambria Math" panose="02040503050406030204" pitchFamily="18" charset="0"/>
                                </a:rPr>
                                <m:t>𝑐</m:t>
                              </m:r>
                            </m:e>
                            <m:sub>
                              <m:r>
                                <a:rPr lang="ar-AE" i="1">
                                  <a:latin typeface="Cambria Math" panose="02040503050406030204" pitchFamily="18" charset="0"/>
                                </a:rPr>
                                <m:t>𝑗</m:t>
                              </m:r>
                            </m:sub>
                          </m:sSub>
                          <m:r>
                            <a:rPr lang="ar-AE">
                              <a:latin typeface="Cambria Math" panose="02040503050406030204" pitchFamily="18" charset="0"/>
                            </a:rPr>
                            <m:t>∣</m:t>
                          </m:r>
                          <m:r>
                            <a:rPr lang="ar-AE" i="1">
                              <a:latin typeface="Cambria Math" panose="02040503050406030204" pitchFamily="18" charset="0"/>
                            </a:rPr>
                            <m:t>𝑥</m:t>
                          </m:r>
                        </m:e>
                      </m:d>
                    </m:oMath>
                  </m:oMathPara>
                </a14:m>
                <a:endParaRPr lang="en-IN" dirty="0"/>
              </a:p>
              <a:p>
                <a:endParaRPr lang="en-IN" dirty="0"/>
              </a:p>
            </p:txBody>
          </p:sp>
        </mc:Choice>
        <mc:Fallback xmlns="">
          <p:sp>
            <p:nvSpPr>
              <p:cNvPr id="18" name="TextBox 17">
                <a:extLst>
                  <a:ext uri="{FF2B5EF4-FFF2-40B4-BE49-F238E27FC236}">
                    <a16:creationId xmlns:a16="http://schemas.microsoft.com/office/drawing/2014/main" id="{5B540B4B-3B95-5E5F-94FA-337B4AD7BBD9}"/>
                  </a:ext>
                </a:extLst>
              </p:cNvPr>
              <p:cNvSpPr txBox="1">
                <a:spLocks noRot="1" noChangeAspect="1" noMove="1" noResize="1" noEditPoints="1" noAdjustHandles="1" noChangeArrowheads="1" noChangeShapeType="1" noTextEdit="1"/>
              </p:cNvSpPr>
              <p:nvPr/>
            </p:nvSpPr>
            <p:spPr>
              <a:xfrm>
                <a:off x="381000" y="1123582"/>
                <a:ext cx="11658600" cy="6011454"/>
              </a:xfrm>
              <a:prstGeom prst="rect">
                <a:avLst/>
              </a:prstGeom>
              <a:blipFill>
                <a:blip r:embed="rId2"/>
                <a:stretch>
                  <a:fillRect l="-471" t="-507"/>
                </a:stretch>
              </a:blipFill>
            </p:spPr>
            <p:txBody>
              <a:bodyPr/>
              <a:lstStyle/>
              <a:p>
                <a:r>
                  <a:rPr lang="en-IN">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6784" y="-59613"/>
            <a:ext cx="10098430" cy="1183195"/>
          </a:xfrm>
          <a:prstGeom prst="rect">
            <a:avLst/>
          </a:prstGeom>
        </p:spPr>
        <p:txBody>
          <a:bodyPr vert="horz" wrap="square" lIns="0" tIns="501192" rIns="0" bIns="0" rtlCol="0">
            <a:spAutoFit/>
          </a:bodyPr>
          <a:lstStyle/>
          <a:p>
            <a:pPr marL="2414905">
              <a:lnSpc>
                <a:spcPct val="100000"/>
              </a:lnSpc>
              <a:spcBef>
                <a:spcPts val="90"/>
              </a:spcBef>
            </a:pPr>
            <a:r>
              <a:rPr lang="en-IN" spc="-10" dirty="0"/>
              <a:t>      Screenshots</a:t>
            </a:r>
            <a:endParaRPr spc="-10" dirty="0"/>
          </a:p>
        </p:txBody>
      </p:sp>
      <p:pic>
        <p:nvPicPr>
          <p:cNvPr id="3" name="object 3"/>
          <p:cNvPicPr/>
          <p:nvPr/>
        </p:nvPicPr>
        <p:blipFill>
          <a:blip r:embed="rId2" cstate="print"/>
          <a:stretch>
            <a:fillRect/>
          </a:stretch>
        </p:blipFill>
        <p:spPr>
          <a:xfrm>
            <a:off x="304800" y="990600"/>
            <a:ext cx="3886200" cy="2667000"/>
          </a:xfrm>
          <a:prstGeom prst="rect">
            <a:avLst/>
          </a:prstGeom>
        </p:spPr>
      </p:pic>
      <p:pic>
        <p:nvPicPr>
          <p:cNvPr id="4" name="object 4"/>
          <p:cNvPicPr/>
          <p:nvPr/>
        </p:nvPicPr>
        <p:blipFill>
          <a:blip r:embed="rId3" cstate="print"/>
          <a:stretch>
            <a:fillRect/>
          </a:stretch>
        </p:blipFill>
        <p:spPr>
          <a:xfrm>
            <a:off x="7848600" y="762000"/>
            <a:ext cx="3886200" cy="2514600"/>
          </a:xfrm>
          <a:prstGeom prst="rect">
            <a:avLst/>
          </a:prstGeom>
        </p:spPr>
      </p:pic>
      <p:pic>
        <p:nvPicPr>
          <p:cNvPr id="5" name="object 3">
            <a:extLst>
              <a:ext uri="{FF2B5EF4-FFF2-40B4-BE49-F238E27FC236}">
                <a16:creationId xmlns:a16="http://schemas.microsoft.com/office/drawing/2014/main" id="{870B48C0-40F0-ACE0-CDEF-6ABBAED8E2EB}"/>
              </a:ext>
            </a:extLst>
          </p:cNvPr>
          <p:cNvPicPr/>
          <p:nvPr/>
        </p:nvPicPr>
        <p:blipFill>
          <a:blip r:embed="rId4" cstate="print"/>
          <a:stretch>
            <a:fillRect/>
          </a:stretch>
        </p:blipFill>
        <p:spPr>
          <a:xfrm>
            <a:off x="533400" y="3810000"/>
            <a:ext cx="3657600" cy="2895600"/>
          </a:xfrm>
          <a:prstGeom prst="rect">
            <a:avLst/>
          </a:prstGeom>
        </p:spPr>
      </p:pic>
      <p:pic>
        <p:nvPicPr>
          <p:cNvPr id="6" name="object 4">
            <a:extLst>
              <a:ext uri="{FF2B5EF4-FFF2-40B4-BE49-F238E27FC236}">
                <a16:creationId xmlns:a16="http://schemas.microsoft.com/office/drawing/2014/main" id="{67D62AA7-D8C7-9D61-2399-BCB5AC35370D}"/>
              </a:ext>
            </a:extLst>
          </p:cNvPr>
          <p:cNvPicPr/>
          <p:nvPr/>
        </p:nvPicPr>
        <p:blipFill>
          <a:blip r:embed="rId5" cstate="print"/>
          <a:stretch>
            <a:fillRect/>
          </a:stretch>
        </p:blipFill>
        <p:spPr>
          <a:xfrm>
            <a:off x="7696200" y="3657600"/>
            <a:ext cx="3962400" cy="304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CCAB-BB7C-967E-15DE-1762695C339E}"/>
              </a:ext>
            </a:extLst>
          </p:cNvPr>
          <p:cNvSpPr>
            <a:spLocks noGrp="1"/>
          </p:cNvSpPr>
          <p:nvPr>
            <p:ph type="title"/>
          </p:nvPr>
        </p:nvSpPr>
        <p:spPr>
          <a:xfrm>
            <a:off x="1046784" y="-59613"/>
            <a:ext cx="10098430" cy="677108"/>
          </a:xfrm>
        </p:spPr>
        <p:txBody>
          <a:bodyPr/>
          <a:lstStyle/>
          <a:p>
            <a:r>
              <a:rPr lang="en-IN" dirty="0"/>
              <a:t>                            Testing</a:t>
            </a:r>
          </a:p>
        </p:txBody>
      </p:sp>
      <p:pic>
        <p:nvPicPr>
          <p:cNvPr id="5" name="Picture 4">
            <a:extLst>
              <a:ext uri="{FF2B5EF4-FFF2-40B4-BE49-F238E27FC236}">
                <a16:creationId xmlns:a16="http://schemas.microsoft.com/office/drawing/2014/main" id="{4FC11D8E-03D8-E831-32EE-62907CB697B4}"/>
              </a:ext>
            </a:extLst>
          </p:cNvPr>
          <p:cNvPicPr>
            <a:picLocks noChangeAspect="1"/>
          </p:cNvPicPr>
          <p:nvPr/>
        </p:nvPicPr>
        <p:blipFill>
          <a:blip r:embed="rId2"/>
          <a:stretch>
            <a:fillRect/>
          </a:stretch>
        </p:blipFill>
        <p:spPr>
          <a:xfrm>
            <a:off x="2362200" y="1680918"/>
            <a:ext cx="6705600" cy="4491282"/>
          </a:xfrm>
          <a:prstGeom prst="rect">
            <a:avLst/>
          </a:prstGeom>
        </p:spPr>
      </p:pic>
    </p:spTree>
    <p:extLst>
      <p:ext uri="{BB962C8B-B14F-4D97-AF65-F5344CB8AC3E}">
        <p14:creationId xmlns:p14="http://schemas.microsoft.com/office/powerpoint/2010/main" val="366799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6784" y="-59613"/>
            <a:ext cx="10098430" cy="1183195"/>
          </a:xfrm>
          <a:prstGeom prst="rect">
            <a:avLst/>
          </a:prstGeom>
        </p:spPr>
        <p:txBody>
          <a:bodyPr vert="horz" wrap="square" lIns="0" tIns="501192" rIns="0" bIns="0" rtlCol="0">
            <a:spAutoFit/>
          </a:bodyPr>
          <a:lstStyle/>
          <a:p>
            <a:pPr marL="2414905">
              <a:lnSpc>
                <a:spcPct val="100000"/>
              </a:lnSpc>
              <a:spcBef>
                <a:spcPts val="90"/>
              </a:spcBef>
            </a:pPr>
            <a:r>
              <a:rPr lang="en-IN" spc="-10" dirty="0"/>
              <a:t>        Testing</a:t>
            </a:r>
            <a:endParaRPr spc="-10" dirty="0"/>
          </a:p>
        </p:txBody>
      </p:sp>
      <p:pic>
        <p:nvPicPr>
          <p:cNvPr id="4098" name="Picture 2">
            <a:extLst>
              <a:ext uri="{FF2B5EF4-FFF2-40B4-BE49-F238E27FC236}">
                <a16:creationId xmlns:a16="http://schemas.microsoft.com/office/drawing/2014/main" id="{C4158771-061D-4314-0DD5-76CEDD752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066800"/>
            <a:ext cx="31242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E23DBC-CEA5-857D-1604-0CFB2F3D9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984" y="1045059"/>
            <a:ext cx="293846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D683BBB-F31A-749A-5830-36EDA7F98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1" y="1040008"/>
            <a:ext cx="32766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52E9640-7442-CBEA-3F3C-04F55F0FE0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962400"/>
            <a:ext cx="3124199"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2BAB43D0-7E50-46A2-DFC7-EBFFAFDEAD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0985" y="3962401"/>
            <a:ext cx="2938462"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646A1EF-31B2-9D94-C97E-C5E9C73D3C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1" y="3972886"/>
            <a:ext cx="3276600" cy="239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6784" y="-59613"/>
            <a:ext cx="10098430" cy="1183195"/>
          </a:xfrm>
          <a:prstGeom prst="rect">
            <a:avLst/>
          </a:prstGeom>
        </p:spPr>
        <p:txBody>
          <a:bodyPr vert="horz" wrap="square" lIns="0" tIns="501192" rIns="0" bIns="0" rtlCol="0">
            <a:spAutoFit/>
          </a:bodyPr>
          <a:lstStyle/>
          <a:p>
            <a:pPr marL="2414905">
              <a:lnSpc>
                <a:spcPct val="100000"/>
              </a:lnSpc>
              <a:spcBef>
                <a:spcPts val="90"/>
              </a:spcBef>
            </a:pPr>
            <a:r>
              <a:rPr lang="en-IN" spc="-10" dirty="0"/>
              <a:t>         Test Cases</a:t>
            </a:r>
            <a:endParaRPr spc="-10" dirty="0"/>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04800" y="1143000"/>
            <a:ext cx="4024798" cy="2895600"/>
          </a:xfrm>
          <a:prstGeom prst="rect">
            <a:avLst/>
          </a:prstGeom>
        </p:spPr>
      </p:pic>
      <p:pic>
        <p:nvPicPr>
          <p:cNvPr id="3074" name="Picture 2">
            <a:extLst>
              <a:ext uri="{FF2B5EF4-FFF2-40B4-BE49-F238E27FC236}">
                <a16:creationId xmlns:a16="http://schemas.microsoft.com/office/drawing/2014/main" id="{47CE711B-203E-4276-8923-87E534B54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117833"/>
            <a:ext cx="4439614" cy="29969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15BEA-6026-EF52-A73F-396565B21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191000"/>
            <a:ext cx="5257801" cy="2576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6784" y="-59613"/>
            <a:ext cx="10098430" cy="1183195"/>
          </a:xfrm>
          <a:prstGeom prst="rect">
            <a:avLst/>
          </a:prstGeom>
        </p:spPr>
        <p:txBody>
          <a:bodyPr vert="horz" wrap="square" lIns="0" tIns="501192" rIns="0" bIns="0" rtlCol="0">
            <a:spAutoFit/>
          </a:bodyPr>
          <a:lstStyle/>
          <a:p>
            <a:pPr marL="2414905">
              <a:lnSpc>
                <a:spcPct val="100000"/>
              </a:lnSpc>
              <a:spcBef>
                <a:spcPts val="90"/>
              </a:spcBef>
            </a:pPr>
            <a:r>
              <a:rPr lang="en-IN" spc="-10" dirty="0"/>
              <a:t>Performance Analysis</a:t>
            </a:r>
            <a:endParaRPr spc="-10" dirty="0"/>
          </a:p>
        </p:txBody>
      </p:sp>
      <p:pic>
        <p:nvPicPr>
          <p:cNvPr id="5" name="Picture 4">
            <a:extLst>
              <a:ext uri="{FF2B5EF4-FFF2-40B4-BE49-F238E27FC236}">
                <a16:creationId xmlns:a16="http://schemas.microsoft.com/office/drawing/2014/main" id="{96E69379-73B8-7278-74DC-1DCD84C1E5DD}"/>
              </a:ext>
            </a:extLst>
          </p:cNvPr>
          <p:cNvPicPr>
            <a:picLocks noChangeAspect="1"/>
          </p:cNvPicPr>
          <p:nvPr/>
        </p:nvPicPr>
        <p:blipFill>
          <a:blip r:embed="rId2"/>
          <a:stretch>
            <a:fillRect/>
          </a:stretch>
        </p:blipFill>
        <p:spPr>
          <a:xfrm>
            <a:off x="3200400" y="1295400"/>
            <a:ext cx="5001323" cy="460121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9613"/>
            <a:ext cx="12135814" cy="789318"/>
          </a:xfrm>
          <a:prstGeom prst="rect">
            <a:avLst/>
          </a:prstGeom>
        </p:spPr>
        <p:txBody>
          <a:bodyPr vert="horz" wrap="square" lIns="0" tIns="111124" rIns="0" bIns="0" rtlCol="0">
            <a:spAutoFit/>
          </a:bodyPr>
          <a:lstStyle/>
          <a:p>
            <a:pPr marL="3531870">
              <a:lnSpc>
                <a:spcPct val="100000"/>
              </a:lnSpc>
              <a:spcBef>
                <a:spcPts val="95"/>
              </a:spcBef>
            </a:pPr>
            <a:r>
              <a:rPr spc="-10" dirty="0"/>
              <a:t>Conclusion</a:t>
            </a:r>
            <a:r>
              <a:rPr lang="en-IN" spc="-10" dirty="0"/>
              <a:t> and Future Work</a:t>
            </a:r>
            <a:endParaRPr spc="-10" dirty="0"/>
          </a:p>
        </p:txBody>
      </p:sp>
      <p:sp>
        <p:nvSpPr>
          <p:cNvPr id="3" name="object 3"/>
          <p:cNvSpPr txBox="1"/>
          <p:nvPr/>
        </p:nvSpPr>
        <p:spPr>
          <a:xfrm>
            <a:off x="499363" y="1283665"/>
            <a:ext cx="7984490" cy="4814780"/>
          </a:xfrm>
          <a:prstGeom prst="rect">
            <a:avLst/>
          </a:prstGeom>
        </p:spPr>
        <p:txBody>
          <a:bodyPr vert="horz" wrap="square" lIns="0" tIns="13335" rIns="0" bIns="0" rtlCol="0">
            <a:spAutoFit/>
          </a:bodyPr>
          <a:lstStyle/>
          <a:p>
            <a:pPr>
              <a:lnSpc>
                <a:spcPct val="100000"/>
              </a:lnSpc>
              <a:spcBef>
                <a:spcPts val="850"/>
              </a:spcBef>
            </a:pPr>
            <a:r>
              <a:rPr lang="en-US" sz="2400" dirty="0"/>
              <a:t>❖ The </a:t>
            </a:r>
            <a:r>
              <a:rPr lang="en-US" sz="2400" b="1" dirty="0" err="1"/>
              <a:t>Zentora</a:t>
            </a:r>
            <a:r>
              <a:rPr lang="en-US" sz="2400" b="1" dirty="0"/>
              <a:t> Chatbot</a:t>
            </a:r>
            <a:r>
              <a:rPr lang="en-US" sz="2400" dirty="0"/>
              <a:t> effectively combines Artificial Intelligence and Emotional Intelligence to provide real-time, empathetic mental health support for students.</a:t>
            </a:r>
            <a:br>
              <a:rPr lang="en-US" sz="2400" dirty="0"/>
            </a:br>
            <a:r>
              <a:rPr lang="en-US" sz="2400" dirty="0"/>
              <a:t>❖ The </a:t>
            </a:r>
            <a:r>
              <a:rPr lang="en-US" sz="2400" b="1" dirty="0"/>
              <a:t>Gradient Boosting Model</a:t>
            </a:r>
            <a:r>
              <a:rPr lang="en-US" sz="2400" dirty="0"/>
              <a:t> achieved the best accuracy in mood prediction, enabling the chatbot to generate personalized and emotionally aware responses.</a:t>
            </a:r>
            <a:br>
              <a:rPr lang="en-US" sz="2400" dirty="0"/>
            </a:br>
            <a:r>
              <a:rPr lang="en-US" sz="2400" dirty="0"/>
              <a:t>❖ </a:t>
            </a:r>
            <a:r>
              <a:rPr lang="en-US" sz="2400" dirty="0" err="1"/>
              <a:t>Zentora</a:t>
            </a:r>
            <a:r>
              <a:rPr lang="en-US" sz="2400" dirty="0"/>
              <a:t> demonstrates the potential of AI to promote mental well-being through technology-driven emotional analysis and compassionate digital interaction.</a:t>
            </a:r>
            <a:br>
              <a:rPr lang="en-US" sz="2400" dirty="0"/>
            </a:br>
            <a:r>
              <a:rPr lang="en-US" sz="2400" dirty="0"/>
              <a:t>❖ Future enhancements include </a:t>
            </a:r>
            <a:r>
              <a:rPr lang="en-US" sz="2400" b="1" dirty="0"/>
              <a:t>voice-based interaction, multilingual support, and mobile integration</a:t>
            </a:r>
            <a:r>
              <a:rPr lang="en-US" sz="2400" dirty="0"/>
              <a:t> to make </a:t>
            </a:r>
            <a:r>
              <a:rPr lang="en-US" sz="2400" dirty="0" err="1"/>
              <a:t>Zentora</a:t>
            </a:r>
            <a:r>
              <a:rPr lang="en-US" sz="2400" dirty="0"/>
              <a:t> a more accessible and holistic mental wellness companion.</a:t>
            </a:r>
            <a:endParaRPr sz="2300" dirty="0">
              <a:latin typeface="Calibri"/>
              <a:cs typeface="Calibri"/>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8698006" y="3428999"/>
            <a:ext cx="3461451" cy="2819401"/>
          </a:xfrm>
          <a:prstGeom prst="rect">
            <a:avLst/>
          </a:prstGeom>
        </p:spPr>
      </p:pic>
      <p:pic>
        <p:nvPicPr>
          <p:cNvPr id="5" name="object 5"/>
          <p:cNvPicPr/>
          <p:nvPr/>
        </p:nvPicPr>
        <p:blipFill>
          <a:blip r:embed="rId3" cstate="print"/>
          <a:stretch>
            <a:fillRect/>
          </a:stretch>
        </p:blipFill>
        <p:spPr>
          <a:xfrm>
            <a:off x="9125711" y="1014983"/>
            <a:ext cx="2593848" cy="18806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095" rIns="0" bIns="0" rtlCol="0">
            <a:spAutoFit/>
          </a:bodyPr>
          <a:lstStyle/>
          <a:p>
            <a:pPr marL="3890645">
              <a:lnSpc>
                <a:spcPct val="100000"/>
              </a:lnSpc>
              <a:spcBef>
                <a:spcPts val="95"/>
              </a:spcBef>
            </a:pPr>
            <a:r>
              <a:rPr spc="-25" dirty="0"/>
              <a:t>Reference</a:t>
            </a:r>
          </a:p>
        </p:txBody>
      </p:sp>
      <p:sp>
        <p:nvSpPr>
          <p:cNvPr id="19" name="TextBox 18">
            <a:extLst>
              <a:ext uri="{FF2B5EF4-FFF2-40B4-BE49-F238E27FC236}">
                <a16:creationId xmlns:a16="http://schemas.microsoft.com/office/drawing/2014/main" id="{B9BF0943-28B2-5596-4DC7-4B6B02EEA529}"/>
              </a:ext>
            </a:extLst>
          </p:cNvPr>
          <p:cNvSpPr txBox="1"/>
          <p:nvPr/>
        </p:nvSpPr>
        <p:spPr>
          <a:xfrm>
            <a:off x="685800" y="1676400"/>
            <a:ext cx="11125200" cy="5632311"/>
          </a:xfrm>
          <a:prstGeom prst="rect">
            <a:avLst/>
          </a:prstGeom>
          <a:noFill/>
        </p:spPr>
        <p:txBody>
          <a:bodyPr wrap="square" rtlCol="0">
            <a:spAutoFit/>
          </a:bodyPr>
          <a:lstStyle/>
          <a:p>
            <a:r>
              <a:rPr lang="en-IN" dirty="0"/>
              <a:t>1.Limbachia J., Damani Y., Dave S., </a:t>
            </a:r>
            <a:r>
              <a:rPr lang="en-IN" dirty="0" err="1"/>
              <a:t>Sagvekar</a:t>
            </a:r>
            <a:r>
              <a:rPr lang="en-IN" dirty="0"/>
              <a:t> V., MOODIFY: Multifaceted AI Assistant for Young Adult Mental Health, ICAST 2023, Mumbai, India.</a:t>
            </a:r>
          </a:p>
          <a:p>
            <a:r>
              <a:rPr lang="en-IN" dirty="0"/>
              <a:t>2.Kheterpal A., Gill K.S., AI-Driven Mental Health Interventions: Comparative Study, AECE 2024, Punjab, India.</a:t>
            </a:r>
          </a:p>
          <a:p>
            <a:r>
              <a:rPr lang="en-IN" dirty="0"/>
              <a:t>3.Mary S.X., Prabakaran S., Mental Health Prediction for Metaverse Consumers, ICISS 2025, Chennai, India.</a:t>
            </a:r>
          </a:p>
          <a:p>
            <a:r>
              <a:rPr lang="en-IN" dirty="0"/>
              <a:t>4.Revathi K., Priyanka S., Sumathi P., AI Approaches to Mental Well-Being &amp; Stress Relief, ICMSCI 2025, Coimbatore, India.</a:t>
            </a:r>
          </a:p>
          <a:p>
            <a:r>
              <a:rPr lang="en-IN" dirty="0"/>
              <a:t>5.Hanji B.R., Gupta D., Tone-Heal: AI Conversational Bot for Mental Health, CSITSS 2024, Bengaluru, India.</a:t>
            </a:r>
          </a:p>
          <a:p>
            <a:r>
              <a:rPr lang="en-IN" dirty="0"/>
              <a:t>6.Kaushik P., Parihar S., Enhancing Emotional Support Chatbots Using NLP &amp; Deep Learning, ICAC2N 2024, Chennai, India.</a:t>
            </a:r>
          </a:p>
          <a:p>
            <a:r>
              <a:rPr lang="en-IN" dirty="0"/>
              <a:t>7.Jain E., Kaushik P., Gill K.S., Machine Learning for Mental Health Assessment, NMITCON 2024, Dehradun, India.</a:t>
            </a:r>
          </a:p>
          <a:p>
            <a:r>
              <a:rPr lang="en-IN" dirty="0"/>
              <a:t>8.Benita J., Yuvaraj R., Phoenix: Conversational Agent for Emotional Support, ICMSCI 2025, </a:t>
            </a:r>
            <a:r>
              <a:rPr lang="en-IN" dirty="0" err="1"/>
              <a:t>Krishnankoil</a:t>
            </a:r>
            <a:r>
              <a:rPr lang="en-IN" dirty="0"/>
              <a:t>, India.</a:t>
            </a:r>
          </a:p>
          <a:p>
            <a:r>
              <a:rPr lang="en-IN" dirty="0"/>
              <a:t>9.Gowroju S., </a:t>
            </a:r>
            <a:r>
              <a:rPr lang="en-IN" dirty="0" err="1"/>
              <a:t>Nakirekanti</a:t>
            </a:r>
            <a:r>
              <a:rPr lang="en-IN" dirty="0"/>
              <a:t> M., </a:t>
            </a:r>
            <a:r>
              <a:rPr lang="en-IN" dirty="0" err="1"/>
              <a:t>MindBridge</a:t>
            </a:r>
            <a:r>
              <a:rPr lang="en-IN" dirty="0"/>
              <a:t>: AI Mental Health Platform for Emotional Analysis, OTCON 2025, Hyderabad, India.</a:t>
            </a:r>
          </a:p>
          <a:p>
            <a:r>
              <a:rPr lang="en-IN" dirty="0"/>
              <a:t>10.Jain A., Sandhu R., Role of AI Counselling in Journaling for Mental Health, ICEECT 2024, Phagwara, India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99462-7C30-E6C0-465F-00949649C81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7234AD2-AB96-C807-E4BA-7E160E2B011D}"/>
              </a:ext>
            </a:extLst>
          </p:cNvPr>
          <p:cNvSpPr txBox="1">
            <a:spLocks noGrp="1"/>
          </p:cNvSpPr>
          <p:nvPr>
            <p:ph type="title"/>
          </p:nvPr>
        </p:nvSpPr>
        <p:spPr>
          <a:prstGeom prst="rect">
            <a:avLst/>
          </a:prstGeom>
        </p:spPr>
        <p:txBody>
          <a:bodyPr vert="horz" wrap="square" lIns="0" tIns="514095" rIns="0" bIns="0" rtlCol="0">
            <a:spAutoFit/>
          </a:bodyPr>
          <a:lstStyle/>
          <a:p>
            <a:pPr marL="3890645">
              <a:lnSpc>
                <a:spcPct val="100000"/>
              </a:lnSpc>
              <a:spcBef>
                <a:spcPts val="95"/>
              </a:spcBef>
            </a:pPr>
            <a:r>
              <a:rPr spc="-25" dirty="0"/>
              <a:t>Reference</a:t>
            </a:r>
          </a:p>
        </p:txBody>
      </p:sp>
      <p:sp>
        <p:nvSpPr>
          <p:cNvPr id="5" name="TextBox 4">
            <a:extLst>
              <a:ext uri="{FF2B5EF4-FFF2-40B4-BE49-F238E27FC236}">
                <a16:creationId xmlns:a16="http://schemas.microsoft.com/office/drawing/2014/main" id="{47DEF46E-8394-B5DC-3BB1-13788E4B41AC}"/>
              </a:ext>
            </a:extLst>
          </p:cNvPr>
          <p:cNvSpPr txBox="1"/>
          <p:nvPr/>
        </p:nvSpPr>
        <p:spPr>
          <a:xfrm>
            <a:off x="381000" y="1204290"/>
            <a:ext cx="11582400" cy="4524315"/>
          </a:xfrm>
          <a:prstGeom prst="rect">
            <a:avLst/>
          </a:prstGeom>
          <a:noFill/>
        </p:spPr>
        <p:txBody>
          <a:bodyPr wrap="square" rtlCol="0">
            <a:spAutoFit/>
          </a:bodyPr>
          <a:lstStyle/>
          <a:p>
            <a:r>
              <a:rPr lang="en-IN" dirty="0"/>
              <a:t>11.Thakkar R., Trivedi B., </a:t>
            </a:r>
            <a:r>
              <a:rPr lang="en-IN" dirty="0" err="1"/>
              <a:t>Kalbande</a:t>
            </a:r>
            <a:r>
              <a:rPr lang="en-IN" dirty="0"/>
              <a:t> D., </a:t>
            </a:r>
            <a:r>
              <a:rPr lang="en-IN" i="1" dirty="0"/>
              <a:t>AI-Driven Student Platform for Emotion Discovery &amp; Career Guidance</a:t>
            </a:r>
            <a:r>
              <a:rPr lang="en-IN" dirty="0"/>
              <a:t>, INOCON 2024, Mumbai, India.</a:t>
            </a:r>
          </a:p>
          <a:p>
            <a:r>
              <a:rPr lang="en-IN" dirty="0"/>
              <a:t>12.Mate A., Narkhede P., </a:t>
            </a:r>
            <a:r>
              <a:rPr lang="en-IN" i="1" dirty="0"/>
              <a:t>Musical Therapy for Stress Reduction Using ML &amp; IoT</a:t>
            </a:r>
            <a:r>
              <a:rPr lang="en-IN" dirty="0"/>
              <a:t>, </a:t>
            </a:r>
            <a:r>
              <a:rPr lang="en-IN" dirty="0" err="1"/>
              <a:t>MITADTSoCiCon</a:t>
            </a:r>
            <a:r>
              <a:rPr lang="en-IN" dirty="0"/>
              <a:t> 2024, Pune, India.</a:t>
            </a:r>
          </a:p>
          <a:p>
            <a:r>
              <a:rPr lang="en-IN" dirty="0"/>
              <a:t>13.Al-Atwi H.S., Al-Qarni S.M., </a:t>
            </a:r>
            <a:r>
              <a:rPr lang="en-IN" i="1" dirty="0"/>
              <a:t>AI for Mental Health Analysis of Tweets</a:t>
            </a:r>
            <a:r>
              <a:rPr lang="en-IN" dirty="0"/>
              <a:t>, ICCIT 2025, Tabuk, Saudi Arabia.</a:t>
            </a:r>
          </a:p>
          <a:p>
            <a:r>
              <a:rPr lang="en-IN" dirty="0"/>
              <a:t>14.Murase S., </a:t>
            </a:r>
            <a:r>
              <a:rPr lang="en-IN" dirty="0" err="1"/>
              <a:t>Andritsch</a:t>
            </a:r>
            <a:r>
              <a:rPr lang="en-IN" dirty="0"/>
              <a:t> J., </a:t>
            </a:r>
            <a:r>
              <a:rPr lang="en-IN" i="1" dirty="0"/>
              <a:t>Sentiment Analysis to Enhance Mental Health Chatbots</a:t>
            </a:r>
            <a:r>
              <a:rPr lang="en-IN" dirty="0"/>
              <a:t>, ICCDA 2024, UK.</a:t>
            </a:r>
          </a:p>
          <a:p>
            <a:r>
              <a:rPr lang="en-IN" dirty="0"/>
              <a:t>15.Laxman B.V.S., </a:t>
            </a:r>
            <a:r>
              <a:rPr lang="en-IN" dirty="0" err="1"/>
              <a:t>Enduri</a:t>
            </a:r>
            <a:r>
              <a:rPr lang="en-IN" dirty="0"/>
              <a:t> M.K., </a:t>
            </a:r>
            <a:r>
              <a:rPr lang="en-IN" i="1" dirty="0"/>
              <a:t>Depression Detection on Social Media Using ML</a:t>
            </a:r>
            <a:r>
              <a:rPr lang="en-IN" dirty="0"/>
              <a:t>, CICN 2024, Chennai, India.</a:t>
            </a:r>
          </a:p>
          <a:p>
            <a:r>
              <a:rPr lang="en-IN" dirty="0"/>
              <a:t>16.Sri L.P., R. </a:t>
            </a:r>
            <a:r>
              <a:rPr lang="en-IN" dirty="0" err="1"/>
              <a:t>Rivanthika</a:t>
            </a:r>
            <a:r>
              <a:rPr lang="en-IN" dirty="0"/>
              <a:t>, </a:t>
            </a:r>
            <a:r>
              <a:rPr lang="en-IN" i="1" dirty="0" err="1"/>
              <a:t>MindMend</a:t>
            </a:r>
            <a:r>
              <a:rPr lang="en-IN" i="1" dirty="0"/>
              <a:t>: GANs for Therapist Training Scripts</a:t>
            </a:r>
            <a:r>
              <a:rPr lang="en-IN" dirty="0"/>
              <a:t>, ICEARS 2025, Chennai, India.</a:t>
            </a:r>
          </a:p>
          <a:p>
            <a:r>
              <a:rPr lang="en-IN" dirty="0"/>
              <a:t>17.GalijaSevié D., </a:t>
            </a:r>
            <a:r>
              <a:rPr lang="en-IN" dirty="0" err="1"/>
              <a:t>Skarié</a:t>
            </a:r>
            <a:r>
              <a:rPr lang="en-IN" dirty="0"/>
              <a:t> M., Podolski E., </a:t>
            </a:r>
            <a:r>
              <a:rPr lang="en-IN" i="1" dirty="0"/>
              <a:t>Advances in AI Chatbots for Mental Health Services</a:t>
            </a:r>
            <a:r>
              <a:rPr lang="en-IN" dirty="0"/>
              <a:t>, </a:t>
            </a:r>
            <a:r>
              <a:rPr lang="en-IN" dirty="0" err="1"/>
              <a:t>SpliTech</a:t>
            </a:r>
            <a:r>
              <a:rPr lang="en-IN" dirty="0"/>
              <a:t> 2024, Croatia.</a:t>
            </a:r>
          </a:p>
          <a:p>
            <a:r>
              <a:rPr lang="en-IN" dirty="0"/>
              <a:t>18.Jain A., Sandhu R., </a:t>
            </a:r>
            <a:r>
              <a:rPr lang="en-IN" i="1" dirty="0"/>
              <a:t>AI Counselling in Journaling for Mental Health</a:t>
            </a:r>
            <a:r>
              <a:rPr lang="en-IN" dirty="0"/>
              <a:t>, ICEECT 2024, Phagwara, India.</a:t>
            </a:r>
          </a:p>
          <a:p>
            <a:r>
              <a:rPr lang="en-IN" dirty="0"/>
              <a:t>19.Chilukuri R.R., Devi B.M., </a:t>
            </a:r>
            <a:r>
              <a:rPr lang="en-IN" dirty="0" err="1"/>
              <a:t>Medarametla</a:t>
            </a:r>
            <a:r>
              <a:rPr lang="en-IN" dirty="0"/>
              <a:t> L., </a:t>
            </a:r>
            <a:r>
              <a:rPr lang="en-IN" i="1" dirty="0"/>
              <a:t>Enhancing Mental Wellbeing Among College Students Using </a:t>
            </a:r>
            <a:r>
              <a:rPr lang="en-IN" i="1" dirty="0" err="1"/>
              <a:t>Autogen</a:t>
            </a:r>
            <a:r>
              <a:rPr lang="en-IN" dirty="0"/>
              <a:t>, SCEECS 2025, Hyderabad, India.</a:t>
            </a:r>
          </a:p>
          <a:p>
            <a:r>
              <a:rPr lang="en-IN" dirty="0"/>
              <a:t>20.Raja Rao P.B.V., Tejasri T., </a:t>
            </a:r>
            <a:r>
              <a:rPr lang="en-IN" i="1" dirty="0"/>
              <a:t>Mental Wellness Chatbot for Students Using NLP</a:t>
            </a:r>
            <a:r>
              <a:rPr lang="en-IN" dirty="0"/>
              <a:t>, ICMLAS 2025, </a:t>
            </a:r>
            <a:r>
              <a:rPr lang="en-IN" dirty="0" err="1"/>
              <a:t>Bhimavaram</a:t>
            </a:r>
            <a:r>
              <a:rPr lang="en-IN" dirty="0"/>
              <a:t>, India.</a:t>
            </a:r>
          </a:p>
          <a:p>
            <a:endParaRPr lang="en-IN" dirty="0"/>
          </a:p>
        </p:txBody>
      </p:sp>
    </p:spTree>
    <p:extLst>
      <p:ext uri="{BB962C8B-B14F-4D97-AF65-F5344CB8AC3E}">
        <p14:creationId xmlns:p14="http://schemas.microsoft.com/office/powerpoint/2010/main" val="6798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4245" y="197307"/>
            <a:ext cx="1912620" cy="680720"/>
          </a:xfrm>
          <a:prstGeom prst="rect">
            <a:avLst/>
          </a:prstGeom>
        </p:spPr>
        <p:txBody>
          <a:bodyPr vert="horz" wrap="square" lIns="0" tIns="12065" rIns="0" bIns="0" rtlCol="0">
            <a:spAutoFit/>
          </a:bodyPr>
          <a:lstStyle/>
          <a:p>
            <a:pPr marL="12700">
              <a:lnSpc>
                <a:spcPct val="100000"/>
              </a:lnSpc>
              <a:spcBef>
                <a:spcPts val="95"/>
              </a:spcBef>
            </a:pPr>
            <a:r>
              <a:rPr sz="4300" spc="-25" dirty="0"/>
              <a:t>Abstract</a:t>
            </a:r>
            <a:endParaRPr sz="4300"/>
          </a:p>
        </p:txBody>
      </p:sp>
      <p:sp>
        <p:nvSpPr>
          <p:cNvPr id="3" name="object 3"/>
          <p:cNvSpPr txBox="1"/>
          <p:nvPr/>
        </p:nvSpPr>
        <p:spPr>
          <a:xfrm>
            <a:off x="907796" y="1040333"/>
            <a:ext cx="6520815" cy="5411097"/>
          </a:xfrm>
          <a:prstGeom prst="rect">
            <a:avLst/>
          </a:prstGeom>
        </p:spPr>
        <p:txBody>
          <a:bodyPr vert="horz" wrap="square" lIns="0" tIns="12065" rIns="0" bIns="0" rtlCol="0">
            <a:spAutoFit/>
          </a:bodyPr>
          <a:lstStyle/>
          <a:p>
            <a:pPr marL="285750" indent="-285750">
              <a:buFont typeface="Wingdings" panose="05000000000000000000" pitchFamily="2" charset="2"/>
              <a:buChar char="v"/>
            </a:pPr>
            <a:r>
              <a:rPr lang="en-US" sz="1400" dirty="0"/>
              <a:t>In recent years, emotional well-being among students has become a critical focus, particularly in primary and secondary education. Many learners face stress, anxiety, and emotional challenges that often go unrecognized due to limited counselling resources and the stigma surrounding mental health.</a:t>
            </a:r>
          </a:p>
          <a:p>
            <a:r>
              <a:rPr lang="en-US" sz="1400" dirty="0"/>
              <a:t>      To address this, the proposed system introduces </a:t>
            </a:r>
            <a:r>
              <a:rPr lang="en-US" sz="1400" b="1" dirty="0"/>
              <a:t>ZENTORA</a:t>
            </a:r>
            <a:r>
              <a:rPr lang="en-US" sz="1400" dirty="0"/>
              <a:t> — an AI-based           chatbot and journaling platform that offers </a:t>
            </a:r>
            <a:r>
              <a:rPr lang="en-US" sz="1400" b="1" dirty="0"/>
              <a:t>real-time emotional support</a:t>
            </a:r>
            <a:r>
              <a:rPr lang="en-US" sz="1400" dirty="0"/>
              <a:t> and </a:t>
            </a:r>
            <a:r>
              <a:rPr lang="en-US" sz="1400" b="1" dirty="0" err="1"/>
              <a:t>behavioural</a:t>
            </a:r>
            <a:r>
              <a:rPr lang="en-US" sz="1400" b="1" dirty="0"/>
              <a:t> monitoring</a:t>
            </a:r>
            <a:r>
              <a:rPr lang="en-US" sz="1400" dirty="0"/>
              <a:t>.</a:t>
            </a:r>
          </a:p>
          <a:p>
            <a:endParaRPr lang="en-US" sz="1400" dirty="0"/>
          </a:p>
          <a:p>
            <a:pPr marL="285750" indent="-285750">
              <a:buFont typeface="Wingdings" panose="05000000000000000000" pitchFamily="2" charset="2"/>
              <a:buChar char="v"/>
            </a:pPr>
            <a:r>
              <a:rPr lang="en-US" sz="1400" dirty="0"/>
              <a:t>Using </a:t>
            </a:r>
            <a:r>
              <a:rPr lang="en-US" sz="1400" b="1" dirty="0"/>
              <a:t>Natural Language Processing (NLP)</a:t>
            </a:r>
            <a:r>
              <a:rPr lang="en-US" sz="1400" dirty="0"/>
              <a:t>, the chatbot analyzes user input to detect emotions and provides </a:t>
            </a:r>
            <a:r>
              <a:rPr lang="en-US" sz="1400" b="1" dirty="0"/>
              <a:t>personalized coping strategies</a:t>
            </a:r>
            <a:r>
              <a:rPr lang="en-US" sz="1400" dirty="0"/>
              <a:t> inspired by </a:t>
            </a:r>
            <a:r>
              <a:rPr lang="en-US" sz="1400" b="1" dirty="0"/>
              <a:t>Cognitive </a:t>
            </a:r>
            <a:r>
              <a:rPr lang="en-US" sz="1400" b="1" dirty="0" err="1"/>
              <a:t>Behavioural</a:t>
            </a:r>
            <a:r>
              <a:rPr lang="en-US" sz="1400" b="1" dirty="0"/>
              <a:t> Therapy (CBT)</a:t>
            </a:r>
            <a:r>
              <a:rPr lang="en-US" sz="1400" dirty="0"/>
              <a:t> and </a:t>
            </a:r>
            <a:r>
              <a:rPr lang="en-US" sz="1400" b="1" dirty="0"/>
              <a:t>Social and Emotional Learning (SEL)</a:t>
            </a:r>
            <a:r>
              <a:rPr lang="en-US" sz="1400" dirty="0"/>
              <a:t>. The data is securely stored and visualized through a </a:t>
            </a:r>
            <a:r>
              <a:rPr lang="en-US" sz="1400" b="1" dirty="0"/>
              <a:t>counsellor dashboard</a:t>
            </a:r>
            <a:r>
              <a:rPr lang="en-US" sz="1400" dirty="0"/>
              <a:t>, enabling timely interventions for at-risk students.</a:t>
            </a:r>
          </a:p>
          <a:p>
            <a:endParaRPr lang="en-US" sz="1400" dirty="0"/>
          </a:p>
          <a:p>
            <a:pPr marL="285750" indent="-285750">
              <a:buFont typeface="Wingdings" panose="05000000000000000000" pitchFamily="2" charset="2"/>
              <a:buChar char="v"/>
            </a:pPr>
            <a:r>
              <a:rPr lang="en-US" sz="1400" dirty="0"/>
              <a:t>A complementary study on </a:t>
            </a:r>
            <a:r>
              <a:rPr lang="en-US" sz="1400" b="1" dirty="0"/>
              <a:t>student depression prediction</a:t>
            </a:r>
            <a:r>
              <a:rPr lang="en-US" sz="1400" dirty="0"/>
              <a:t> utilized six machine learning models — Logistic Regression, Decision Tree, Gradient Boosting, Random Forest, </a:t>
            </a:r>
            <a:r>
              <a:rPr lang="en-US" sz="1400" dirty="0" err="1"/>
              <a:t>XGBoost</a:t>
            </a:r>
            <a:r>
              <a:rPr lang="en-US" sz="1400" dirty="0"/>
              <a:t>, and Naive Bayes — achieving accuracy scores between </a:t>
            </a:r>
            <a:r>
              <a:rPr lang="en-US" sz="1400" b="1" dirty="0"/>
              <a:t>0.88 and 0.97</a:t>
            </a:r>
            <a:r>
              <a:rPr lang="en-US" sz="1400" dirty="0"/>
              <a:t>. </a:t>
            </a:r>
            <a:r>
              <a:rPr lang="en-US" sz="1400" b="1" dirty="0"/>
              <a:t>Gradient Boosting</a:t>
            </a:r>
            <a:r>
              <a:rPr lang="en-US" sz="1400" dirty="0"/>
              <a:t> demonstrated the highest predictive capability (ROC AUC = 0.97) and was integrated into the ZENTORA chatbot for enhanced early detection and support.</a:t>
            </a:r>
          </a:p>
          <a:p>
            <a:endParaRPr lang="en-US" sz="1400" dirty="0"/>
          </a:p>
          <a:p>
            <a:pPr marL="285750" indent="-285750">
              <a:buFont typeface="Wingdings" panose="05000000000000000000" pitchFamily="2" charset="2"/>
              <a:buChar char="v"/>
            </a:pPr>
            <a:r>
              <a:rPr lang="en-US" sz="1400" dirty="0"/>
              <a:t>This system bridges </a:t>
            </a:r>
            <a:r>
              <a:rPr lang="en-US" sz="1400" b="1" dirty="0"/>
              <a:t>technology and mental health care</a:t>
            </a:r>
            <a:r>
              <a:rPr lang="en-US" sz="1400" dirty="0"/>
              <a:t>, fostering safe, data-driven, and culturally sensitive counselling solutions that contribute to </a:t>
            </a:r>
            <a:r>
              <a:rPr lang="en-US" sz="1400" b="1" dirty="0"/>
              <a:t>SDG 3 (Good Health and Well-Being)</a:t>
            </a:r>
            <a:r>
              <a:rPr lang="en-US" sz="1400" dirty="0"/>
              <a:t> and </a:t>
            </a:r>
            <a:r>
              <a:rPr lang="en-US" sz="1400" b="1" dirty="0"/>
              <a:t>SDG 4 (Quality Education)</a:t>
            </a:r>
            <a:r>
              <a:rPr lang="en-US" sz="1400" dirty="0"/>
              <a:t>.</a:t>
            </a:r>
          </a:p>
          <a:p>
            <a:pPr marL="320040" marR="492125" indent="-307975">
              <a:lnSpc>
                <a:spcPct val="100000"/>
              </a:lnSpc>
              <a:spcBef>
                <a:spcPts val="95"/>
              </a:spcBef>
              <a:buFont typeface="Arial Black"/>
              <a:buChar char="□"/>
              <a:tabLst>
                <a:tab pos="320040" algn="l"/>
              </a:tabLst>
            </a:pPr>
            <a:endParaRPr sz="1400" dirty="0">
              <a:latin typeface="Arial"/>
              <a:cs typeface="Arial"/>
            </a:endParaRPr>
          </a:p>
        </p:txBody>
      </p:sp>
      <p:pic>
        <p:nvPicPr>
          <p:cNvPr id="4" name="object 4"/>
          <p:cNvPicPr/>
          <p:nvPr/>
        </p:nvPicPr>
        <p:blipFill>
          <a:blip r:embed="rId2" cstate="print"/>
          <a:stretch>
            <a:fillRect/>
          </a:stretch>
        </p:blipFill>
        <p:spPr>
          <a:xfrm>
            <a:off x="8186928" y="658368"/>
            <a:ext cx="3285744" cy="2462783"/>
          </a:xfrm>
          <a:prstGeom prst="rect">
            <a:avLst/>
          </a:prstGeom>
        </p:spPr>
      </p:pic>
      <p:pic>
        <p:nvPicPr>
          <p:cNvPr id="5" name="object 5"/>
          <p:cNvPicPr/>
          <p:nvPr/>
        </p:nvPicPr>
        <p:blipFill>
          <a:blip r:embed="rId3" cstate="print"/>
          <a:stretch>
            <a:fillRect/>
          </a:stretch>
        </p:blipFill>
        <p:spPr>
          <a:xfrm>
            <a:off x="8726423" y="3429000"/>
            <a:ext cx="2807207" cy="27919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9928" y="2520213"/>
            <a:ext cx="4375150" cy="1244600"/>
          </a:xfrm>
          <a:prstGeom prst="rect">
            <a:avLst/>
          </a:prstGeom>
        </p:spPr>
        <p:txBody>
          <a:bodyPr vert="horz" wrap="square" lIns="0" tIns="12065" rIns="0" bIns="0" rtlCol="0">
            <a:spAutoFit/>
          </a:bodyPr>
          <a:lstStyle/>
          <a:p>
            <a:pPr marL="12700">
              <a:lnSpc>
                <a:spcPct val="100000"/>
              </a:lnSpc>
              <a:spcBef>
                <a:spcPts val="95"/>
              </a:spcBef>
            </a:pPr>
            <a:r>
              <a:rPr sz="8000" dirty="0"/>
              <a:t>Thank</a:t>
            </a:r>
            <a:r>
              <a:rPr sz="8000" spc="-50" dirty="0"/>
              <a:t> </a:t>
            </a:r>
            <a:r>
              <a:rPr sz="8000" spc="-625" dirty="0"/>
              <a:t>Y</a:t>
            </a:r>
            <a:r>
              <a:rPr sz="8000" spc="35" dirty="0"/>
              <a:t>ou</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ABC9-6CFA-D704-D723-3024C23B3E4A}"/>
              </a:ext>
            </a:extLst>
          </p:cNvPr>
          <p:cNvSpPr>
            <a:spLocks noGrp="1"/>
          </p:cNvSpPr>
          <p:nvPr>
            <p:ph type="title"/>
          </p:nvPr>
        </p:nvSpPr>
        <p:spPr>
          <a:xfrm>
            <a:off x="1046784" y="-59613"/>
            <a:ext cx="10098430" cy="1354217"/>
          </a:xfrm>
        </p:spPr>
        <p:txBody>
          <a:bodyPr/>
          <a:lstStyle/>
          <a:p>
            <a:br>
              <a:rPr lang="en-IN" dirty="0"/>
            </a:br>
            <a:r>
              <a:rPr lang="en-IN" dirty="0"/>
              <a:t>                         Introduction</a:t>
            </a:r>
          </a:p>
        </p:txBody>
      </p:sp>
      <p:sp>
        <p:nvSpPr>
          <p:cNvPr id="3" name="Text Placeholder 2">
            <a:extLst>
              <a:ext uri="{FF2B5EF4-FFF2-40B4-BE49-F238E27FC236}">
                <a16:creationId xmlns:a16="http://schemas.microsoft.com/office/drawing/2014/main" id="{D1BF3CA6-E8A9-2922-7F7F-EE4D2B44998B}"/>
              </a:ext>
            </a:extLst>
          </p:cNvPr>
          <p:cNvSpPr>
            <a:spLocks noGrp="1"/>
          </p:cNvSpPr>
          <p:nvPr>
            <p:ph type="body" idx="1"/>
          </p:nvPr>
        </p:nvSpPr>
        <p:spPr>
          <a:xfrm>
            <a:off x="436880" y="1601597"/>
            <a:ext cx="11182985" cy="4585871"/>
          </a:xfrm>
        </p:spPr>
        <p:txBody>
          <a:bodyPr/>
          <a:lstStyle/>
          <a:p>
            <a:r>
              <a:rPr lang="en-US" dirty="0"/>
              <a:t>❖ </a:t>
            </a:r>
            <a:r>
              <a:rPr lang="en-US" sz="2000" b="1" dirty="0" err="1"/>
              <a:t>Zentora</a:t>
            </a:r>
            <a:r>
              <a:rPr lang="en-US" sz="2000" dirty="0"/>
              <a:t> is an AI-powered mental health chatbot designed to support students by providing real-time, empathetic, and motivational conversations.</a:t>
            </a:r>
            <a:br>
              <a:rPr lang="en-US" sz="2000" dirty="0"/>
            </a:br>
            <a:r>
              <a:rPr lang="en-US" sz="2000" dirty="0"/>
              <a:t>❖ It helps users express emotions freely and receive instant guidance for stress, anxiety, and mood regulation.</a:t>
            </a:r>
            <a:br>
              <a:rPr lang="en-US" sz="2000" dirty="0"/>
            </a:br>
            <a:r>
              <a:rPr lang="en-US" sz="2000" dirty="0"/>
              <a:t>❖ The system uses a </a:t>
            </a:r>
            <a:r>
              <a:rPr lang="en-US" sz="2000" b="1" dirty="0"/>
              <a:t>Gradient Boosting Model (</a:t>
            </a:r>
            <a:r>
              <a:rPr lang="en-US" sz="2000" b="1" dirty="0" err="1"/>
              <a:t>XGBoost</a:t>
            </a:r>
            <a:r>
              <a:rPr lang="en-US" sz="2000" b="1" dirty="0"/>
              <a:t>/</a:t>
            </a:r>
            <a:r>
              <a:rPr lang="en-US" sz="2000" b="1" dirty="0" err="1"/>
              <a:t>LightGBM</a:t>
            </a:r>
            <a:r>
              <a:rPr lang="en-US" sz="2000" b="1" dirty="0"/>
              <a:t>)</a:t>
            </a:r>
            <a:r>
              <a:rPr lang="en-US" sz="2000" dirty="0"/>
              <a:t> to predict emotional states based on user text input.</a:t>
            </a:r>
            <a:br>
              <a:rPr lang="en-US" sz="2000" dirty="0"/>
            </a:br>
            <a:r>
              <a:rPr lang="en-US" sz="2000" dirty="0"/>
              <a:t>❖ The chatbot responds with personalized messages, coping suggestions, music or podcast links, and mood-based calming images.</a:t>
            </a:r>
            <a:br>
              <a:rPr lang="en-US" sz="2000" dirty="0"/>
            </a:br>
            <a:r>
              <a:rPr lang="en-US" sz="2000" dirty="0"/>
              <a:t>❖ The frontend is built using </a:t>
            </a:r>
            <a:r>
              <a:rPr lang="en-US" sz="2000" b="1" dirty="0"/>
              <a:t>React.js</a:t>
            </a:r>
            <a:r>
              <a:rPr lang="en-US" sz="2000" dirty="0"/>
              <a:t>, while the backend (Flask/</a:t>
            </a:r>
            <a:r>
              <a:rPr lang="en-US" sz="2000" dirty="0" err="1"/>
              <a:t>FastAPI</a:t>
            </a:r>
            <a:r>
              <a:rPr lang="en-US" sz="2000" dirty="0"/>
              <a:t> in Python)** handles text processing, prediction, and response generation.</a:t>
            </a:r>
            <a:br>
              <a:rPr lang="en-US" sz="2000" dirty="0"/>
            </a:br>
            <a:r>
              <a:rPr lang="en-US" sz="2000" dirty="0"/>
              <a:t>❖ The model is trained using the </a:t>
            </a:r>
            <a:r>
              <a:rPr lang="en-US" sz="2000" b="1" dirty="0"/>
              <a:t>“Student Mental Health (Collection of Data)”</a:t>
            </a:r>
            <a:r>
              <a:rPr lang="en-US" sz="2000" dirty="0"/>
              <a:t> dataset, which includes </a:t>
            </a:r>
            <a:r>
              <a:rPr lang="en-US" sz="2000" b="1" dirty="0"/>
              <a:t>101 records</a:t>
            </a:r>
            <a:r>
              <a:rPr lang="en-US" sz="2000" dirty="0"/>
              <a:t> of students’ lifestyle and mental health attributes.</a:t>
            </a:r>
            <a:br>
              <a:rPr lang="en-US" sz="2000" dirty="0"/>
            </a:br>
            <a:r>
              <a:rPr lang="en-US" sz="2000" dirty="0"/>
              <a:t>❖ This dataset helps </a:t>
            </a:r>
            <a:r>
              <a:rPr lang="en-US" sz="2000" dirty="0" err="1"/>
              <a:t>Zentora</a:t>
            </a:r>
            <a:r>
              <a:rPr lang="en-US" sz="2000" dirty="0"/>
              <a:t> identify patterns between academic stress, lifestyle habits, and emotions — enabling meaningful, data-driven mental health support.</a:t>
            </a:r>
          </a:p>
          <a:p>
            <a:endParaRPr lang="en-IN" dirty="0"/>
          </a:p>
        </p:txBody>
      </p:sp>
    </p:spTree>
    <p:extLst>
      <p:ext uri="{BB962C8B-B14F-4D97-AF65-F5344CB8AC3E}">
        <p14:creationId xmlns:p14="http://schemas.microsoft.com/office/powerpoint/2010/main" val="52903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C271-83C5-84EC-2432-6E11901800F0}"/>
              </a:ext>
            </a:extLst>
          </p:cNvPr>
          <p:cNvSpPr>
            <a:spLocks noGrp="1"/>
          </p:cNvSpPr>
          <p:nvPr>
            <p:ph type="title"/>
          </p:nvPr>
        </p:nvSpPr>
        <p:spPr>
          <a:xfrm>
            <a:off x="1046784" y="-59613"/>
            <a:ext cx="10098430" cy="677108"/>
          </a:xfrm>
        </p:spPr>
        <p:txBody>
          <a:bodyPr/>
          <a:lstStyle/>
          <a:p>
            <a:r>
              <a:rPr lang="en-IN" dirty="0"/>
              <a:t>                             Overview</a:t>
            </a:r>
          </a:p>
        </p:txBody>
      </p:sp>
      <p:sp>
        <p:nvSpPr>
          <p:cNvPr id="3" name="Text Placeholder 2">
            <a:extLst>
              <a:ext uri="{FF2B5EF4-FFF2-40B4-BE49-F238E27FC236}">
                <a16:creationId xmlns:a16="http://schemas.microsoft.com/office/drawing/2014/main" id="{22349E6A-EF85-498D-12F5-682DAD8ED262}"/>
              </a:ext>
            </a:extLst>
          </p:cNvPr>
          <p:cNvSpPr>
            <a:spLocks noGrp="1"/>
          </p:cNvSpPr>
          <p:nvPr>
            <p:ph type="body" idx="1"/>
          </p:nvPr>
        </p:nvSpPr>
        <p:spPr>
          <a:xfrm>
            <a:off x="436880" y="617495"/>
            <a:ext cx="11182985" cy="5170646"/>
          </a:xfrm>
        </p:spPr>
        <p:txBody>
          <a:bodyPr/>
          <a:lstStyle/>
          <a:p>
            <a:r>
              <a:rPr lang="en-US" dirty="0"/>
              <a:t>❖ </a:t>
            </a:r>
            <a:r>
              <a:rPr lang="en-US" sz="2400" dirty="0"/>
              <a:t>To provide an AI-powered chatbot platform that offers real-time emotional support and mental health guidance for students.</a:t>
            </a:r>
            <a:br>
              <a:rPr lang="en-US" sz="2400" dirty="0"/>
            </a:br>
            <a:r>
              <a:rPr lang="en-US" sz="2400" dirty="0"/>
              <a:t>❖ To predict user emotions using a </a:t>
            </a:r>
            <a:r>
              <a:rPr lang="en-US" sz="2400" b="1" dirty="0"/>
              <a:t>Gradient Boosting Model</a:t>
            </a:r>
            <a:r>
              <a:rPr lang="en-US" sz="2400" dirty="0"/>
              <a:t> and deliver personalized, empathetic responses.</a:t>
            </a:r>
            <a:br>
              <a:rPr lang="en-US" sz="2400" dirty="0"/>
            </a:br>
            <a:r>
              <a:rPr lang="en-US" sz="2400" dirty="0"/>
              <a:t>❖ To help users manage stress, anxiety, and motivation through mood-based suggestions, coping tips, and relaxation resources.</a:t>
            </a:r>
            <a:br>
              <a:rPr lang="en-US" sz="2400" dirty="0"/>
            </a:br>
            <a:r>
              <a:rPr lang="en-US" sz="2400" dirty="0"/>
              <a:t>❖ To integrate multimedia elements such as calming visuals, music, and podcasts for enhanced emotional well-being.</a:t>
            </a:r>
            <a:br>
              <a:rPr lang="en-US" sz="2400" dirty="0"/>
            </a:br>
            <a:r>
              <a:rPr lang="en-US" sz="2400" dirty="0"/>
              <a:t>❖ To develop a simple and interactive interface using </a:t>
            </a:r>
            <a:r>
              <a:rPr lang="en-US" sz="2400" b="1" dirty="0"/>
              <a:t>React.js</a:t>
            </a:r>
            <a:r>
              <a:rPr lang="en-US" sz="2400" dirty="0"/>
              <a:t> (frontend) and </a:t>
            </a:r>
            <a:r>
              <a:rPr lang="en-US" sz="2400" b="1" dirty="0"/>
              <a:t>Python Flask/</a:t>
            </a:r>
            <a:r>
              <a:rPr lang="en-US" sz="2400" b="1" dirty="0" err="1"/>
              <a:t>FastAPI</a:t>
            </a:r>
            <a:r>
              <a:rPr lang="en-US" sz="2400" dirty="0"/>
              <a:t> (backend).</a:t>
            </a:r>
            <a:br>
              <a:rPr lang="en-US" sz="2400" dirty="0"/>
            </a:br>
            <a:r>
              <a:rPr lang="en-US" sz="2400" dirty="0"/>
              <a:t>❖ To encourage mental wellness awareness among students through safe, private, and supportive digital communication.</a:t>
            </a:r>
            <a:br>
              <a:rPr lang="en-US" sz="2400" dirty="0"/>
            </a:br>
            <a:r>
              <a:rPr lang="en-US" sz="2400" dirty="0"/>
              <a:t>❖ To create an intelligent system that continuously learns from user interactions for improved accuracy and empathy.</a:t>
            </a:r>
            <a:endParaRPr lang="en-IN" sz="2400" dirty="0"/>
          </a:p>
        </p:txBody>
      </p:sp>
    </p:spTree>
    <p:extLst>
      <p:ext uri="{BB962C8B-B14F-4D97-AF65-F5344CB8AC3E}">
        <p14:creationId xmlns:p14="http://schemas.microsoft.com/office/powerpoint/2010/main" val="388464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3033" y="133299"/>
            <a:ext cx="4516755" cy="695325"/>
          </a:xfrm>
          <a:prstGeom prst="rect">
            <a:avLst/>
          </a:prstGeom>
        </p:spPr>
        <p:txBody>
          <a:bodyPr vert="horz" wrap="square" lIns="0" tIns="12065" rIns="0" bIns="0" rtlCol="0">
            <a:spAutoFit/>
          </a:bodyPr>
          <a:lstStyle/>
          <a:p>
            <a:pPr marL="12700">
              <a:lnSpc>
                <a:spcPct val="100000"/>
              </a:lnSpc>
              <a:spcBef>
                <a:spcPts val="95"/>
              </a:spcBef>
            </a:pPr>
            <a:r>
              <a:rPr dirty="0"/>
              <a:t>Problem</a:t>
            </a:r>
            <a:r>
              <a:rPr spc="-210" dirty="0"/>
              <a:t> </a:t>
            </a:r>
            <a:r>
              <a:rPr spc="-10" dirty="0"/>
              <a:t>Statement</a:t>
            </a:r>
          </a:p>
        </p:txBody>
      </p:sp>
      <p:sp>
        <p:nvSpPr>
          <p:cNvPr id="3" name="object 3"/>
          <p:cNvSpPr txBox="1"/>
          <p:nvPr/>
        </p:nvSpPr>
        <p:spPr>
          <a:xfrm>
            <a:off x="581355" y="1424127"/>
            <a:ext cx="7367905" cy="5318764"/>
          </a:xfrm>
          <a:prstGeom prst="rect">
            <a:avLst/>
          </a:prstGeom>
        </p:spPr>
        <p:txBody>
          <a:bodyPr vert="horz" wrap="square" lIns="0" tIns="12065" rIns="0" bIns="0" rtlCol="0">
            <a:spAutoFit/>
          </a:bodyPr>
          <a:lstStyle/>
          <a:p>
            <a:r>
              <a:rPr lang="en-US" b="1" dirty="0"/>
              <a:t>🧠 Mental Health Challenges Among Students</a:t>
            </a:r>
          </a:p>
          <a:p>
            <a:r>
              <a:rPr lang="en-US" b="1" dirty="0"/>
              <a:t>Key Issues:</a:t>
            </a:r>
            <a:endParaRPr lang="en-US" dirty="0"/>
          </a:p>
          <a:p>
            <a:pPr marL="285750" indent="-285750">
              <a:buFont typeface="Wingdings" panose="05000000000000000000" pitchFamily="2" charset="2"/>
              <a:buChar char="v"/>
            </a:pPr>
            <a:r>
              <a:rPr lang="en-US" dirty="0"/>
              <a:t>Increasing global concern impacting </a:t>
            </a:r>
            <a:r>
              <a:rPr lang="en-US" b="1" dirty="0"/>
              <a:t>academic performance</a:t>
            </a:r>
            <a:r>
              <a:rPr lang="en-US" dirty="0"/>
              <a:t>, </a:t>
            </a:r>
            <a:r>
              <a:rPr lang="en-US" b="1" dirty="0"/>
              <a:t>social relationships</a:t>
            </a:r>
            <a:r>
              <a:rPr lang="en-US" dirty="0"/>
              <a:t>, and </a:t>
            </a:r>
            <a:r>
              <a:rPr lang="en-US" b="1" dirty="0"/>
              <a:t>overall well-being</a:t>
            </a:r>
            <a:endParaRPr lang="en-US" dirty="0"/>
          </a:p>
          <a:p>
            <a:pPr marL="285750" indent="-285750">
              <a:buFont typeface="Wingdings" panose="05000000000000000000" pitchFamily="2" charset="2"/>
              <a:buChar char="v"/>
            </a:pPr>
            <a:r>
              <a:rPr lang="en-US" dirty="0"/>
              <a:t>Growing rates of </a:t>
            </a:r>
            <a:r>
              <a:rPr lang="en-US" b="1" dirty="0"/>
              <a:t>anxiety</a:t>
            </a:r>
            <a:r>
              <a:rPr lang="en-US" dirty="0"/>
              <a:t>, </a:t>
            </a:r>
            <a:r>
              <a:rPr lang="en-US" b="1" dirty="0"/>
              <a:t>depression</a:t>
            </a:r>
            <a:r>
              <a:rPr lang="en-US" dirty="0"/>
              <a:t>, and </a:t>
            </a:r>
            <a:r>
              <a:rPr lang="en-US" b="1" dirty="0"/>
              <a:t>stress</a:t>
            </a:r>
            <a:r>
              <a:rPr lang="en-US" dirty="0"/>
              <a:t> caused by:</a:t>
            </a:r>
          </a:p>
          <a:p>
            <a:pPr lvl="1"/>
            <a:r>
              <a:rPr lang="en-US" b="1" dirty="0"/>
              <a:t>Academic pressure</a:t>
            </a:r>
            <a:r>
              <a:rPr lang="en-US" dirty="0"/>
              <a:t> and </a:t>
            </a:r>
            <a:r>
              <a:rPr lang="en-US" b="1" dirty="0"/>
              <a:t>competitive learning environments</a:t>
            </a:r>
            <a:endParaRPr lang="en-US" dirty="0"/>
          </a:p>
          <a:p>
            <a:pPr lvl="1"/>
            <a:r>
              <a:rPr lang="en-US" b="1" dirty="0"/>
              <a:t>Social media influence</a:t>
            </a:r>
            <a:r>
              <a:rPr lang="en-US" dirty="0"/>
              <a:t> and </a:t>
            </a:r>
            <a:r>
              <a:rPr lang="en-US" b="1" dirty="0"/>
              <a:t>uncertainty about the future.</a:t>
            </a:r>
          </a:p>
          <a:p>
            <a:pPr lvl="1"/>
            <a:endParaRPr lang="en-US" dirty="0"/>
          </a:p>
          <a:p>
            <a:r>
              <a:rPr lang="en-US" b="1" dirty="0"/>
              <a:t>Barriers to Support:</a:t>
            </a:r>
            <a:endParaRPr lang="en-US" dirty="0"/>
          </a:p>
          <a:p>
            <a:pPr marL="285750" indent="-285750">
              <a:buFont typeface="Wingdings" panose="05000000000000000000" pitchFamily="2" charset="2"/>
              <a:buChar char="v"/>
            </a:pPr>
            <a:r>
              <a:rPr lang="en-US" b="1" dirty="0"/>
              <a:t>Stigma</a:t>
            </a:r>
            <a:r>
              <a:rPr lang="en-US" dirty="0"/>
              <a:t> around mental health discussions</a:t>
            </a:r>
          </a:p>
          <a:p>
            <a:pPr marL="285750" indent="-285750">
              <a:buFont typeface="Wingdings" panose="05000000000000000000" pitchFamily="2" charset="2"/>
              <a:buChar char="v"/>
            </a:pPr>
            <a:r>
              <a:rPr lang="en-US" b="1" dirty="0"/>
              <a:t>Limited access</a:t>
            </a:r>
            <a:r>
              <a:rPr lang="en-US" dirty="0"/>
              <a:t> to professional help or </a:t>
            </a:r>
            <a:r>
              <a:rPr lang="en-US" b="1" dirty="0"/>
              <a:t>trained school counselors</a:t>
            </a:r>
            <a:endParaRPr lang="en-US" dirty="0"/>
          </a:p>
          <a:p>
            <a:pPr marL="285750" indent="-285750">
              <a:buFont typeface="Wingdings" panose="05000000000000000000" pitchFamily="2" charset="2"/>
              <a:buChar char="v"/>
            </a:pPr>
            <a:r>
              <a:rPr lang="en-US" b="1" dirty="0"/>
              <a:t>Inadequate resources</a:t>
            </a:r>
            <a:r>
              <a:rPr lang="en-US" dirty="0"/>
              <a:t> in many educational institutions</a:t>
            </a:r>
          </a:p>
          <a:p>
            <a:r>
              <a:rPr lang="en-US" b="1" dirty="0"/>
              <a:t>Consequences of Neglect:</a:t>
            </a:r>
            <a:endParaRPr lang="en-US" dirty="0"/>
          </a:p>
          <a:p>
            <a:pPr marL="285750" indent="-285750">
              <a:buFont typeface="Wingdings" panose="05000000000000000000" pitchFamily="2" charset="2"/>
              <a:buChar char="v"/>
            </a:pPr>
            <a:r>
              <a:rPr lang="en-US" dirty="0"/>
              <a:t>Decline in </a:t>
            </a:r>
            <a:r>
              <a:rPr lang="en-US" b="1" dirty="0"/>
              <a:t>learning outcomes</a:t>
            </a:r>
            <a:r>
              <a:rPr lang="en-US" dirty="0"/>
              <a:t> and </a:t>
            </a:r>
            <a:r>
              <a:rPr lang="en-US" b="1" dirty="0"/>
              <a:t>motivation</a:t>
            </a:r>
            <a:endParaRPr lang="en-US" dirty="0"/>
          </a:p>
          <a:p>
            <a:pPr marL="285750" indent="-285750">
              <a:buFont typeface="Wingdings" panose="05000000000000000000" pitchFamily="2" charset="2"/>
              <a:buChar char="v"/>
            </a:pPr>
            <a:r>
              <a:rPr lang="en-US" dirty="0"/>
              <a:t>Higher </a:t>
            </a:r>
            <a:r>
              <a:rPr lang="en-US" b="1" dirty="0"/>
              <a:t>dropout rates</a:t>
            </a:r>
            <a:endParaRPr lang="en-US" dirty="0"/>
          </a:p>
          <a:p>
            <a:pPr marL="285750" indent="-285750">
              <a:buFont typeface="Wingdings" panose="05000000000000000000" pitchFamily="2" charset="2"/>
              <a:buChar char="v"/>
            </a:pPr>
            <a:r>
              <a:rPr lang="en-US" dirty="0"/>
              <a:t>Potential for </a:t>
            </a:r>
            <a:r>
              <a:rPr lang="en-US" b="1" dirty="0"/>
              <a:t>self-harm</a:t>
            </a:r>
            <a:r>
              <a:rPr lang="en-US" dirty="0"/>
              <a:t> or </a:t>
            </a:r>
            <a:r>
              <a:rPr lang="en-US" b="1" dirty="0"/>
              <a:t>suicide</a:t>
            </a:r>
            <a:r>
              <a:rPr lang="en-US" dirty="0"/>
              <a:t> in severe cases</a:t>
            </a:r>
          </a:p>
          <a:p>
            <a:br>
              <a:rPr lang="en-US" dirty="0"/>
            </a:br>
            <a:endParaRPr lang="en-US" dirty="0"/>
          </a:p>
          <a:p>
            <a:pPr marL="317500" marR="142875" indent="-305435">
              <a:lnSpc>
                <a:spcPct val="100000"/>
              </a:lnSpc>
              <a:spcBef>
                <a:spcPts val="95"/>
              </a:spcBef>
              <a:buFont typeface="Microsoft Sans Serif"/>
              <a:buChar char="•"/>
              <a:tabLst>
                <a:tab pos="317500" algn="l"/>
              </a:tabLst>
            </a:pPr>
            <a:endParaRPr sz="2000" dirty="0">
              <a:latin typeface="Times New Roman"/>
              <a:cs typeface="Times New Roman"/>
            </a:endParaRPr>
          </a:p>
        </p:txBody>
      </p:sp>
      <p:pic>
        <p:nvPicPr>
          <p:cNvPr id="4" name="object 4"/>
          <p:cNvPicPr/>
          <p:nvPr/>
        </p:nvPicPr>
        <p:blipFill>
          <a:blip r:embed="rId2" cstate="print"/>
          <a:stretch>
            <a:fillRect/>
          </a:stretch>
        </p:blipFill>
        <p:spPr>
          <a:xfrm>
            <a:off x="9272016" y="576072"/>
            <a:ext cx="1865376" cy="1865376"/>
          </a:xfrm>
          <a:prstGeom prst="rect">
            <a:avLst/>
          </a:prstGeom>
        </p:spPr>
      </p:pic>
      <p:pic>
        <p:nvPicPr>
          <p:cNvPr id="5" name="object 5"/>
          <p:cNvPicPr/>
          <p:nvPr/>
        </p:nvPicPr>
        <p:blipFill>
          <a:blip r:embed="rId3" cstate="print"/>
          <a:stretch>
            <a:fillRect/>
          </a:stretch>
        </p:blipFill>
        <p:spPr>
          <a:xfrm>
            <a:off x="9174480" y="2880360"/>
            <a:ext cx="2087879" cy="1402080"/>
          </a:xfrm>
          <a:prstGeom prst="rect">
            <a:avLst/>
          </a:prstGeom>
        </p:spPr>
      </p:pic>
      <p:pic>
        <p:nvPicPr>
          <p:cNvPr id="6" name="object 6"/>
          <p:cNvPicPr/>
          <p:nvPr/>
        </p:nvPicPr>
        <p:blipFill>
          <a:blip r:embed="rId4" cstate="print"/>
          <a:stretch>
            <a:fillRect/>
          </a:stretch>
        </p:blipFill>
        <p:spPr>
          <a:xfrm>
            <a:off x="8583168" y="4386071"/>
            <a:ext cx="3005328" cy="1831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439" y="-57835"/>
            <a:ext cx="7308850" cy="695325"/>
          </a:xfrm>
          <a:prstGeom prst="rect">
            <a:avLst/>
          </a:prstGeom>
        </p:spPr>
        <p:txBody>
          <a:bodyPr vert="horz" wrap="square" lIns="0" tIns="12065" rIns="0" bIns="0" rtlCol="0">
            <a:spAutoFit/>
          </a:bodyPr>
          <a:lstStyle/>
          <a:p>
            <a:pPr marL="12700">
              <a:lnSpc>
                <a:spcPct val="100000"/>
              </a:lnSpc>
              <a:spcBef>
                <a:spcPts val="95"/>
              </a:spcBef>
            </a:pPr>
            <a:r>
              <a:rPr spc="-20" dirty="0"/>
              <a:t>Research</a:t>
            </a:r>
            <a:r>
              <a:rPr spc="-180" dirty="0"/>
              <a:t> </a:t>
            </a:r>
            <a:r>
              <a:rPr dirty="0"/>
              <a:t>and</a:t>
            </a:r>
            <a:r>
              <a:rPr spc="-155" dirty="0"/>
              <a:t> </a:t>
            </a:r>
            <a:r>
              <a:rPr spc="-25" dirty="0"/>
              <a:t>Literature</a:t>
            </a:r>
            <a:r>
              <a:rPr spc="-225" dirty="0"/>
              <a:t> </a:t>
            </a:r>
            <a:r>
              <a:rPr spc="-10" dirty="0"/>
              <a:t>Review</a:t>
            </a:r>
          </a:p>
        </p:txBody>
      </p:sp>
      <p:sp>
        <p:nvSpPr>
          <p:cNvPr id="3" name="object 3"/>
          <p:cNvSpPr txBox="1"/>
          <p:nvPr/>
        </p:nvSpPr>
        <p:spPr>
          <a:xfrm>
            <a:off x="332943" y="1050493"/>
            <a:ext cx="10287635" cy="631825"/>
          </a:xfrm>
          <a:prstGeom prst="rect">
            <a:avLst/>
          </a:prstGeom>
        </p:spPr>
        <p:txBody>
          <a:bodyPr vert="horz" wrap="square" lIns="0" tIns="12065" rIns="0" bIns="0" rtlCol="0">
            <a:spAutoFit/>
          </a:bodyPr>
          <a:lstStyle/>
          <a:p>
            <a:pPr marL="12700">
              <a:lnSpc>
                <a:spcPts val="2390"/>
              </a:lnSpc>
              <a:spcBef>
                <a:spcPts val="95"/>
              </a:spcBef>
            </a:pPr>
            <a:r>
              <a:rPr sz="2000" b="1" dirty="0">
                <a:latin typeface="Times New Roman"/>
                <a:cs typeface="Times New Roman"/>
              </a:rPr>
              <a:t>1.</a:t>
            </a:r>
            <a:r>
              <a:rPr sz="2000" b="1" spc="-125" dirty="0">
                <a:latin typeface="Times New Roman"/>
                <a:cs typeface="Times New Roman"/>
              </a:rPr>
              <a:t> </a:t>
            </a:r>
            <a:r>
              <a:rPr sz="2000" b="1" spc="-10" dirty="0">
                <a:latin typeface="Calibri"/>
                <a:cs typeface="Calibri"/>
              </a:rPr>
              <a:t>Development</a:t>
            </a:r>
            <a:r>
              <a:rPr sz="2000" b="1" spc="-160" dirty="0">
                <a:latin typeface="Calibri"/>
                <a:cs typeface="Calibri"/>
              </a:rPr>
              <a:t> </a:t>
            </a:r>
            <a:r>
              <a:rPr sz="2000" b="1" dirty="0">
                <a:latin typeface="Calibri"/>
                <a:cs typeface="Calibri"/>
              </a:rPr>
              <a:t>of</a:t>
            </a:r>
            <a:r>
              <a:rPr sz="2000" b="1" spc="-90" dirty="0">
                <a:latin typeface="Calibri"/>
                <a:cs typeface="Calibri"/>
              </a:rPr>
              <a:t> </a:t>
            </a:r>
            <a:r>
              <a:rPr sz="2000" b="1" dirty="0">
                <a:latin typeface="Calibri"/>
                <a:cs typeface="Calibri"/>
              </a:rPr>
              <a:t>an</a:t>
            </a:r>
            <a:r>
              <a:rPr sz="2000" b="1" spc="-65" dirty="0">
                <a:latin typeface="Calibri"/>
                <a:cs typeface="Calibri"/>
              </a:rPr>
              <a:t> </a:t>
            </a:r>
            <a:r>
              <a:rPr sz="2000" b="1" spc="-50" dirty="0">
                <a:latin typeface="Calibri"/>
                <a:cs typeface="Calibri"/>
              </a:rPr>
              <a:t>AI-</a:t>
            </a:r>
            <a:r>
              <a:rPr sz="2000" b="1" dirty="0">
                <a:latin typeface="Calibri"/>
                <a:cs typeface="Calibri"/>
              </a:rPr>
              <a:t>Based</a:t>
            </a:r>
            <a:r>
              <a:rPr sz="2000" b="1" spc="-45" dirty="0">
                <a:latin typeface="Calibri"/>
                <a:cs typeface="Calibri"/>
              </a:rPr>
              <a:t> </a:t>
            </a:r>
            <a:r>
              <a:rPr sz="2000" b="1" spc="-25" dirty="0">
                <a:latin typeface="Calibri"/>
                <a:cs typeface="Calibri"/>
              </a:rPr>
              <a:t>System</a:t>
            </a:r>
            <a:r>
              <a:rPr sz="2000" b="1" spc="-40" dirty="0">
                <a:latin typeface="Calibri"/>
                <a:cs typeface="Calibri"/>
              </a:rPr>
              <a:t> </a:t>
            </a:r>
            <a:r>
              <a:rPr sz="2000" b="1" dirty="0">
                <a:latin typeface="Calibri"/>
                <a:cs typeface="Calibri"/>
              </a:rPr>
              <a:t>to</a:t>
            </a:r>
            <a:r>
              <a:rPr sz="2000" b="1" spc="-110" dirty="0">
                <a:latin typeface="Calibri"/>
                <a:cs typeface="Calibri"/>
              </a:rPr>
              <a:t> </a:t>
            </a:r>
            <a:r>
              <a:rPr sz="2000" b="1" dirty="0">
                <a:latin typeface="Calibri"/>
                <a:cs typeface="Calibri"/>
              </a:rPr>
              <a:t>Enhance</a:t>
            </a:r>
            <a:r>
              <a:rPr sz="2000" b="1" spc="-60" dirty="0">
                <a:latin typeface="Calibri"/>
                <a:cs typeface="Calibri"/>
              </a:rPr>
              <a:t> </a:t>
            </a:r>
            <a:r>
              <a:rPr sz="2000" b="1" dirty="0">
                <a:latin typeface="Calibri"/>
                <a:cs typeface="Calibri"/>
              </a:rPr>
              <a:t>School</a:t>
            </a:r>
            <a:r>
              <a:rPr sz="2000" b="1" spc="-75" dirty="0">
                <a:latin typeface="Calibri"/>
                <a:cs typeface="Calibri"/>
              </a:rPr>
              <a:t> </a:t>
            </a:r>
            <a:r>
              <a:rPr sz="2000" b="1" spc="-10" dirty="0">
                <a:latin typeface="Calibri"/>
                <a:cs typeface="Calibri"/>
              </a:rPr>
              <a:t>Counseling</a:t>
            </a:r>
            <a:r>
              <a:rPr sz="2000" b="1" spc="-150" dirty="0">
                <a:latin typeface="Calibri"/>
                <a:cs typeface="Calibri"/>
              </a:rPr>
              <a:t> </a:t>
            </a:r>
            <a:r>
              <a:rPr sz="2000" b="1" dirty="0">
                <a:latin typeface="Calibri"/>
                <a:cs typeface="Calibri"/>
              </a:rPr>
              <a:t>Models</a:t>
            </a:r>
            <a:r>
              <a:rPr sz="2000" b="1" spc="-75" dirty="0">
                <a:latin typeface="Calibri"/>
                <a:cs typeface="Calibri"/>
              </a:rPr>
              <a:t> </a:t>
            </a:r>
            <a:r>
              <a:rPr sz="2000" b="1" dirty="0">
                <a:latin typeface="Calibri"/>
                <a:cs typeface="Calibri"/>
              </a:rPr>
              <a:t>for</a:t>
            </a:r>
            <a:r>
              <a:rPr sz="2000" b="1" spc="-90" dirty="0">
                <a:latin typeface="Calibri"/>
                <a:cs typeface="Calibri"/>
              </a:rPr>
              <a:t> </a:t>
            </a:r>
            <a:r>
              <a:rPr sz="2000" b="1" dirty="0">
                <a:latin typeface="Calibri"/>
                <a:cs typeface="Calibri"/>
              </a:rPr>
              <a:t>Asian</a:t>
            </a:r>
            <a:r>
              <a:rPr sz="2000" b="1" spc="-50" dirty="0">
                <a:latin typeface="Calibri"/>
                <a:cs typeface="Calibri"/>
              </a:rPr>
              <a:t> </a:t>
            </a:r>
            <a:r>
              <a:rPr sz="2000" b="1" spc="-10" dirty="0">
                <a:latin typeface="Calibri"/>
                <a:cs typeface="Calibri"/>
              </a:rPr>
              <a:t>Elementary</a:t>
            </a:r>
            <a:endParaRPr sz="2000" dirty="0">
              <a:latin typeface="Calibri"/>
              <a:cs typeface="Calibri"/>
            </a:endParaRPr>
          </a:p>
          <a:p>
            <a:pPr marL="12700">
              <a:lnSpc>
                <a:spcPts val="2390"/>
              </a:lnSpc>
            </a:pPr>
            <a:r>
              <a:rPr sz="2000" b="1" spc="-10" dirty="0">
                <a:latin typeface="Calibri"/>
                <a:cs typeface="Calibri"/>
              </a:rPr>
              <a:t>Students</a:t>
            </a:r>
            <a:r>
              <a:rPr sz="2000" b="1" spc="-130" dirty="0">
                <a:latin typeface="Calibri"/>
                <a:cs typeface="Calibri"/>
              </a:rPr>
              <a:t> </a:t>
            </a:r>
            <a:r>
              <a:rPr sz="2000" b="1" dirty="0">
                <a:latin typeface="Calibri"/>
                <a:cs typeface="Calibri"/>
              </a:rPr>
              <a:t>With</a:t>
            </a:r>
            <a:r>
              <a:rPr sz="2000" b="1" spc="-15" dirty="0">
                <a:latin typeface="Calibri"/>
                <a:cs typeface="Calibri"/>
              </a:rPr>
              <a:t> </a:t>
            </a:r>
            <a:r>
              <a:rPr sz="2000" b="1" spc="-10" dirty="0">
                <a:latin typeface="Calibri"/>
                <a:cs typeface="Calibri"/>
              </a:rPr>
              <a:t>Emotional</a:t>
            </a:r>
            <a:r>
              <a:rPr sz="2000" b="1" spc="-45" dirty="0">
                <a:latin typeface="Calibri"/>
                <a:cs typeface="Calibri"/>
              </a:rPr>
              <a:t> </a:t>
            </a:r>
            <a:r>
              <a:rPr sz="2000" b="1" spc="-10" dirty="0">
                <a:latin typeface="Calibri"/>
                <a:cs typeface="Calibri"/>
              </a:rPr>
              <a:t>Disorders</a:t>
            </a:r>
            <a:r>
              <a:rPr sz="2000" b="1" spc="-105" dirty="0">
                <a:latin typeface="Calibri"/>
                <a:cs typeface="Calibri"/>
              </a:rPr>
              <a:t> </a:t>
            </a:r>
            <a:r>
              <a:rPr lang="en-IN" sz="2000" b="1" spc="-25" dirty="0">
                <a:latin typeface="Calibri"/>
                <a:cs typeface="Calibri"/>
              </a:rPr>
              <a:t>(IEEE-</a:t>
            </a:r>
            <a:r>
              <a:rPr sz="2000" b="1" spc="-20" dirty="0">
                <a:latin typeface="Calibri"/>
                <a:cs typeface="Calibri"/>
              </a:rPr>
              <a:t>2024</a:t>
            </a:r>
            <a:r>
              <a:rPr lang="en-IN" sz="2000" b="1" spc="-20" dirty="0">
                <a:latin typeface="Calibri"/>
                <a:cs typeface="Calibri"/>
              </a:rPr>
              <a:t>)</a:t>
            </a:r>
            <a:endParaRPr sz="2000" dirty="0">
              <a:latin typeface="Calibri"/>
              <a:cs typeface="Calibri"/>
            </a:endParaRPr>
          </a:p>
        </p:txBody>
      </p:sp>
      <p:graphicFrame>
        <p:nvGraphicFramePr>
          <p:cNvPr id="4" name="object 4"/>
          <p:cNvGraphicFramePr>
            <a:graphicFrameLocks noGrp="1"/>
          </p:cNvGraphicFramePr>
          <p:nvPr/>
        </p:nvGraphicFramePr>
        <p:xfrm>
          <a:off x="369849" y="1909445"/>
          <a:ext cx="11131550" cy="4685664"/>
        </p:xfrm>
        <a:graphic>
          <a:graphicData uri="http://schemas.openxmlformats.org/drawingml/2006/table">
            <a:tbl>
              <a:tblPr firstRow="1" bandRow="1">
                <a:tableStyleId>{2D5ABB26-0587-4C30-8999-92F81FD0307C}</a:tableStyleId>
              </a:tblPr>
              <a:tblGrid>
                <a:gridCol w="2464435">
                  <a:extLst>
                    <a:ext uri="{9D8B030D-6E8A-4147-A177-3AD203B41FA5}">
                      <a16:colId xmlns:a16="http://schemas.microsoft.com/office/drawing/2014/main" val="20000"/>
                    </a:ext>
                  </a:extLst>
                </a:gridCol>
                <a:gridCol w="8667115">
                  <a:extLst>
                    <a:ext uri="{9D8B030D-6E8A-4147-A177-3AD203B41FA5}">
                      <a16:colId xmlns:a16="http://schemas.microsoft.com/office/drawing/2014/main" val="20001"/>
                    </a:ext>
                  </a:extLst>
                </a:gridCol>
              </a:tblGrid>
              <a:tr h="447675">
                <a:tc>
                  <a:txBody>
                    <a:bodyPr/>
                    <a:lstStyle/>
                    <a:p>
                      <a:pPr marL="85090">
                        <a:lnSpc>
                          <a:spcPct val="100000"/>
                        </a:lnSpc>
                        <a:spcBef>
                          <a:spcPts val="635"/>
                        </a:spcBef>
                      </a:pPr>
                      <a:r>
                        <a:rPr sz="1600" b="1" spc="-10" dirty="0">
                          <a:latin typeface="Calibri"/>
                          <a:cs typeface="Calibri"/>
                        </a:rPr>
                        <a:t>Aspect</a:t>
                      </a:r>
                      <a:endParaRPr sz="1600">
                        <a:latin typeface="Calibri"/>
                        <a:cs typeface="Calibri"/>
                      </a:endParaRPr>
                    </a:p>
                  </a:txBody>
                  <a:tcPr marL="0" marR="0" marT="80645"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tc>
                  <a:txBody>
                    <a:bodyPr/>
                    <a:lstStyle/>
                    <a:p>
                      <a:pPr marL="85725">
                        <a:lnSpc>
                          <a:spcPct val="100000"/>
                        </a:lnSpc>
                        <a:spcBef>
                          <a:spcPts val="635"/>
                        </a:spcBef>
                      </a:pPr>
                      <a:r>
                        <a:rPr sz="1600" b="1" spc="-10" dirty="0">
                          <a:latin typeface="Calibri"/>
                          <a:cs typeface="Calibri"/>
                        </a:rPr>
                        <a:t>Details</a:t>
                      </a:r>
                      <a:endParaRPr sz="1600">
                        <a:latin typeface="Calibri"/>
                        <a:cs typeface="Calibri"/>
                      </a:endParaRPr>
                    </a:p>
                  </a:txBody>
                  <a:tcPr marL="0" marR="0" marT="80645"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extLst>
                  <a:ext uri="{0D108BD9-81ED-4DB2-BD59-A6C34878D82A}">
                    <a16:rowId xmlns:a16="http://schemas.microsoft.com/office/drawing/2014/main" val="10000"/>
                  </a:ext>
                </a:extLst>
              </a:tr>
              <a:tr h="448309">
                <a:tc>
                  <a:txBody>
                    <a:bodyPr/>
                    <a:lstStyle/>
                    <a:p>
                      <a:pPr marL="85090">
                        <a:lnSpc>
                          <a:spcPct val="100000"/>
                        </a:lnSpc>
                        <a:spcBef>
                          <a:spcPts val="635"/>
                        </a:spcBef>
                      </a:pPr>
                      <a:r>
                        <a:rPr sz="1600" b="1" spc="-10" dirty="0">
                          <a:latin typeface="Calibri"/>
                          <a:cs typeface="Calibri"/>
                        </a:rPr>
                        <a:t>Author</a:t>
                      </a:r>
                      <a:endParaRPr sz="1600">
                        <a:latin typeface="Calibri"/>
                        <a:cs typeface="Calibri"/>
                      </a:endParaRPr>
                    </a:p>
                  </a:txBody>
                  <a:tcPr marL="0" marR="0" marT="80645"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tc>
                  <a:txBody>
                    <a:bodyPr/>
                    <a:lstStyle/>
                    <a:p>
                      <a:pPr marL="85725">
                        <a:lnSpc>
                          <a:spcPct val="100000"/>
                        </a:lnSpc>
                        <a:spcBef>
                          <a:spcPts val="500"/>
                        </a:spcBef>
                      </a:pPr>
                      <a:r>
                        <a:rPr sz="1800" spc="-10" dirty="0">
                          <a:latin typeface="Calibri"/>
                          <a:cs typeface="Calibri"/>
                        </a:rPr>
                        <a:t>SHIH-</a:t>
                      </a:r>
                      <a:r>
                        <a:rPr sz="1800" dirty="0">
                          <a:latin typeface="Calibri"/>
                          <a:cs typeface="Calibri"/>
                        </a:rPr>
                        <a:t>WEN</a:t>
                      </a:r>
                      <a:r>
                        <a:rPr sz="1800" spc="-105" dirty="0">
                          <a:latin typeface="Calibri"/>
                          <a:cs typeface="Calibri"/>
                        </a:rPr>
                        <a:t> </a:t>
                      </a:r>
                      <a:r>
                        <a:rPr sz="1800" dirty="0">
                          <a:latin typeface="Calibri"/>
                          <a:cs typeface="Calibri"/>
                        </a:rPr>
                        <a:t>SU,</a:t>
                      </a:r>
                      <a:r>
                        <a:rPr sz="1800" spc="-5" dirty="0">
                          <a:latin typeface="Calibri"/>
                          <a:cs typeface="Calibri"/>
                        </a:rPr>
                        <a:t> </a:t>
                      </a:r>
                      <a:r>
                        <a:rPr sz="1800" spc="-40" dirty="0">
                          <a:latin typeface="Calibri"/>
                          <a:cs typeface="Calibri"/>
                        </a:rPr>
                        <a:t>CHAO-</a:t>
                      </a:r>
                      <a:r>
                        <a:rPr sz="1800" dirty="0">
                          <a:latin typeface="Calibri"/>
                          <a:cs typeface="Calibri"/>
                        </a:rPr>
                        <a:t>HSIANG</a:t>
                      </a:r>
                      <a:r>
                        <a:rPr sz="1800" spc="-35" dirty="0">
                          <a:latin typeface="Calibri"/>
                          <a:cs typeface="Calibri"/>
                        </a:rPr>
                        <a:t> </a:t>
                      </a:r>
                      <a:r>
                        <a:rPr sz="1800" dirty="0">
                          <a:latin typeface="Calibri"/>
                          <a:cs typeface="Calibri"/>
                        </a:rPr>
                        <a:t>HUNG, </a:t>
                      </a:r>
                      <a:r>
                        <a:rPr sz="1800" spc="-10" dirty="0">
                          <a:latin typeface="Calibri"/>
                          <a:cs typeface="Calibri"/>
                        </a:rPr>
                        <a:t>LI-</a:t>
                      </a:r>
                      <a:r>
                        <a:rPr sz="1800" dirty="0">
                          <a:latin typeface="Calibri"/>
                          <a:cs typeface="Calibri"/>
                        </a:rPr>
                        <a:t>XIAN</a:t>
                      </a:r>
                      <a:r>
                        <a:rPr sz="1800" spc="-60" dirty="0">
                          <a:latin typeface="Calibri"/>
                          <a:cs typeface="Calibri"/>
                        </a:rPr>
                        <a:t> </a:t>
                      </a:r>
                      <a:r>
                        <a:rPr sz="1800" dirty="0">
                          <a:latin typeface="Calibri"/>
                          <a:cs typeface="Calibri"/>
                        </a:rPr>
                        <a:t>CHEN,</a:t>
                      </a:r>
                      <a:r>
                        <a:rPr sz="1800" spc="-45" dirty="0">
                          <a:latin typeface="Calibri"/>
                          <a:cs typeface="Calibri"/>
                        </a:rPr>
                        <a:t> </a:t>
                      </a:r>
                      <a:r>
                        <a:rPr sz="1800" dirty="0">
                          <a:latin typeface="Calibri"/>
                          <a:cs typeface="Calibri"/>
                        </a:rPr>
                        <a:t>and</a:t>
                      </a:r>
                      <a:r>
                        <a:rPr sz="1800" spc="5" dirty="0">
                          <a:latin typeface="Calibri"/>
                          <a:cs typeface="Calibri"/>
                        </a:rPr>
                        <a:t> </a:t>
                      </a:r>
                      <a:r>
                        <a:rPr sz="1800" spc="-40" dirty="0">
                          <a:latin typeface="Calibri"/>
                          <a:cs typeface="Calibri"/>
                        </a:rPr>
                        <a:t>SHYAN-</a:t>
                      </a:r>
                      <a:r>
                        <a:rPr sz="1800" spc="-10" dirty="0">
                          <a:latin typeface="Calibri"/>
                          <a:cs typeface="Calibri"/>
                        </a:rPr>
                        <a:t>MING</a:t>
                      </a:r>
                      <a:r>
                        <a:rPr sz="1800" spc="-85" dirty="0">
                          <a:latin typeface="Calibri"/>
                          <a:cs typeface="Calibri"/>
                        </a:rPr>
                        <a:t> </a:t>
                      </a:r>
                      <a:r>
                        <a:rPr sz="1800" spc="-20" dirty="0">
                          <a:latin typeface="Calibri"/>
                          <a:cs typeface="Calibri"/>
                        </a:rPr>
                        <a:t>YUAN</a:t>
                      </a:r>
                      <a:endParaRPr sz="1800">
                        <a:latin typeface="Calibri"/>
                        <a:cs typeface="Calibri"/>
                      </a:endParaRPr>
                    </a:p>
                  </a:txBody>
                  <a:tcPr marL="0" marR="0" marT="63500"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extLst>
                  <a:ext uri="{0D108BD9-81ED-4DB2-BD59-A6C34878D82A}">
                    <a16:rowId xmlns:a16="http://schemas.microsoft.com/office/drawing/2014/main" val="10001"/>
                  </a:ext>
                </a:extLst>
              </a:tr>
              <a:tr h="913765">
                <a:tc>
                  <a:txBody>
                    <a:bodyPr/>
                    <a:lstStyle/>
                    <a:p>
                      <a:pPr>
                        <a:lnSpc>
                          <a:spcPct val="100000"/>
                        </a:lnSpc>
                        <a:spcBef>
                          <a:spcPts val="710"/>
                        </a:spcBef>
                      </a:pPr>
                      <a:endParaRPr sz="1600">
                        <a:latin typeface="Times New Roman"/>
                        <a:cs typeface="Times New Roman"/>
                      </a:endParaRPr>
                    </a:p>
                    <a:p>
                      <a:pPr marL="85090">
                        <a:lnSpc>
                          <a:spcPct val="100000"/>
                        </a:lnSpc>
                        <a:spcBef>
                          <a:spcPts val="5"/>
                        </a:spcBef>
                      </a:pPr>
                      <a:r>
                        <a:rPr sz="1600" b="1" spc="-10" dirty="0">
                          <a:latin typeface="Calibri"/>
                          <a:cs typeface="Calibri"/>
                        </a:rPr>
                        <a:t>Summary</a:t>
                      </a:r>
                      <a:endParaRPr sz="1600">
                        <a:latin typeface="Calibri"/>
                        <a:cs typeface="Calibri"/>
                      </a:endParaRPr>
                    </a:p>
                  </a:txBody>
                  <a:tcPr marL="0" marR="0" marT="90170"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tc>
                  <a:txBody>
                    <a:bodyPr/>
                    <a:lstStyle/>
                    <a:p>
                      <a:pPr marL="85725" marR="720090">
                        <a:lnSpc>
                          <a:spcPct val="100000"/>
                        </a:lnSpc>
                        <a:spcBef>
                          <a:spcPts val="175"/>
                        </a:spcBef>
                      </a:pPr>
                      <a:r>
                        <a:rPr sz="1800" dirty="0">
                          <a:latin typeface="Calibri"/>
                          <a:cs typeface="Calibri"/>
                        </a:rPr>
                        <a:t>This</a:t>
                      </a:r>
                      <a:r>
                        <a:rPr sz="1800" spc="-90" dirty="0">
                          <a:latin typeface="Calibri"/>
                          <a:cs typeface="Calibri"/>
                        </a:rPr>
                        <a:t> </a:t>
                      </a:r>
                      <a:r>
                        <a:rPr sz="1800" dirty="0">
                          <a:latin typeface="Calibri"/>
                          <a:cs typeface="Calibri"/>
                        </a:rPr>
                        <a:t>paper</a:t>
                      </a:r>
                      <a:r>
                        <a:rPr sz="1800" spc="-10" dirty="0">
                          <a:latin typeface="Calibri"/>
                          <a:cs typeface="Calibri"/>
                        </a:rPr>
                        <a:t> </a:t>
                      </a:r>
                      <a:r>
                        <a:rPr sz="1800" spc="-25" dirty="0">
                          <a:latin typeface="Calibri"/>
                          <a:cs typeface="Calibri"/>
                        </a:rPr>
                        <a:t>investigates</a:t>
                      </a:r>
                      <a:r>
                        <a:rPr sz="1800" spc="30" dirty="0">
                          <a:latin typeface="Calibri"/>
                          <a:cs typeface="Calibri"/>
                        </a:rPr>
                        <a:t> </a:t>
                      </a:r>
                      <a:r>
                        <a:rPr sz="1800" dirty="0">
                          <a:latin typeface="Calibri"/>
                          <a:cs typeface="Calibri"/>
                        </a:rPr>
                        <a:t>a</a:t>
                      </a:r>
                      <a:r>
                        <a:rPr sz="1800" spc="-50" dirty="0">
                          <a:latin typeface="Calibri"/>
                          <a:cs typeface="Calibri"/>
                        </a:rPr>
                        <a:t> </a:t>
                      </a:r>
                      <a:r>
                        <a:rPr sz="1800" b="1" dirty="0">
                          <a:latin typeface="Calibri"/>
                          <a:cs typeface="Calibri"/>
                        </a:rPr>
                        <a:t>digital</a:t>
                      </a:r>
                      <a:r>
                        <a:rPr sz="1800" b="1" spc="-40" dirty="0">
                          <a:latin typeface="Calibri"/>
                          <a:cs typeface="Calibri"/>
                        </a:rPr>
                        <a:t> </a:t>
                      </a:r>
                      <a:r>
                        <a:rPr sz="1800" b="1" spc="-10" dirty="0">
                          <a:latin typeface="Calibri"/>
                          <a:cs typeface="Calibri"/>
                        </a:rPr>
                        <a:t>intervention</a:t>
                      </a:r>
                      <a:r>
                        <a:rPr sz="1800" b="1" spc="-125" dirty="0">
                          <a:latin typeface="Calibri"/>
                          <a:cs typeface="Calibri"/>
                        </a:rPr>
                        <a:t> </a:t>
                      </a:r>
                      <a:r>
                        <a:rPr sz="1800" b="1" dirty="0">
                          <a:latin typeface="Calibri"/>
                          <a:cs typeface="Calibri"/>
                        </a:rPr>
                        <a:t>approach</a:t>
                      </a:r>
                      <a:r>
                        <a:rPr sz="1800" b="1" spc="-70" dirty="0">
                          <a:latin typeface="Calibri"/>
                          <a:cs typeface="Calibri"/>
                        </a:rPr>
                        <a:t> </a:t>
                      </a:r>
                      <a:r>
                        <a:rPr sz="1800" b="1" dirty="0">
                          <a:latin typeface="Calibri"/>
                          <a:cs typeface="Calibri"/>
                        </a:rPr>
                        <a:t>using</a:t>
                      </a:r>
                      <a:r>
                        <a:rPr sz="1800" b="1" spc="-45" dirty="0">
                          <a:latin typeface="Calibri"/>
                          <a:cs typeface="Calibri"/>
                        </a:rPr>
                        <a:t> </a:t>
                      </a:r>
                      <a:r>
                        <a:rPr sz="1800" b="1" dirty="0">
                          <a:latin typeface="Calibri"/>
                          <a:cs typeface="Calibri"/>
                        </a:rPr>
                        <a:t>an</a:t>
                      </a:r>
                      <a:r>
                        <a:rPr sz="1800" b="1" spc="-60" dirty="0">
                          <a:latin typeface="Calibri"/>
                          <a:cs typeface="Calibri"/>
                        </a:rPr>
                        <a:t> </a:t>
                      </a:r>
                      <a:r>
                        <a:rPr sz="1800" b="1" spc="-10" dirty="0">
                          <a:latin typeface="Calibri"/>
                          <a:cs typeface="Calibri"/>
                        </a:rPr>
                        <a:t>AI-</a:t>
                      </a:r>
                      <a:r>
                        <a:rPr sz="1800" b="1" dirty="0">
                          <a:latin typeface="Calibri"/>
                          <a:cs typeface="Calibri"/>
                        </a:rPr>
                        <a:t>driven</a:t>
                      </a:r>
                      <a:r>
                        <a:rPr sz="1800" b="1" spc="-70" dirty="0">
                          <a:latin typeface="Calibri"/>
                          <a:cs typeface="Calibri"/>
                        </a:rPr>
                        <a:t> </a:t>
                      </a:r>
                      <a:r>
                        <a:rPr sz="1800" b="1" spc="-10" dirty="0">
                          <a:latin typeface="Calibri"/>
                          <a:cs typeface="Calibri"/>
                        </a:rPr>
                        <a:t>supportive system</a:t>
                      </a:r>
                      <a:r>
                        <a:rPr sz="1800" b="1" spc="-114" dirty="0">
                          <a:latin typeface="Calibri"/>
                          <a:cs typeface="Calibri"/>
                        </a:rPr>
                        <a:t> </a:t>
                      </a:r>
                      <a:r>
                        <a:rPr sz="1800" b="1" dirty="0">
                          <a:latin typeface="Calibri"/>
                          <a:cs typeface="Calibri"/>
                        </a:rPr>
                        <a:t>to</a:t>
                      </a:r>
                      <a:r>
                        <a:rPr sz="1800" b="1" spc="-65" dirty="0">
                          <a:latin typeface="Calibri"/>
                          <a:cs typeface="Calibri"/>
                        </a:rPr>
                        <a:t> </a:t>
                      </a:r>
                      <a:r>
                        <a:rPr sz="1800" b="1" dirty="0">
                          <a:latin typeface="Calibri"/>
                          <a:cs typeface="Calibri"/>
                        </a:rPr>
                        <a:t>enhance</a:t>
                      </a:r>
                      <a:r>
                        <a:rPr sz="1800" b="1" spc="-70" dirty="0">
                          <a:latin typeface="Calibri"/>
                          <a:cs typeface="Calibri"/>
                        </a:rPr>
                        <a:t> </a:t>
                      </a:r>
                      <a:r>
                        <a:rPr sz="1800" b="1" dirty="0">
                          <a:latin typeface="Calibri"/>
                          <a:cs typeface="Calibri"/>
                        </a:rPr>
                        <a:t>school</a:t>
                      </a:r>
                      <a:r>
                        <a:rPr sz="1800" b="1" spc="-40" dirty="0">
                          <a:latin typeface="Calibri"/>
                          <a:cs typeface="Calibri"/>
                        </a:rPr>
                        <a:t> </a:t>
                      </a:r>
                      <a:r>
                        <a:rPr sz="1800" b="1" dirty="0">
                          <a:latin typeface="Calibri"/>
                          <a:cs typeface="Calibri"/>
                        </a:rPr>
                        <a:t>counseling</a:t>
                      </a:r>
                      <a:r>
                        <a:rPr sz="1800" b="1" spc="-40" dirty="0">
                          <a:latin typeface="Calibri"/>
                          <a:cs typeface="Calibri"/>
                        </a:rPr>
                        <a:t> </a:t>
                      </a:r>
                      <a:r>
                        <a:rPr sz="1800" b="1" spc="-10" dirty="0">
                          <a:latin typeface="Calibri"/>
                          <a:cs typeface="Calibri"/>
                        </a:rPr>
                        <a:t>effectiveness</a:t>
                      </a:r>
                      <a:r>
                        <a:rPr sz="1800" b="1" spc="-135" dirty="0">
                          <a:latin typeface="Calibri"/>
                          <a:cs typeface="Calibri"/>
                        </a:rPr>
                        <a:t> </a:t>
                      </a:r>
                      <a:r>
                        <a:rPr sz="1800" b="1" dirty="0">
                          <a:latin typeface="Calibri"/>
                          <a:cs typeface="Calibri"/>
                        </a:rPr>
                        <a:t>for</a:t>
                      </a:r>
                      <a:r>
                        <a:rPr sz="1800" b="1" spc="-50" dirty="0">
                          <a:latin typeface="Calibri"/>
                          <a:cs typeface="Calibri"/>
                        </a:rPr>
                        <a:t> </a:t>
                      </a:r>
                      <a:r>
                        <a:rPr sz="1800" b="1" spc="-10" dirty="0">
                          <a:latin typeface="Calibri"/>
                          <a:cs typeface="Calibri"/>
                        </a:rPr>
                        <a:t>elementary</a:t>
                      </a:r>
                      <a:r>
                        <a:rPr sz="1800" b="1" spc="-80" dirty="0">
                          <a:latin typeface="Calibri"/>
                          <a:cs typeface="Calibri"/>
                        </a:rPr>
                        <a:t> </a:t>
                      </a:r>
                      <a:r>
                        <a:rPr sz="1800" b="1" dirty="0">
                          <a:latin typeface="Calibri"/>
                          <a:cs typeface="Calibri"/>
                        </a:rPr>
                        <a:t>students</a:t>
                      </a:r>
                      <a:r>
                        <a:rPr sz="1800" b="1" spc="-55" dirty="0">
                          <a:latin typeface="Calibri"/>
                          <a:cs typeface="Calibri"/>
                        </a:rPr>
                        <a:t> </a:t>
                      </a:r>
                      <a:r>
                        <a:rPr sz="1800" b="1" spc="-20" dirty="0">
                          <a:latin typeface="Calibri"/>
                          <a:cs typeface="Calibri"/>
                        </a:rPr>
                        <a:t>with </a:t>
                      </a:r>
                      <a:r>
                        <a:rPr sz="1800" b="1" spc="-10" dirty="0">
                          <a:latin typeface="Calibri"/>
                          <a:cs typeface="Calibri"/>
                        </a:rPr>
                        <a:t>emotional</a:t>
                      </a:r>
                      <a:r>
                        <a:rPr sz="1800" b="1" spc="-65" dirty="0">
                          <a:latin typeface="Calibri"/>
                          <a:cs typeface="Calibri"/>
                        </a:rPr>
                        <a:t> </a:t>
                      </a:r>
                      <a:r>
                        <a:rPr sz="1800" b="1" dirty="0">
                          <a:latin typeface="Calibri"/>
                          <a:cs typeface="Calibri"/>
                        </a:rPr>
                        <a:t>disorders</a:t>
                      </a:r>
                      <a:r>
                        <a:rPr sz="1800" b="1" spc="-70" dirty="0">
                          <a:latin typeface="Calibri"/>
                          <a:cs typeface="Calibri"/>
                        </a:rPr>
                        <a:t> </a:t>
                      </a:r>
                      <a:r>
                        <a:rPr sz="1800" b="1" dirty="0">
                          <a:latin typeface="Calibri"/>
                          <a:cs typeface="Calibri"/>
                        </a:rPr>
                        <a:t>in</a:t>
                      </a:r>
                      <a:r>
                        <a:rPr sz="1800" b="1" spc="-55" dirty="0">
                          <a:latin typeface="Calibri"/>
                          <a:cs typeface="Calibri"/>
                        </a:rPr>
                        <a:t> </a:t>
                      </a:r>
                      <a:r>
                        <a:rPr sz="1800" b="1" spc="-20" dirty="0">
                          <a:latin typeface="Calibri"/>
                          <a:cs typeface="Calibri"/>
                        </a:rPr>
                        <a:t>Asia</a:t>
                      </a:r>
                      <a:r>
                        <a:rPr sz="1800" spc="-20" dirty="0">
                          <a:latin typeface="Calibri"/>
                          <a:cs typeface="Calibri"/>
                        </a:rPr>
                        <a:t>.</a:t>
                      </a:r>
                      <a:endParaRPr sz="1800">
                        <a:latin typeface="Calibri"/>
                        <a:cs typeface="Calibri"/>
                      </a:endParaRPr>
                    </a:p>
                  </a:txBody>
                  <a:tcPr marL="0" marR="0" marT="22225"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extLst>
                  <a:ext uri="{0D108BD9-81ED-4DB2-BD59-A6C34878D82A}">
                    <a16:rowId xmlns:a16="http://schemas.microsoft.com/office/drawing/2014/main" val="10002"/>
                  </a:ext>
                </a:extLst>
              </a:tr>
              <a:tr h="1188720">
                <a:tc>
                  <a:txBody>
                    <a:bodyPr/>
                    <a:lstStyle/>
                    <a:p>
                      <a:pPr>
                        <a:lnSpc>
                          <a:spcPct val="100000"/>
                        </a:lnSpc>
                        <a:spcBef>
                          <a:spcPts val="1795"/>
                        </a:spcBef>
                      </a:pPr>
                      <a:endParaRPr sz="1600">
                        <a:latin typeface="Times New Roman"/>
                        <a:cs typeface="Times New Roman"/>
                      </a:endParaRPr>
                    </a:p>
                    <a:p>
                      <a:pPr marL="85090">
                        <a:lnSpc>
                          <a:spcPct val="100000"/>
                        </a:lnSpc>
                        <a:spcBef>
                          <a:spcPts val="5"/>
                        </a:spcBef>
                      </a:pPr>
                      <a:r>
                        <a:rPr sz="1600" b="1" spc="-10" dirty="0">
                          <a:latin typeface="Calibri"/>
                          <a:cs typeface="Calibri"/>
                        </a:rPr>
                        <a:t>Relevance</a:t>
                      </a:r>
                      <a:endParaRPr sz="1600">
                        <a:latin typeface="Calibri"/>
                        <a:cs typeface="Calibri"/>
                      </a:endParaRPr>
                    </a:p>
                  </a:txBody>
                  <a:tcPr marL="0" marR="0" marT="227965"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tc>
                  <a:txBody>
                    <a:bodyPr/>
                    <a:lstStyle/>
                    <a:p>
                      <a:pPr marL="85725" marR="335280">
                        <a:lnSpc>
                          <a:spcPct val="100000"/>
                        </a:lnSpc>
                        <a:spcBef>
                          <a:spcPts val="180"/>
                        </a:spcBef>
                      </a:pPr>
                      <a:r>
                        <a:rPr sz="1800" dirty="0">
                          <a:latin typeface="Calibri"/>
                          <a:cs typeface="Calibri"/>
                        </a:rPr>
                        <a:t>The</a:t>
                      </a:r>
                      <a:r>
                        <a:rPr sz="1800" spc="-60" dirty="0">
                          <a:latin typeface="Calibri"/>
                          <a:cs typeface="Calibri"/>
                        </a:rPr>
                        <a:t> </a:t>
                      </a:r>
                      <a:r>
                        <a:rPr sz="1800" dirty="0">
                          <a:latin typeface="Calibri"/>
                          <a:cs typeface="Calibri"/>
                        </a:rPr>
                        <a:t>paper</a:t>
                      </a:r>
                      <a:r>
                        <a:rPr sz="1800" spc="-40" dirty="0">
                          <a:latin typeface="Calibri"/>
                          <a:cs typeface="Calibri"/>
                        </a:rPr>
                        <a:t> </a:t>
                      </a:r>
                      <a:r>
                        <a:rPr sz="1800" spc="-10" dirty="0">
                          <a:latin typeface="Calibri"/>
                          <a:cs typeface="Calibri"/>
                        </a:rPr>
                        <a:t>highlights</a:t>
                      </a:r>
                      <a:r>
                        <a:rPr sz="1800" spc="-85" dirty="0">
                          <a:latin typeface="Calibri"/>
                          <a:cs typeface="Calibri"/>
                        </a:rPr>
                        <a:t> </a:t>
                      </a:r>
                      <a:r>
                        <a:rPr sz="1800" dirty="0">
                          <a:latin typeface="Calibri"/>
                          <a:cs typeface="Calibri"/>
                        </a:rPr>
                        <a:t>the</a:t>
                      </a:r>
                      <a:r>
                        <a:rPr sz="1800" spc="-40" dirty="0">
                          <a:latin typeface="Calibri"/>
                          <a:cs typeface="Calibri"/>
                        </a:rPr>
                        <a:t> </a:t>
                      </a:r>
                      <a:r>
                        <a:rPr sz="1800" b="1" dirty="0">
                          <a:latin typeface="Calibri"/>
                          <a:cs typeface="Calibri"/>
                        </a:rPr>
                        <a:t>importance</a:t>
                      </a:r>
                      <a:r>
                        <a:rPr sz="1800" b="1" spc="-65" dirty="0">
                          <a:latin typeface="Calibri"/>
                          <a:cs typeface="Calibri"/>
                        </a:rPr>
                        <a:t> </a:t>
                      </a:r>
                      <a:r>
                        <a:rPr sz="1800" b="1" dirty="0">
                          <a:latin typeface="Calibri"/>
                          <a:cs typeface="Calibri"/>
                        </a:rPr>
                        <a:t>of</a:t>
                      </a:r>
                      <a:r>
                        <a:rPr sz="1800" b="1" spc="-45" dirty="0">
                          <a:latin typeface="Calibri"/>
                          <a:cs typeface="Calibri"/>
                        </a:rPr>
                        <a:t> </a:t>
                      </a:r>
                      <a:r>
                        <a:rPr sz="1800" b="1" dirty="0">
                          <a:latin typeface="Calibri"/>
                          <a:cs typeface="Calibri"/>
                        </a:rPr>
                        <a:t>school</a:t>
                      </a:r>
                      <a:r>
                        <a:rPr sz="1800" b="1" spc="-60" dirty="0">
                          <a:latin typeface="Calibri"/>
                          <a:cs typeface="Calibri"/>
                        </a:rPr>
                        <a:t> </a:t>
                      </a:r>
                      <a:r>
                        <a:rPr sz="1800" b="1" spc="-10" dirty="0">
                          <a:latin typeface="Calibri"/>
                          <a:cs typeface="Calibri"/>
                        </a:rPr>
                        <a:t>counseling</a:t>
                      </a:r>
                      <a:r>
                        <a:rPr sz="1800" b="1" spc="-60" dirty="0">
                          <a:latin typeface="Calibri"/>
                          <a:cs typeface="Calibri"/>
                        </a:rPr>
                        <a:t> </a:t>
                      </a:r>
                      <a:r>
                        <a:rPr sz="1800" b="1" dirty="0">
                          <a:latin typeface="Calibri"/>
                          <a:cs typeface="Calibri"/>
                        </a:rPr>
                        <a:t>in</a:t>
                      </a:r>
                      <a:r>
                        <a:rPr sz="1800" b="1" spc="-60" dirty="0">
                          <a:latin typeface="Calibri"/>
                          <a:cs typeface="Calibri"/>
                        </a:rPr>
                        <a:t> </a:t>
                      </a:r>
                      <a:r>
                        <a:rPr sz="1800" b="1" dirty="0">
                          <a:latin typeface="Calibri"/>
                          <a:cs typeface="Calibri"/>
                        </a:rPr>
                        <a:t>nurturing</a:t>
                      </a:r>
                      <a:r>
                        <a:rPr sz="1800" b="1" spc="-60" dirty="0">
                          <a:latin typeface="Calibri"/>
                          <a:cs typeface="Calibri"/>
                        </a:rPr>
                        <a:t> </a:t>
                      </a:r>
                      <a:r>
                        <a:rPr sz="1800" b="1" spc="-10" dirty="0">
                          <a:latin typeface="Calibri"/>
                          <a:cs typeface="Calibri"/>
                        </a:rPr>
                        <a:t>students' psychological</a:t>
                      </a:r>
                      <a:r>
                        <a:rPr sz="1800" b="1" spc="-125" dirty="0">
                          <a:latin typeface="Calibri"/>
                          <a:cs typeface="Calibri"/>
                        </a:rPr>
                        <a:t> </a:t>
                      </a:r>
                      <a:r>
                        <a:rPr sz="1800" b="1" dirty="0">
                          <a:latin typeface="Calibri"/>
                          <a:cs typeface="Calibri"/>
                        </a:rPr>
                        <a:t>and</a:t>
                      </a:r>
                      <a:r>
                        <a:rPr sz="1800" b="1" spc="-20" dirty="0">
                          <a:latin typeface="Calibri"/>
                          <a:cs typeface="Calibri"/>
                        </a:rPr>
                        <a:t> </a:t>
                      </a:r>
                      <a:r>
                        <a:rPr sz="1800" b="1" dirty="0">
                          <a:latin typeface="Calibri"/>
                          <a:cs typeface="Calibri"/>
                        </a:rPr>
                        <a:t>academic</a:t>
                      </a:r>
                      <a:r>
                        <a:rPr sz="1800" b="1" spc="-45" dirty="0">
                          <a:latin typeface="Calibri"/>
                          <a:cs typeface="Calibri"/>
                        </a:rPr>
                        <a:t> </a:t>
                      </a:r>
                      <a:r>
                        <a:rPr sz="1800" b="1" spc="-10" dirty="0">
                          <a:latin typeface="Calibri"/>
                          <a:cs typeface="Calibri"/>
                        </a:rPr>
                        <a:t>development</a:t>
                      </a:r>
                      <a:r>
                        <a:rPr sz="1800" spc="-10" dirty="0">
                          <a:latin typeface="Calibri"/>
                          <a:cs typeface="Calibri"/>
                        </a:rPr>
                        <a:t>,</a:t>
                      </a:r>
                      <a:r>
                        <a:rPr sz="1800" spc="-40" dirty="0">
                          <a:latin typeface="Calibri"/>
                          <a:cs typeface="Calibri"/>
                        </a:rPr>
                        <a:t> </a:t>
                      </a:r>
                      <a:r>
                        <a:rPr sz="1800" spc="-10" dirty="0">
                          <a:latin typeface="Calibri"/>
                          <a:cs typeface="Calibri"/>
                        </a:rPr>
                        <a:t>especially</a:t>
                      </a:r>
                      <a:r>
                        <a:rPr sz="1800" spc="-90" dirty="0">
                          <a:latin typeface="Calibri"/>
                          <a:cs typeface="Calibri"/>
                        </a:rPr>
                        <a:t> </a:t>
                      </a:r>
                      <a:r>
                        <a:rPr sz="1800" dirty="0">
                          <a:latin typeface="Calibri"/>
                          <a:cs typeface="Calibri"/>
                        </a:rPr>
                        <a:t>for</a:t>
                      </a:r>
                      <a:r>
                        <a:rPr sz="1800" spc="-40" dirty="0">
                          <a:latin typeface="Calibri"/>
                          <a:cs typeface="Calibri"/>
                        </a:rPr>
                        <a:t> </a:t>
                      </a:r>
                      <a:r>
                        <a:rPr sz="1800" dirty="0">
                          <a:latin typeface="Calibri"/>
                          <a:cs typeface="Calibri"/>
                        </a:rPr>
                        <a:t>those with</a:t>
                      </a:r>
                      <a:r>
                        <a:rPr sz="1800" spc="-55" dirty="0">
                          <a:latin typeface="Calibri"/>
                          <a:cs typeface="Calibri"/>
                        </a:rPr>
                        <a:t> </a:t>
                      </a:r>
                      <a:r>
                        <a:rPr sz="1800" spc="-10" dirty="0">
                          <a:latin typeface="Calibri"/>
                          <a:cs typeface="Calibri"/>
                        </a:rPr>
                        <a:t>emotional</a:t>
                      </a:r>
                      <a:r>
                        <a:rPr sz="1800" spc="-90" dirty="0">
                          <a:latin typeface="Calibri"/>
                          <a:cs typeface="Calibri"/>
                        </a:rPr>
                        <a:t> </a:t>
                      </a:r>
                      <a:r>
                        <a:rPr sz="1800" spc="-20" dirty="0">
                          <a:latin typeface="Calibri"/>
                          <a:cs typeface="Calibri"/>
                        </a:rPr>
                        <a:t>disorders</a:t>
                      </a:r>
                      <a:r>
                        <a:rPr sz="1800" spc="-100" dirty="0">
                          <a:latin typeface="Calibri"/>
                          <a:cs typeface="Calibri"/>
                        </a:rPr>
                        <a:t> </a:t>
                      </a:r>
                      <a:r>
                        <a:rPr sz="1800" spc="-50" dirty="0">
                          <a:latin typeface="Calibri"/>
                          <a:cs typeface="Calibri"/>
                        </a:rPr>
                        <a:t>. </a:t>
                      </a:r>
                      <a:r>
                        <a:rPr sz="1800" dirty="0">
                          <a:latin typeface="Calibri"/>
                          <a:cs typeface="Calibri"/>
                        </a:rPr>
                        <a:t>It</a:t>
                      </a:r>
                      <a:r>
                        <a:rPr sz="1800" spc="-55" dirty="0">
                          <a:latin typeface="Calibri"/>
                          <a:cs typeface="Calibri"/>
                        </a:rPr>
                        <a:t> </a:t>
                      </a:r>
                      <a:r>
                        <a:rPr sz="1800" dirty="0">
                          <a:latin typeface="Calibri"/>
                          <a:cs typeface="Calibri"/>
                        </a:rPr>
                        <a:t>also</a:t>
                      </a:r>
                      <a:r>
                        <a:rPr sz="1800" spc="-40" dirty="0">
                          <a:latin typeface="Calibri"/>
                          <a:cs typeface="Calibri"/>
                        </a:rPr>
                        <a:t> </a:t>
                      </a:r>
                      <a:r>
                        <a:rPr sz="1800" spc="-20" dirty="0">
                          <a:latin typeface="Calibri"/>
                          <a:cs typeface="Calibri"/>
                        </a:rPr>
                        <a:t>emphasizes</a:t>
                      </a:r>
                      <a:r>
                        <a:rPr sz="1800" spc="-80" dirty="0">
                          <a:latin typeface="Calibri"/>
                          <a:cs typeface="Calibri"/>
                        </a:rPr>
                        <a:t> </a:t>
                      </a:r>
                      <a:r>
                        <a:rPr sz="1800" dirty="0">
                          <a:latin typeface="Calibri"/>
                          <a:cs typeface="Calibri"/>
                        </a:rPr>
                        <a:t>the</a:t>
                      </a:r>
                      <a:r>
                        <a:rPr sz="1800" spc="-35" dirty="0">
                          <a:latin typeface="Calibri"/>
                          <a:cs typeface="Calibri"/>
                        </a:rPr>
                        <a:t> </a:t>
                      </a:r>
                      <a:r>
                        <a:rPr sz="1800" spc="-10" dirty="0">
                          <a:latin typeface="Calibri"/>
                          <a:cs typeface="Calibri"/>
                        </a:rPr>
                        <a:t>transformative</a:t>
                      </a:r>
                      <a:r>
                        <a:rPr sz="1800" spc="-95" dirty="0">
                          <a:latin typeface="Calibri"/>
                          <a:cs typeface="Calibri"/>
                        </a:rPr>
                        <a:t> </a:t>
                      </a:r>
                      <a:r>
                        <a:rPr sz="1800" dirty="0">
                          <a:latin typeface="Calibri"/>
                          <a:cs typeface="Calibri"/>
                        </a:rPr>
                        <a:t>power</a:t>
                      </a:r>
                      <a:r>
                        <a:rPr sz="1800" spc="-25" dirty="0">
                          <a:latin typeface="Calibri"/>
                          <a:cs typeface="Calibri"/>
                        </a:rPr>
                        <a:t> </a:t>
                      </a:r>
                      <a:r>
                        <a:rPr sz="1800" dirty="0">
                          <a:latin typeface="Calibri"/>
                          <a:cs typeface="Calibri"/>
                        </a:rPr>
                        <a:t>of</a:t>
                      </a:r>
                      <a:r>
                        <a:rPr sz="1800" spc="-50" dirty="0">
                          <a:latin typeface="Calibri"/>
                          <a:cs typeface="Calibri"/>
                        </a:rPr>
                        <a:t> </a:t>
                      </a:r>
                      <a:r>
                        <a:rPr sz="1800" b="1" spc="-10" dirty="0">
                          <a:latin typeface="Calibri"/>
                          <a:cs typeface="Calibri"/>
                        </a:rPr>
                        <a:t>Social-Emotional</a:t>
                      </a:r>
                      <a:r>
                        <a:rPr sz="1800" b="1" spc="-85" dirty="0">
                          <a:latin typeface="Calibri"/>
                          <a:cs typeface="Calibri"/>
                        </a:rPr>
                        <a:t> </a:t>
                      </a:r>
                      <a:r>
                        <a:rPr sz="1800" b="1" spc="-10" dirty="0">
                          <a:latin typeface="Calibri"/>
                          <a:cs typeface="Calibri"/>
                        </a:rPr>
                        <a:t>Learning</a:t>
                      </a:r>
                      <a:r>
                        <a:rPr sz="1800" b="1" spc="-55" dirty="0">
                          <a:latin typeface="Calibri"/>
                          <a:cs typeface="Calibri"/>
                        </a:rPr>
                        <a:t> </a:t>
                      </a:r>
                      <a:r>
                        <a:rPr sz="1800" b="1" dirty="0">
                          <a:latin typeface="Calibri"/>
                          <a:cs typeface="Calibri"/>
                        </a:rPr>
                        <a:t>(SEL)</a:t>
                      </a:r>
                      <a:r>
                        <a:rPr sz="1800" dirty="0">
                          <a:latin typeface="Calibri"/>
                          <a:cs typeface="Calibri"/>
                        </a:rPr>
                        <a:t>,</a:t>
                      </a:r>
                      <a:r>
                        <a:rPr sz="1800" spc="-20" dirty="0">
                          <a:latin typeface="Calibri"/>
                          <a:cs typeface="Calibri"/>
                        </a:rPr>
                        <a:t> </a:t>
                      </a:r>
                      <a:r>
                        <a:rPr sz="1800" dirty="0">
                          <a:latin typeface="Calibri"/>
                          <a:cs typeface="Calibri"/>
                        </a:rPr>
                        <a:t>which</a:t>
                      </a:r>
                      <a:r>
                        <a:rPr sz="1800" spc="-30" dirty="0">
                          <a:latin typeface="Calibri"/>
                          <a:cs typeface="Calibri"/>
                        </a:rPr>
                        <a:t> </a:t>
                      </a:r>
                      <a:r>
                        <a:rPr sz="1800" spc="-25" dirty="0">
                          <a:latin typeface="Calibri"/>
                          <a:cs typeface="Calibri"/>
                        </a:rPr>
                        <a:t>is </a:t>
                      </a:r>
                      <a:r>
                        <a:rPr sz="1800" dirty="0">
                          <a:latin typeface="Calibri"/>
                          <a:cs typeface="Calibri"/>
                        </a:rPr>
                        <a:t>crucial</a:t>
                      </a:r>
                      <a:r>
                        <a:rPr sz="1800" spc="-35" dirty="0">
                          <a:latin typeface="Calibri"/>
                          <a:cs typeface="Calibri"/>
                        </a:rPr>
                        <a:t> </a:t>
                      </a:r>
                      <a:r>
                        <a:rPr sz="1800" dirty="0">
                          <a:latin typeface="Calibri"/>
                          <a:cs typeface="Calibri"/>
                        </a:rPr>
                        <a:t>for</a:t>
                      </a:r>
                      <a:r>
                        <a:rPr sz="1800" spc="-35" dirty="0">
                          <a:latin typeface="Calibri"/>
                          <a:cs typeface="Calibri"/>
                        </a:rPr>
                        <a:t> </a:t>
                      </a:r>
                      <a:r>
                        <a:rPr sz="1800" spc="-20" dirty="0">
                          <a:latin typeface="Calibri"/>
                          <a:cs typeface="Calibri"/>
                        </a:rPr>
                        <a:t>student</a:t>
                      </a:r>
                      <a:r>
                        <a:rPr sz="1800" spc="-60" dirty="0">
                          <a:latin typeface="Calibri"/>
                          <a:cs typeface="Calibri"/>
                        </a:rPr>
                        <a:t> </a:t>
                      </a:r>
                      <a:r>
                        <a:rPr sz="1800" spc="-10" dirty="0">
                          <a:latin typeface="Calibri"/>
                          <a:cs typeface="Calibri"/>
                        </a:rPr>
                        <a:t>success,</a:t>
                      </a:r>
                      <a:r>
                        <a:rPr sz="1800" spc="-15" dirty="0">
                          <a:latin typeface="Calibri"/>
                          <a:cs typeface="Calibri"/>
                        </a:rPr>
                        <a:t> </a:t>
                      </a:r>
                      <a:r>
                        <a:rPr sz="1800" spc="-10" dirty="0">
                          <a:latin typeface="Calibri"/>
                          <a:cs typeface="Calibri"/>
                        </a:rPr>
                        <a:t>emotion</a:t>
                      </a:r>
                      <a:r>
                        <a:rPr sz="1800" spc="-30" dirty="0">
                          <a:latin typeface="Calibri"/>
                          <a:cs typeface="Calibri"/>
                        </a:rPr>
                        <a:t> </a:t>
                      </a:r>
                      <a:r>
                        <a:rPr sz="1800" spc="-20" dirty="0">
                          <a:latin typeface="Calibri"/>
                          <a:cs typeface="Calibri"/>
                        </a:rPr>
                        <a:t>regulation,</a:t>
                      </a:r>
                      <a:r>
                        <a:rPr sz="1800" spc="-105" dirty="0">
                          <a:latin typeface="Calibri"/>
                          <a:cs typeface="Calibri"/>
                        </a:rPr>
                        <a:t> </a:t>
                      </a:r>
                      <a:r>
                        <a:rPr sz="1800" dirty="0">
                          <a:latin typeface="Calibri"/>
                          <a:cs typeface="Calibri"/>
                        </a:rPr>
                        <a:t>and</a:t>
                      </a:r>
                      <a:r>
                        <a:rPr sz="1800" spc="-15" dirty="0">
                          <a:latin typeface="Calibri"/>
                          <a:cs typeface="Calibri"/>
                        </a:rPr>
                        <a:t> </a:t>
                      </a:r>
                      <a:r>
                        <a:rPr sz="1800" spc="-20" dirty="0">
                          <a:latin typeface="Calibri"/>
                          <a:cs typeface="Calibri"/>
                        </a:rPr>
                        <a:t>academic</a:t>
                      </a:r>
                      <a:r>
                        <a:rPr sz="1800" spc="-80" dirty="0">
                          <a:latin typeface="Calibri"/>
                          <a:cs typeface="Calibri"/>
                        </a:rPr>
                        <a:t> </a:t>
                      </a:r>
                      <a:r>
                        <a:rPr sz="1800" spc="-10" dirty="0">
                          <a:latin typeface="Calibri"/>
                          <a:cs typeface="Calibri"/>
                        </a:rPr>
                        <a:t>performance.</a:t>
                      </a:r>
                      <a:endParaRPr sz="1800">
                        <a:latin typeface="Calibri"/>
                        <a:cs typeface="Calibri"/>
                      </a:endParaRPr>
                    </a:p>
                  </a:txBody>
                  <a:tcPr marL="0" marR="0" marT="22860"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extLst>
                  <a:ext uri="{0D108BD9-81ED-4DB2-BD59-A6C34878D82A}">
                    <a16:rowId xmlns:a16="http://schemas.microsoft.com/office/drawing/2014/main" val="10003"/>
                  </a:ext>
                </a:extLst>
              </a:tr>
              <a:tr h="913130">
                <a:tc>
                  <a:txBody>
                    <a:bodyPr/>
                    <a:lstStyle/>
                    <a:p>
                      <a:pPr>
                        <a:lnSpc>
                          <a:spcPct val="100000"/>
                        </a:lnSpc>
                        <a:spcBef>
                          <a:spcPts val="720"/>
                        </a:spcBef>
                      </a:pPr>
                      <a:endParaRPr sz="1600">
                        <a:latin typeface="Times New Roman"/>
                        <a:cs typeface="Times New Roman"/>
                      </a:endParaRPr>
                    </a:p>
                    <a:p>
                      <a:pPr marL="85090">
                        <a:lnSpc>
                          <a:spcPct val="100000"/>
                        </a:lnSpc>
                      </a:pPr>
                      <a:r>
                        <a:rPr sz="1600" b="1" spc="-20" dirty="0">
                          <a:latin typeface="Calibri"/>
                          <a:cs typeface="Calibri"/>
                        </a:rPr>
                        <a:t>Gaps</a:t>
                      </a:r>
                      <a:endParaRPr sz="1600">
                        <a:latin typeface="Calibri"/>
                        <a:cs typeface="Calibri"/>
                      </a:endParaRPr>
                    </a:p>
                  </a:txBody>
                  <a:tcPr marL="0" marR="0" marT="91440"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tc>
                  <a:txBody>
                    <a:bodyPr/>
                    <a:lstStyle/>
                    <a:p>
                      <a:pPr marL="85725" marR="155575">
                        <a:lnSpc>
                          <a:spcPct val="100000"/>
                        </a:lnSpc>
                        <a:spcBef>
                          <a:spcPts val="180"/>
                        </a:spcBef>
                      </a:pPr>
                      <a:r>
                        <a:rPr sz="1800" dirty="0">
                          <a:latin typeface="Calibri"/>
                          <a:cs typeface="Calibri"/>
                        </a:rPr>
                        <a:t>The</a:t>
                      </a:r>
                      <a:r>
                        <a:rPr sz="1800" spc="-95" dirty="0">
                          <a:latin typeface="Calibri"/>
                          <a:cs typeface="Calibri"/>
                        </a:rPr>
                        <a:t> </a:t>
                      </a:r>
                      <a:r>
                        <a:rPr sz="1800" dirty="0">
                          <a:latin typeface="Calibri"/>
                          <a:cs typeface="Calibri"/>
                        </a:rPr>
                        <a:t>study</a:t>
                      </a:r>
                      <a:r>
                        <a:rPr sz="1800" spc="-30" dirty="0">
                          <a:latin typeface="Calibri"/>
                          <a:cs typeface="Calibri"/>
                        </a:rPr>
                        <a:t> </a:t>
                      </a:r>
                      <a:r>
                        <a:rPr sz="1800" spc="-10" dirty="0">
                          <a:latin typeface="Calibri"/>
                          <a:cs typeface="Calibri"/>
                        </a:rPr>
                        <a:t>included </a:t>
                      </a:r>
                      <a:r>
                        <a:rPr sz="1800" dirty="0">
                          <a:latin typeface="Calibri"/>
                          <a:cs typeface="Calibri"/>
                        </a:rPr>
                        <a:t>only</a:t>
                      </a:r>
                      <a:r>
                        <a:rPr sz="1800" spc="-50" dirty="0">
                          <a:latin typeface="Calibri"/>
                          <a:cs typeface="Calibri"/>
                        </a:rPr>
                        <a:t> </a:t>
                      </a:r>
                      <a:r>
                        <a:rPr sz="1800" b="1" dirty="0">
                          <a:latin typeface="Calibri"/>
                          <a:cs typeface="Calibri"/>
                        </a:rPr>
                        <a:t>22</a:t>
                      </a:r>
                      <a:r>
                        <a:rPr sz="1800" b="1" spc="-95" dirty="0">
                          <a:latin typeface="Calibri"/>
                          <a:cs typeface="Calibri"/>
                        </a:rPr>
                        <a:t> </a:t>
                      </a:r>
                      <a:r>
                        <a:rPr sz="1800" b="1" dirty="0">
                          <a:latin typeface="Calibri"/>
                          <a:cs typeface="Calibri"/>
                        </a:rPr>
                        <a:t>students</a:t>
                      </a:r>
                      <a:r>
                        <a:rPr sz="1800" b="1" spc="-75" dirty="0">
                          <a:latin typeface="Calibri"/>
                          <a:cs typeface="Calibri"/>
                        </a:rPr>
                        <a:t> </a:t>
                      </a:r>
                      <a:r>
                        <a:rPr sz="1800" dirty="0">
                          <a:latin typeface="Calibri"/>
                          <a:cs typeface="Calibri"/>
                        </a:rPr>
                        <a:t>from</a:t>
                      </a:r>
                      <a:r>
                        <a:rPr sz="1800" spc="-65" dirty="0">
                          <a:latin typeface="Calibri"/>
                          <a:cs typeface="Calibri"/>
                        </a:rPr>
                        <a:t> </a:t>
                      </a:r>
                      <a:r>
                        <a:rPr sz="1800" dirty="0">
                          <a:latin typeface="Calibri"/>
                          <a:cs typeface="Calibri"/>
                        </a:rPr>
                        <a:t>one</a:t>
                      </a:r>
                      <a:r>
                        <a:rPr sz="1800" spc="-80" dirty="0">
                          <a:latin typeface="Calibri"/>
                          <a:cs typeface="Calibri"/>
                        </a:rPr>
                        <a:t> </a:t>
                      </a:r>
                      <a:r>
                        <a:rPr sz="1800" dirty="0">
                          <a:latin typeface="Calibri"/>
                          <a:cs typeface="Calibri"/>
                        </a:rPr>
                        <a:t>primary</a:t>
                      </a:r>
                      <a:r>
                        <a:rPr sz="1800" spc="-50" dirty="0">
                          <a:latin typeface="Calibri"/>
                          <a:cs typeface="Calibri"/>
                        </a:rPr>
                        <a:t> </a:t>
                      </a:r>
                      <a:r>
                        <a:rPr sz="1800" dirty="0">
                          <a:latin typeface="Calibri"/>
                          <a:cs typeface="Calibri"/>
                        </a:rPr>
                        <a:t>school</a:t>
                      </a:r>
                      <a:r>
                        <a:rPr sz="1800" spc="-70" dirty="0">
                          <a:latin typeface="Calibri"/>
                          <a:cs typeface="Calibri"/>
                        </a:rPr>
                        <a:t> </a:t>
                      </a:r>
                      <a:r>
                        <a:rPr sz="1800" dirty="0">
                          <a:latin typeface="Calibri"/>
                          <a:cs typeface="Calibri"/>
                        </a:rPr>
                        <a:t>in</a:t>
                      </a:r>
                      <a:r>
                        <a:rPr sz="1800" spc="-60" dirty="0">
                          <a:latin typeface="Calibri"/>
                          <a:cs typeface="Calibri"/>
                        </a:rPr>
                        <a:t> </a:t>
                      </a:r>
                      <a:r>
                        <a:rPr sz="1800" spc="-30" dirty="0">
                          <a:latin typeface="Calibri"/>
                          <a:cs typeface="Calibri"/>
                        </a:rPr>
                        <a:t>Taiwan,</a:t>
                      </a:r>
                      <a:r>
                        <a:rPr sz="1800" spc="-140" dirty="0">
                          <a:latin typeface="Calibri"/>
                          <a:cs typeface="Calibri"/>
                        </a:rPr>
                        <a:t> </a:t>
                      </a:r>
                      <a:r>
                        <a:rPr sz="1800" dirty="0">
                          <a:latin typeface="Calibri"/>
                          <a:cs typeface="Calibri"/>
                        </a:rPr>
                        <a:t>primarily</a:t>
                      </a:r>
                      <a:r>
                        <a:rPr sz="1800" spc="-65" dirty="0">
                          <a:latin typeface="Calibri"/>
                          <a:cs typeface="Calibri"/>
                        </a:rPr>
                        <a:t> </a:t>
                      </a:r>
                      <a:r>
                        <a:rPr sz="1800" spc="-20" dirty="0">
                          <a:latin typeface="Calibri"/>
                          <a:cs typeface="Calibri"/>
                        </a:rPr>
                        <a:t>with </a:t>
                      </a:r>
                      <a:r>
                        <a:rPr sz="1800" spc="-10" dirty="0">
                          <a:latin typeface="Calibri"/>
                          <a:cs typeface="Calibri"/>
                        </a:rPr>
                        <a:t>ADHD,</a:t>
                      </a:r>
                      <a:r>
                        <a:rPr sz="1800" spc="-90" dirty="0">
                          <a:latin typeface="Calibri"/>
                          <a:cs typeface="Calibri"/>
                        </a:rPr>
                        <a:t> </a:t>
                      </a:r>
                      <a:r>
                        <a:rPr sz="1800" dirty="0">
                          <a:latin typeface="Calibri"/>
                          <a:cs typeface="Calibri"/>
                        </a:rPr>
                        <a:t>autism</a:t>
                      </a:r>
                      <a:r>
                        <a:rPr sz="1800" spc="-10" dirty="0">
                          <a:latin typeface="Calibri"/>
                          <a:cs typeface="Calibri"/>
                        </a:rPr>
                        <a:t> spectrum</a:t>
                      </a:r>
                      <a:r>
                        <a:rPr sz="1800" spc="-80" dirty="0">
                          <a:latin typeface="Calibri"/>
                          <a:cs typeface="Calibri"/>
                        </a:rPr>
                        <a:t> </a:t>
                      </a:r>
                      <a:r>
                        <a:rPr sz="1800" spc="-30" dirty="0">
                          <a:latin typeface="Calibri"/>
                          <a:cs typeface="Calibri"/>
                        </a:rPr>
                        <a:t>disorder,</a:t>
                      </a:r>
                      <a:r>
                        <a:rPr sz="1800" spc="-25" dirty="0">
                          <a:latin typeface="Calibri"/>
                          <a:cs typeface="Calibri"/>
                        </a:rPr>
                        <a:t> </a:t>
                      </a:r>
                      <a:r>
                        <a:rPr sz="1800" dirty="0">
                          <a:latin typeface="Calibri"/>
                          <a:cs typeface="Calibri"/>
                        </a:rPr>
                        <a:t>and</a:t>
                      </a:r>
                      <a:r>
                        <a:rPr sz="1800" spc="-45" dirty="0">
                          <a:latin typeface="Calibri"/>
                          <a:cs typeface="Calibri"/>
                        </a:rPr>
                        <a:t> </a:t>
                      </a:r>
                      <a:r>
                        <a:rPr sz="1800" spc="-10" dirty="0">
                          <a:latin typeface="Calibri"/>
                          <a:cs typeface="Calibri"/>
                        </a:rPr>
                        <a:t>emotional</a:t>
                      </a:r>
                      <a:r>
                        <a:rPr sz="1800" spc="-95" dirty="0">
                          <a:latin typeface="Calibri"/>
                          <a:cs typeface="Calibri"/>
                        </a:rPr>
                        <a:t> </a:t>
                      </a:r>
                      <a:r>
                        <a:rPr sz="1800" spc="-20" dirty="0">
                          <a:latin typeface="Calibri"/>
                          <a:cs typeface="Calibri"/>
                        </a:rPr>
                        <a:t>disorders.</a:t>
                      </a:r>
                      <a:r>
                        <a:rPr sz="1800" spc="-90" dirty="0">
                          <a:latin typeface="Calibri"/>
                          <a:cs typeface="Calibri"/>
                        </a:rPr>
                        <a:t> </a:t>
                      </a:r>
                      <a:r>
                        <a:rPr sz="1800" dirty="0">
                          <a:latin typeface="Calibri"/>
                          <a:cs typeface="Calibri"/>
                        </a:rPr>
                        <a:t>This</a:t>
                      </a:r>
                      <a:r>
                        <a:rPr sz="1800" spc="-50" dirty="0">
                          <a:latin typeface="Calibri"/>
                          <a:cs typeface="Calibri"/>
                        </a:rPr>
                        <a:t> </a:t>
                      </a:r>
                      <a:r>
                        <a:rPr sz="1800" dirty="0">
                          <a:latin typeface="Calibri"/>
                          <a:cs typeface="Calibri"/>
                        </a:rPr>
                        <a:t>limits</a:t>
                      </a:r>
                      <a:r>
                        <a:rPr sz="1800" spc="-2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generalizability</a:t>
                      </a:r>
                      <a:r>
                        <a:rPr sz="1800" spc="-30" dirty="0">
                          <a:latin typeface="Calibri"/>
                          <a:cs typeface="Calibri"/>
                        </a:rPr>
                        <a:t> </a:t>
                      </a:r>
                      <a:r>
                        <a:rPr sz="1800" spc="-25" dirty="0">
                          <a:latin typeface="Calibri"/>
                          <a:cs typeface="Calibri"/>
                        </a:rPr>
                        <a:t>of </a:t>
                      </a:r>
                      <a:r>
                        <a:rPr sz="1800" dirty="0">
                          <a:latin typeface="Calibri"/>
                          <a:cs typeface="Calibri"/>
                        </a:rPr>
                        <a:t>the</a:t>
                      </a:r>
                      <a:r>
                        <a:rPr sz="1800" spc="-45" dirty="0">
                          <a:latin typeface="Calibri"/>
                          <a:cs typeface="Calibri"/>
                        </a:rPr>
                        <a:t> </a:t>
                      </a:r>
                      <a:r>
                        <a:rPr sz="1800" spc="-10" dirty="0">
                          <a:latin typeface="Calibri"/>
                          <a:cs typeface="Calibri"/>
                        </a:rPr>
                        <a:t>results.</a:t>
                      </a:r>
                      <a:endParaRPr sz="1800">
                        <a:latin typeface="Calibri"/>
                        <a:cs typeface="Calibri"/>
                      </a:endParaRPr>
                    </a:p>
                  </a:txBody>
                  <a:tcPr marL="0" marR="0" marT="22860"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extLst>
                  <a:ext uri="{0D108BD9-81ED-4DB2-BD59-A6C34878D82A}">
                    <a16:rowId xmlns:a16="http://schemas.microsoft.com/office/drawing/2014/main" val="10004"/>
                  </a:ext>
                </a:extLst>
              </a:tr>
              <a:tr h="774065">
                <a:tc>
                  <a:txBody>
                    <a:bodyPr/>
                    <a:lstStyle/>
                    <a:p>
                      <a:pPr>
                        <a:lnSpc>
                          <a:spcPct val="100000"/>
                        </a:lnSpc>
                        <a:spcBef>
                          <a:spcPts val="170"/>
                        </a:spcBef>
                      </a:pPr>
                      <a:endParaRPr sz="1600">
                        <a:latin typeface="Times New Roman"/>
                        <a:cs typeface="Times New Roman"/>
                      </a:endParaRPr>
                    </a:p>
                    <a:p>
                      <a:pPr marL="85090">
                        <a:lnSpc>
                          <a:spcPct val="100000"/>
                        </a:lnSpc>
                      </a:pPr>
                      <a:r>
                        <a:rPr sz="1600" b="1" spc="-10" dirty="0">
                          <a:latin typeface="Calibri"/>
                          <a:cs typeface="Calibri"/>
                        </a:rPr>
                        <a:t>Impact</a:t>
                      </a:r>
                      <a:endParaRPr sz="1600">
                        <a:latin typeface="Calibri"/>
                        <a:cs typeface="Calibri"/>
                      </a:endParaRPr>
                    </a:p>
                  </a:txBody>
                  <a:tcPr marL="0" marR="0" marT="21590"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tc>
                  <a:txBody>
                    <a:bodyPr/>
                    <a:lstStyle/>
                    <a:p>
                      <a:pPr marL="85725" marR="906144">
                        <a:lnSpc>
                          <a:spcPct val="100000"/>
                        </a:lnSpc>
                        <a:spcBef>
                          <a:spcPts val="715"/>
                        </a:spcBef>
                      </a:pPr>
                      <a:r>
                        <a:rPr sz="1800" dirty="0">
                          <a:latin typeface="Calibri"/>
                          <a:cs typeface="Calibri"/>
                        </a:rPr>
                        <a:t>This</a:t>
                      </a:r>
                      <a:r>
                        <a:rPr sz="1800" spc="-45" dirty="0">
                          <a:latin typeface="Calibri"/>
                          <a:cs typeface="Calibri"/>
                        </a:rPr>
                        <a:t> </a:t>
                      </a:r>
                      <a:r>
                        <a:rPr sz="1800" dirty="0">
                          <a:latin typeface="Calibri"/>
                          <a:cs typeface="Calibri"/>
                        </a:rPr>
                        <a:t>study</a:t>
                      </a:r>
                      <a:r>
                        <a:rPr sz="1800" spc="-40" dirty="0">
                          <a:latin typeface="Calibri"/>
                          <a:cs typeface="Calibri"/>
                        </a:rPr>
                        <a:t> </a:t>
                      </a:r>
                      <a:r>
                        <a:rPr sz="1800" spc="-10" dirty="0">
                          <a:latin typeface="Calibri"/>
                          <a:cs typeface="Calibri"/>
                        </a:rPr>
                        <a:t>highlights</a:t>
                      </a:r>
                      <a:r>
                        <a:rPr sz="1800" spc="-70" dirty="0">
                          <a:latin typeface="Calibri"/>
                          <a:cs typeface="Calibri"/>
                        </a:rPr>
                        <a:t> </a:t>
                      </a:r>
                      <a:r>
                        <a:rPr sz="1800" b="1" dirty="0">
                          <a:latin typeface="Calibri"/>
                          <a:cs typeface="Calibri"/>
                        </a:rPr>
                        <a:t>broader</a:t>
                      </a:r>
                      <a:r>
                        <a:rPr sz="1800" b="1" spc="-50" dirty="0">
                          <a:latin typeface="Calibri"/>
                          <a:cs typeface="Calibri"/>
                        </a:rPr>
                        <a:t> </a:t>
                      </a:r>
                      <a:r>
                        <a:rPr sz="1800" b="1" spc="-10" dirty="0">
                          <a:latin typeface="Calibri"/>
                          <a:cs typeface="Calibri"/>
                        </a:rPr>
                        <a:t>applications</a:t>
                      </a:r>
                      <a:r>
                        <a:rPr sz="1800" b="1" spc="-35" dirty="0">
                          <a:latin typeface="Calibri"/>
                          <a:cs typeface="Calibri"/>
                        </a:rPr>
                        <a:t> </a:t>
                      </a:r>
                      <a:r>
                        <a:rPr sz="1800" b="1" dirty="0">
                          <a:latin typeface="Calibri"/>
                          <a:cs typeface="Calibri"/>
                        </a:rPr>
                        <a:t>for</a:t>
                      </a:r>
                      <a:r>
                        <a:rPr sz="1800" b="1" spc="-45" dirty="0">
                          <a:latin typeface="Calibri"/>
                          <a:cs typeface="Calibri"/>
                        </a:rPr>
                        <a:t> </a:t>
                      </a:r>
                      <a:r>
                        <a:rPr sz="1800" b="1" dirty="0">
                          <a:latin typeface="Calibri"/>
                          <a:cs typeface="Calibri"/>
                        </a:rPr>
                        <a:t>AI</a:t>
                      </a:r>
                      <a:r>
                        <a:rPr sz="1800" b="1" spc="-40" dirty="0">
                          <a:latin typeface="Calibri"/>
                          <a:cs typeface="Calibri"/>
                        </a:rPr>
                        <a:t> </a:t>
                      </a:r>
                      <a:r>
                        <a:rPr sz="1800" b="1" spc="-10" dirty="0">
                          <a:latin typeface="Calibri"/>
                          <a:cs typeface="Calibri"/>
                        </a:rPr>
                        <a:t>technologies</a:t>
                      </a:r>
                      <a:r>
                        <a:rPr sz="1800" b="1" spc="-70" dirty="0">
                          <a:latin typeface="Calibri"/>
                          <a:cs typeface="Calibri"/>
                        </a:rPr>
                        <a:t> </a:t>
                      </a:r>
                      <a:r>
                        <a:rPr sz="1800" b="1" dirty="0">
                          <a:latin typeface="Calibri"/>
                          <a:cs typeface="Calibri"/>
                        </a:rPr>
                        <a:t>in</a:t>
                      </a:r>
                      <a:r>
                        <a:rPr sz="1800" b="1" spc="-45" dirty="0">
                          <a:latin typeface="Calibri"/>
                          <a:cs typeface="Calibri"/>
                        </a:rPr>
                        <a:t> </a:t>
                      </a:r>
                      <a:r>
                        <a:rPr sz="1800" b="1" dirty="0">
                          <a:latin typeface="Calibri"/>
                          <a:cs typeface="Calibri"/>
                        </a:rPr>
                        <a:t>school</a:t>
                      </a:r>
                      <a:r>
                        <a:rPr sz="1800" b="1" spc="-40" dirty="0">
                          <a:latin typeface="Calibri"/>
                          <a:cs typeface="Calibri"/>
                        </a:rPr>
                        <a:t> </a:t>
                      </a:r>
                      <a:r>
                        <a:rPr sz="1800" b="1" spc="-10" dirty="0">
                          <a:latin typeface="Calibri"/>
                          <a:cs typeface="Calibri"/>
                        </a:rPr>
                        <a:t>counseling</a:t>
                      </a:r>
                      <a:r>
                        <a:rPr sz="1800" spc="-10" dirty="0">
                          <a:latin typeface="Calibri"/>
                          <a:cs typeface="Calibri"/>
                        </a:rPr>
                        <a:t>, offering</a:t>
                      </a:r>
                      <a:r>
                        <a:rPr sz="1800" spc="-120" dirty="0">
                          <a:latin typeface="Calibri"/>
                          <a:cs typeface="Calibri"/>
                        </a:rPr>
                        <a:t> </a:t>
                      </a:r>
                      <a:r>
                        <a:rPr sz="1800" spc="-20" dirty="0">
                          <a:latin typeface="Calibri"/>
                          <a:cs typeface="Calibri"/>
                        </a:rPr>
                        <a:t>valuable</a:t>
                      </a:r>
                      <a:r>
                        <a:rPr sz="1800" spc="-100" dirty="0">
                          <a:latin typeface="Calibri"/>
                          <a:cs typeface="Calibri"/>
                        </a:rPr>
                        <a:t> </a:t>
                      </a:r>
                      <a:r>
                        <a:rPr sz="1800" dirty="0">
                          <a:latin typeface="Calibri"/>
                          <a:cs typeface="Calibri"/>
                        </a:rPr>
                        <a:t>insights</a:t>
                      </a:r>
                      <a:r>
                        <a:rPr sz="1800" spc="-50" dirty="0">
                          <a:latin typeface="Calibri"/>
                          <a:cs typeface="Calibri"/>
                        </a:rPr>
                        <a:t> </a:t>
                      </a:r>
                      <a:r>
                        <a:rPr sz="1800" dirty="0">
                          <a:latin typeface="Calibri"/>
                          <a:cs typeface="Calibri"/>
                        </a:rPr>
                        <a:t>for</a:t>
                      </a:r>
                      <a:r>
                        <a:rPr sz="1800" spc="-85" dirty="0">
                          <a:latin typeface="Calibri"/>
                          <a:cs typeface="Calibri"/>
                        </a:rPr>
                        <a:t> </a:t>
                      </a:r>
                      <a:r>
                        <a:rPr sz="1800" spc="-10" dirty="0">
                          <a:latin typeface="Calibri"/>
                          <a:cs typeface="Calibri"/>
                        </a:rPr>
                        <a:t>educators</a:t>
                      </a:r>
                      <a:r>
                        <a:rPr sz="1800" spc="-125" dirty="0">
                          <a:latin typeface="Calibri"/>
                          <a:cs typeface="Calibri"/>
                        </a:rPr>
                        <a:t> </a:t>
                      </a:r>
                      <a:r>
                        <a:rPr sz="1800" dirty="0">
                          <a:latin typeface="Calibri"/>
                          <a:cs typeface="Calibri"/>
                        </a:rPr>
                        <a:t>and</a:t>
                      </a:r>
                      <a:r>
                        <a:rPr sz="1800" spc="-50" dirty="0">
                          <a:latin typeface="Calibri"/>
                          <a:cs typeface="Calibri"/>
                        </a:rPr>
                        <a:t> </a:t>
                      </a:r>
                      <a:r>
                        <a:rPr sz="1800" spc="-10" dirty="0">
                          <a:latin typeface="Calibri"/>
                          <a:cs typeface="Calibri"/>
                        </a:rPr>
                        <a:t>policymakers.</a:t>
                      </a:r>
                      <a:endParaRPr sz="1800">
                        <a:latin typeface="Calibri"/>
                        <a:cs typeface="Calibri"/>
                      </a:endParaRPr>
                    </a:p>
                  </a:txBody>
                  <a:tcPr marL="0" marR="0" marT="90805" marB="0">
                    <a:lnL w="12700">
                      <a:solidFill>
                        <a:srgbClr val="9BBA58"/>
                      </a:solidFill>
                      <a:prstDash val="solid"/>
                    </a:lnL>
                    <a:lnR w="12700">
                      <a:solidFill>
                        <a:srgbClr val="9BBA58"/>
                      </a:solidFill>
                      <a:prstDash val="solid"/>
                    </a:lnR>
                    <a:lnT w="12700">
                      <a:solidFill>
                        <a:srgbClr val="9BBA58"/>
                      </a:solidFill>
                      <a:prstDash val="solid"/>
                    </a:lnT>
                    <a:lnB w="12700">
                      <a:solidFill>
                        <a:srgbClr val="9BBA58"/>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7002" y="-59613"/>
            <a:ext cx="7306309" cy="695325"/>
          </a:xfrm>
          <a:prstGeom prst="rect">
            <a:avLst/>
          </a:prstGeom>
        </p:spPr>
        <p:txBody>
          <a:bodyPr vert="horz" wrap="square" lIns="0" tIns="12065" rIns="0" bIns="0" rtlCol="0">
            <a:spAutoFit/>
          </a:bodyPr>
          <a:lstStyle/>
          <a:p>
            <a:pPr marL="12700">
              <a:lnSpc>
                <a:spcPct val="100000"/>
              </a:lnSpc>
              <a:spcBef>
                <a:spcPts val="95"/>
              </a:spcBef>
            </a:pPr>
            <a:r>
              <a:rPr spc="-20" dirty="0"/>
              <a:t>Research</a:t>
            </a:r>
            <a:r>
              <a:rPr spc="-185" dirty="0"/>
              <a:t> </a:t>
            </a:r>
            <a:r>
              <a:rPr dirty="0"/>
              <a:t>and</a:t>
            </a:r>
            <a:r>
              <a:rPr spc="-160" dirty="0"/>
              <a:t> </a:t>
            </a:r>
            <a:r>
              <a:rPr spc="-25" dirty="0"/>
              <a:t>Literature</a:t>
            </a:r>
            <a:r>
              <a:rPr spc="-220" dirty="0"/>
              <a:t> </a:t>
            </a:r>
            <a:r>
              <a:rPr spc="-10" dirty="0"/>
              <a:t>Review</a:t>
            </a:r>
          </a:p>
        </p:txBody>
      </p:sp>
      <p:sp>
        <p:nvSpPr>
          <p:cNvPr id="3" name="object 3"/>
          <p:cNvSpPr txBox="1"/>
          <p:nvPr/>
        </p:nvSpPr>
        <p:spPr>
          <a:xfrm>
            <a:off x="506983" y="936498"/>
            <a:ext cx="8560817" cy="329565"/>
          </a:xfrm>
          <a:prstGeom prst="rect">
            <a:avLst/>
          </a:prstGeom>
        </p:spPr>
        <p:txBody>
          <a:bodyPr vert="horz" wrap="square" lIns="0" tIns="11430" rIns="0" bIns="0" rtlCol="0">
            <a:spAutoFit/>
          </a:bodyPr>
          <a:lstStyle/>
          <a:p>
            <a:pPr marL="12700">
              <a:lnSpc>
                <a:spcPct val="100000"/>
              </a:lnSpc>
              <a:spcBef>
                <a:spcPts val="90"/>
              </a:spcBef>
            </a:pPr>
            <a:r>
              <a:rPr sz="2000" b="1" dirty="0">
                <a:latin typeface="Times New Roman"/>
                <a:cs typeface="Times New Roman"/>
              </a:rPr>
              <a:t>2.</a:t>
            </a:r>
            <a:r>
              <a:rPr sz="2000" b="1" spc="-95" dirty="0">
                <a:latin typeface="Times New Roman"/>
                <a:cs typeface="Times New Roman"/>
              </a:rPr>
              <a:t> </a:t>
            </a:r>
            <a:r>
              <a:rPr sz="2000" b="1" spc="-20" dirty="0">
                <a:latin typeface="Calibri"/>
                <a:cs typeface="Calibri"/>
              </a:rPr>
              <a:t>MOODIFY:</a:t>
            </a:r>
            <a:r>
              <a:rPr sz="2000" b="1" spc="-114" dirty="0">
                <a:latin typeface="Calibri"/>
                <a:cs typeface="Calibri"/>
              </a:rPr>
              <a:t> </a:t>
            </a:r>
            <a:r>
              <a:rPr sz="2000" b="1" dirty="0">
                <a:latin typeface="Calibri"/>
                <a:cs typeface="Calibri"/>
              </a:rPr>
              <a:t>AI</a:t>
            </a:r>
            <a:r>
              <a:rPr sz="2000" b="1" spc="-30" dirty="0">
                <a:latin typeface="Calibri"/>
                <a:cs typeface="Calibri"/>
              </a:rPr>
              <a:t> </a:t>
            </a:r>
            <a:r>
              <a:rPr sz="2000" b="1" spc="-10" dirty="0">
                <a:latin typeface="Calibri"/>
                <a:cs typeface="Calibri"/>
              </a:rPr>
              <a:t>Assistant</a:t>
            </a:r>
            <a:r>
              <a:rPr sz="2000" b="1" spc="-140" dirty="0">
                <a:latin typeface="Calibri"/>
                <a:cs typeface="Calibri"/>
              </a:rPr>
              <a:t> </a:t>
            </a:r>
            <a:r>
              <a:rPr sz="2000" b="1" dirty="0">
                <a:latin typeface="Calibri"/>
                <a:cs typeface="Calibri"/>
              </a:rPr>
              <a:t>for</a:t>
            </a:r>
            <a:r>
              <a:rPr sz="2000" b="1" spc="-40" dirty="0">
                <a:latin typeface="Calibri"/>
                <a:cs typeface="Calibri"/>
              </a:rPr>
              <a:t> </a:t>
            </a:r>
            <a:r>
              <a:rPr sz="2000" b="1" spc="-30" dirty="0">
                <a:latin typeface="Calibri"/>
                <a:cs typeface="Calibri"/>
              </a:rPr>
              <a:t>Young</a:t>
            </a:r>
            <a:r>
              <a:rPr sz="2000" b="1" spc="-130" dirty="0">
                <a:latin typeface="Calibri"/>
                <a:cs typeface="Calibri"/>
              </a:rPr>
              <a:t> </a:t>
            </a:r>
            <a:r>
              <a:rPr sz="2000" b="1" dirty="0">
                <a:latin typeface="Calibri"/>
                <a:cs typeface="Calibri"/>
              </a:rPr>
              <a:t>Adult</a:t>
            </a:r>
            <a:r>
              <a:rPr sz="2000" b="1" spc="-40" dirty="0">
                <a:latin typeface="Calibri"/>
                <a:cs typeface="Calibri"/>
              </a:rPr>
              <a:t> </a:t>
            </a:r>
            <a:r>
              <a:rPr sz="2000" b="1" dirty="0">
                <a:latin typeface="Calibri"/>
                <a:cs typeface="Calibri"/>
              </a:rPr>
              <a:t>Mental</a:t>
            </a:r>
            <a:r>
              <a:rPr sz="2000" b="1" spc="-80" dirty="0">
                <a:latin typeface="Calibri"/>
                <a:cs typeface="Calibri"/>
              </a:rPr>
              <a:t> </a:t>
            </a:r>
            <a:r>
              <a:rPr sz="2000" b="1" spc="-10" dirty="0">
                <a:latin typeface="Calibri"/>
                <a:cs typeface="Calibri"/>
              </a:rPr>
              <a:t>Health</a:t>
            </a:r>
            <a:r>
              <a:rPr lang="en-IN" sz="2000" b="1" spc="-10" dirty="0">
                <a:latin typeface="Calibri"/>
                <a:cs typeface="Calibri"/>
              </a:rPr>
              <a:t>(IEEE-2023) </a:t>
            </a:r>
            <a:endParaRPr sz="2000" dirty="0">
              <a:latin typeface="Calibri"/>
              <a:cs typeface="Calibri"/>
            </a:endParaRPr>
          </a:p>
        </p:txBody>
      </p:sp>
      <p:graphicFrame>
        <p:nvGraphicFramePr>
          <p:cNvPr id="4" name="object 4"/>
          <p:cNvGraphicFramePr>
            <a:graphicFrameLocks noGrp="1"/>
          </p:cNvGraphicFramePr>
          <p:nvPr/>
        </p:nvGraphicFramePr>
        <p:xfrm>
          <a:off x="367131" y="1412494"/>
          <a:ext cx="10855960" cy="5429884"/>
        </p:xfrm>
        <a:graphic>
          <a:graphicData uri="http://schemas.openxmlformats.org/drawingml/2006/table">
            <a:tbl>
              <a:tblPr firstRow="1" bandRow="1">
                <a:tableStyleId>{2D5ABB26-0587-4C30-8999-92F81FD0307C}</a:tableStyleId>
              </a:tblPr>
              <a:tblGrid>
                <a:gridCol w="2435860">
                  <a:extLst>
                    <a:ext uri="{9D8B030D-6E8A-4147-A177-3AD203B41FA5}">
                      <a16:colId xmlns:a16="http://schemas.microsoft.com/office/drawing/2014/main" val="20000"/>
                    </a:ext>
                  </a:extLst>
                </a:gridCol>
                <a:gridCol w="8420100">
                  <a:extLst>
                    <a:ext uri="{9D8B030D-6E8A-4147-A177-3AD203B41FA5}">
                      <a16:colId xmlns:a16="http://schemas.microsoft.com/office/drawing/2014/main" val="20001"/>
                    </a:ext>
                  </a:extLst>
                </a:gridCol>
              </a:tblGrid>
              <a:tr h="460375">
                <a:tc>
                  <a:txBody>
                    <a:bodyPr/>
                    <a:lstStyle/>
                    <a:p>
                      <a:pPr marL="66675">
                        <a:lnSpc>
                          <a:spcPct val="100000"/>
                        </a:lnSpc>
                        <a:spcBef>
                          <a:spcPts val="685"/>
                        </a:spcBef>
                      </a:pPr>
                      <a:r>
                        <a:rPr sz="1600" b="1" spc="-10" dirty="0">
                          <a:latin typeface="Calibri"/>
                          <a:cs typeface="Calibri"/>
                        </a:rPr>
                        <a:t>Aspect</a:t>
                      </a:r>
                      <a:endParaRPr sz="1600">
                        <a:latin typeface="Calibri"/>
                        <a:cs typeface="Calibri"/>
                      </a:endParaRPr>
                    </a:p>
                  </a:txBody>
                  <a:tcPr marL="0" marR="0" marT="86995"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tc>
                  <a:txBody>
                    <a:bodyPr/>
                    <a:lstStyle/>
                    <a:p>
                      <a:pPr marL="67310">
                        <a:lnSpc>
                          <a:spcPct val="100000"/>
                        </a:lnSpc>
                        <a:spcBef>
                          <a:spcPts val="685"/>
                        </a:spcBef>
                      </a:pPr>
                      <a:r>
                        <a:rPr sz="1600" b="1" spc="-10" dirty="0">
                          <a:latin typeface="Calibri"/>
                          <a:cs typeface="Calibri"/>
                        </a:rPr>
                        <a:t>Details</a:t>
                      </a:r>
                      <a:endParaRPr sz="1600">
                        <a:latin typeface="Calibri"/>
                        <a:cs typeface="Calibri"/>
                      </a:endParaRPr>
                    </a:p>
                  </a:txBody>
                  <a:tcPr marL="0" marR="0" marT="86995"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extLst>
                  <a:ext uri="{0D108BD9-81ED-4DB2-BD59-A6C34878D82A}">
                    <a16:rowId xmlns:a16="http://schemas.microsoft.com/office/drawing/2014/main" val="10000"/>
                  </a:ext>
                </a:extLst>
              </a:tr>
              <a:tr h="636270">
                <a:tc>
                  <a:txBody>
                    <a:bodyPr/>
                    <a:lstStyle/>
                    <a:p>
                      <a:pPr marL="66675">
                        <a:lnSpc>
                          <a:spcPct val="100000"/>
                        </a:lnSpc>
                        <a:spcBef>
                          <a:spcPts val="1375"/>
                        </a:spcBef>
                      </a:pPr>
                      <a:r>
                        <a:rPr sz="1600" b="1" spc="-10" dirty="0">
                          <a:latin typeface="Calibri"/>
                          <a:cs typeface="Calibri"/>
                        </a:rPr>
                        <a:t>Author</a:t>
                      </a:r>
                      <a:endParaRPr sz="1600">
                        <a:latin typeface="Calibri"/>
                        <a:cs typeface="Calibri"/>
                      </a:endParaRPr>
                    </a:p>
                  </a:txBody>
                  <a:tcPr marL="0" marR="0" marT="174625"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tc>
                  <a:txBody>
                    <a:bodyPr/>
                    <a:lstStyle/>
                    <a:p>
                      <a:pPr marL="67310">
                        <a:lnSpc>
                          <a:spcPct val="100000"/>
                        </a:lnSpc>
                        <a:spcBef>
                          <a:spcPts val="1240"/>
                        </a:spcBef>
                      </a:pPr>
                      <a:r>
                        <a:rPr sz="1800" dirty="0">
                          <a:latin typeface="Calibri"/>
                          <a:cs typeface="Calibri"/>
                        </a:rPr>
                        <a:t>Janak</a:t>
                      </a:r>
                      <a:r>
                        <a:rPr sz="1800" spc="-90" dirty="0">
                          <a:latin typeface="Calibri"/>
                          <a:cs typeface="Calibri"/>
                        </a:rPr>
                        <a:t> </a:t>
                      </a:r>
                      <a:r>
                        <a:rPr sz="1800" spc="-10" dirty="0">
                          <a:latin typeface="Calibri"/>
                          <a:cs typeface="Calibri"/>
                        </a:rPr>
                        <a:t>Limbachia,</a:t>
                      </a:r>
                      <a:r>
                        <a:rPr sz="1800" spc="-90" dirty="0">
                          <a:latin typeface="Calibri"/>
                          <a:cs typeface="Calibri"/>
                        </a:rPr>
                        <a:t> </a:t>
                      </a:r>
                      <a:r>
                        <a:rPr sz="1800" spc="-30" dirty="0">
                          <a:latin typeface="Calibri"/>
                          <a:cs typeface="Calibri"/>
                        </a:rPr>
                        <a:t>Yash</a:t>
                      </a:r>
                      <a:r>
                        <a:rPr sz="1800" spc="-130" dirty="0">
                          <a:latin typeface="Calibri"/>
                          <a:cs typeface="Calibri"/>
                        </a:rPr>
                        <a:t> </a:t>
                      </a:r>
                      <a:r>
                        <a:rPr sz="1800" spc="-10" dirty="0">
                          <a:latin typeface="Calibri"/>
                          <a:cs typeface="Calibri"/>
                        </a:rPr>
                        <a:t>Damani,</a:t>
                      </a:r>
                      <a:r>
                        <a:rPr sz="1800" spc="-30" dirty="0">
                          <a:latin typeface="Calibri"/>
                          <a:cs typeface="Calibri"/>
                        </a:rPr>
                        <a:t> </a:t>
                      </a:r>
                      <a:r>
                        <a:rPr sz="1800" dirty="0">
                          <a:latin typeface="Calibri"/>
                          <a:cs typeface="Calibri"/>
                        </a:rPr>
                        <a:t>Vidya</a:t>
                      </a:r>
                      <a:r>
                        <a:rPr sz="1800" spc="-85" dirty="0">
                          <a:latin typeface="Calibri"/>
                          <a:cs typeface="Calibri"/>
                        </a:rPr>
                        <a:t> </a:t>
                      </a:r>
                      <a:r>
                        <a:rPr sz="1800" spc="-40" dirty="0">
                          <a:latin typeface="Calibri"/>
                          <a:cs typeface="Calibri"/>
                        </a:rPr>
                        <a:t>Sagvekar,</a:t>
                      </a:r>
                      <a:r>
                        <a:rPr sz="1800" spc="-114" dirty="0">
                          <a:latin typeface="Calibri"/>
                          <a:cs typeface="Calibri"/>
                        </a:rPr>
                        <a:t> </a:t>
                      </a:r>
                      <a:r>
                        <a:rPr sz="1800" dirty="0">
                          <a:latin typeface="Calibri"/>
                          <a:cs typeface="Calibri"/>
                        </a:rPr>
                        <a:t>and</a:t>
                      </a:r>
                      <a:r>
                        <a:rPr sz="1800" spc="-50" dirty="0">
                          <a:latin typeface="Calibri"/>
                          <a:cs typeface="Calibri"/>
                        </a:rPr>
                        <a:t> </a:t>
                      </a:r>
                      <a:r>
                        <a:rPr sz="1800" dirty="0">
                          <a:latin typeface="Calibri"/>
                          <a:cs typeface="Calibri"/>
                        </a:rPr>
                        <a:t>Shubh</a:t>
                      </a:r>
                      <a:r>
                        <a:rPr sz="1800" spc="-20" dirty="0">
                          <a:latin typeface="Calibri"/>
                          <a:cs typeface="Calibri"/>
                        </a:rPr>
                        <a:t> Dave</a:t>
                      </a:r>
                      <a:endParaRPr sz="1800">
                        <a:latin typeface="Calibri"/>
                        <a:cs typeface="Calibri"/>
                      </a:endParaRPr>
                    </a:p>
                  </a:txBody>
                  <a:tcPr marL="0" marR="0" marT="157480"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extLst>
                  <a:ext uri="{0D108BD9-81ED-4DB2-BD59-A6C34878D82A}">
                    <a16:rowId xmlns:a16="http://schemas.microsoft.com/office/drawing/2014/main" val="10001"/>
                  </a:ext>
                </a:extLst>
              </a:tr>
              <a:tr h="1168400">
                <a:tc>
                  <a:txBody>
                    <a:bodyPr/>
                    <a:lstStyle/>
                    <a:p>
                      <a:pPr>
                        <a:lnSpc>
                          <a:spcPct val="100000"/>
                        </a:lnSpc>
                        <a:spcBef>
                          <a:spcPts val="1714"/>
                        </a:spcBef>
                      </a:pPr>
                      <a:endParaRPr sz="1600">
                        <a:latin typeface="Times New Roman"/>
                        <a:cs typeface="Times New Roman"/>
                      </a:endParaRPr>
                    </a:p>
                    <a:p>
                      <a:pPr marL="66675">
                        <a:lnSpc>
                          <a:spcPct val="100000"/>
                        </a:lnSpc>
                      </a:pPr>
                      <a:r>
                        <a:rPr sz="1600" b="1" spc="-10" dirty="0">
                          <a:latin typeface="Calibri"/>
                          <a:cs typeface="Calibri"/>
                        </a:rPr>
                        <a:t>Summary</a:t>
                      </a:r>
                      <a:endParaRPr sz="1600">
                        <a:latin typeface="Calibri"/>
                        <a:cs typeface="Calibri"/>
                      </a:endParaRPr>
                    </a:p>
                  </a:txBody>
                  <a:tcPr marL="0" marR="0" marT="217804"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tc>
                  <a:txBody>
                    <a:bodyPr/>
                    <a:lstStyle/>
                    <a:p>
                      <a:pPr marL="67310" marR="233679">
                        <a:lnSpc>
                          <a:spcPct val="100000"/>
                        </a:lnSpc>
                        <a:spcBef>
                          <a:spcPts val="100"/>
                        </a:spcBef>
                      </a:pPr>
                      <a:r>
                        <a:rPr sz="1800" b="1" dirty="0">
                          <a:latin typeface="Calibri"/>
                          <a:cs typeface="Calibri"/>
                        </a:rPr>
                        <a:t>Moodify</a:t>
                      </a:r>
                      <a:r>
                        <a:rPr sz="1800" b="1" spc="-40" dirty="0">
                          <a:latin typeface="Calibri"/>
                          <a:cs typeface="Calibri"/>
                        </a:rPr>
                        <a:t> </a:t>
                      </a:r>
                      <a:r>
                        <a:rPr sz="1800" dirty="0">
                          <a:latin typeface="Calibri"/>
                          <a:cs typeface="Calibri"/>
                        </a:rPr>
                        <a:t>is</a:t>
                      </a:r>
                      <a:r>
                        <a:rPr sz="1800" spc="-35" dirty="0">
                          <a:latin typeface="Calibri"/>
                          <a:cs typeface="Calibri"/>
                        </a:rPr>
                        <a:t> </a:t>
                      </a:r>
                      <a:r>
                        <a:rPr sz="1800" dirty="0">
                          <a:latin typeface="Calibri"/>
                          <a:cs typeface="Calibri"/>
                        </a:rPr>
                        <a:t>an</a:t>
                      </a:r>
                      <a:r>
                        <a:rPr sz="1800" spc="-45" dirty="0">
                          <a:latin typeface="Calibri"/>
                          <a:cs typeface="Calibri"/>
                        </a:rPr>
                        <a:t> </a:t>
                      </a:r>
                      <a:r>
                        <a:rPr sz="1800" spc="-10" dirty="0">
                          <a:latin typeface="Calibri"/>
                          <a:cs typeface="Calibri"/>
                        </a:rPr>
                        <a:t>Android</a:t>
                      </a:r>
                      <a:r>
                        <a:rPr sz="1800" spc="-70" dirty="0">
                          <a:latin typeface="Calibri"/>
                          <a:cs typeface="Calibri"/>
                        </a:rPr>
                        <a:t> </a:t>
                      </a:r>
                      <a:r>
                        <a:rPr sz="1800" spc="-10" dirty="0">
                          <a:latin typeface="Calibri"/>
                          <a:cs typeface="Calibri"/>
                        </a:rPr>
                        <a:t>application</a:t>
                      </a:r>
                      <a:r>
                        <a:rPr sz="1800" spc="-105" dirty="0">
                          <a:latin typeface="Calibri"/>
                          <a:cs typeface="Calibri"/>
                        </a:rPr>
                        <a:t> </a:t>
                      </a:r>
                      <a:r>
                        <a:rPr sz="1800" spc="-10" dirty="0">
                          <a:latin typeface="Calibri"/>
                          <a:cs typeface="Calibri"/>
                        </a:rPr>
                        <a:t>designed</a:t>
                      </a:r>
                      <a:r>
                        <a:rPr sz="1800" spc="-45" dirty="0">
                          <a:latin typeface="Calibri"/>
                          <a:cs typeface="Calibri"/>
                        </a:rPr>
                        <a:t> </a:t>
                      </a:r>
                      <a:r>
                        <a:rPr sz="1800" dirty="0">
                          <a:latin typeface="Calibri"/>
                          <a:cs typeface="Calibri"/>
                        </a:rPr>
                        <a:t>to</a:t>
                      </a:r>
                      <a:r>
                        <a:rPr sz="1800" spc="-20" dirty="0">
                          <a:latin typeface="Calibri"/>
                          <a:cs typeface="Calibri"/>
                        </a:rPr>
                        <a:t> </a:t>
                      </a:r>
                      <a:r>
                        <a:rPr sz="1800" spc="-25" dirty="0">
                          <a:latin typeface="Calibri"/>
                          <a:cs typeface="Calibri"/>
                        </a:rPr>
                        <a:t>identify,</a:t>
                      </a:r>
                      <a:r>
                        <a:rPr sz="1800" spc="20" dirty="0">
                          <a:latin typeface="Calibri"/>
                          <a:cs typeface="Calibri"/>
                        </a:rPr>
                        <a:t> </a:t>
                      </a:r>
                      <a:r>
                        <a:rPr sz="1800" spc="-10" dirty="0">
                          <a:latin typeface="Calibri"/>
                          <a:cs typeface="Calibri"/>
                        </a:rPr>
                        <a:t>analyze,</a:t>
                      </a:r>
                      <a:r>
                        <a:rPr sz="1800" spc="-100"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alleviate</a:t>
                      </a:r>
                      <a:r>
                        <a:rPr sz="1800" spc="-120" dirty="0">
                          <a:latin typeface="Calibri"/>
                          <a:cs typeface="Calibri"/>
                        </a:rPr>
                        <a:t> </a:t>
                      </a:r>
                      <a:r>
                        <a:rPr sz="1800" spc="-40" dirty="0">
                          <a:latin typeface="Calibri"/>
                          <a:cs typeface="Calibri"/>
                        </a:rPr>
                        <a:t>early-</a:t>
                      </a:r>
                      <a:r>
                        <a:rPr sz="1800" spc="-10" dirty="0">
                          <a:latin typeface="Calibri"/>
                          <a:cs typeface="Calibri"/>
                        </a:rPr>
                        <a:t>stage </a:t>
                      </a:r>
                      <a:r>
                        <a:rPr sz="1800" dirty="0">
                          <a:latin typeface="Calibri"/>
                          <a:cs typeface="Calibri"/>
                        </a:rPr>
                        <a:t>mental</a:t>
                      </a:r>
                      <a:r>
                        <a:rPr sz="1800" spc="-70" dirty="0">
                          <a:latin typeface="Calibri"/>
                          <a:cs typeface="Calibri"/>
                        </a:rPr>
                        <a:t> </a:t>
                      </a:r>
                      <a:r>
                        <a:rPr sz="1800" dirty="0">
                          <a:latin typeface="Calibri"/>
                          <a:cs typeface="Calibri"/>
                        </a:rPr>
                        <a:t>health</a:t>
                      </a:r>
                      <a:r>
                        <a:rPr sz="1800" spc="-45" dirty="0">
                          <a:latin typeface="Calibri"/>
                          <a:cs typeface="Calibri"/>
                        </a:rPr>
                        <a:t> </a:t>
                      </a:r>
                      <a:r>
                        <a:rPr sz="1800" spc="-10" dirty="0">
                          <a:latin typeface="Calibri"/>
                          <a:cs typeface="Calibri"/>
                        </a:rPr>
                        <a:t>issues</a:t>
                      </a:r>
                      <a:r>
                        <a:rPr sz="1800" spc="-70" dirty="0">
                          <a:latin typeface="Calibri"/>
                          <a:cs typeface="Calibri"/>
                        </a:rPr>
                        <a:t> </a:t>
                      </a:r>
                      <a:r>
                        <a:rPr sz="1800" dirty="0">
                          <a:latin typeface="Calibri"/>
                          <a:cs typeface="Calibri"/>
                        </a:rPr>
                        <a:t>in</a:t>
                      </a:r>
                      <a:r>
                        <a:rPr sz="1800" spc="-60" dirty="0">
                          <a:latin typeface="Calibri"/>
                          <a:cs typeface="Calibri"/>
                        </a:rPr>
                        <a:t> </a:t>
                      </a:r>
                      <a:r>
                        <a:rPr sz="1800" dirty="0">
                          <a:latin typeface="Calibri"/>
                          <a:cs typeface="Calibri"/>
                        </a:rPr>
                        <a:t>young</a:t>
                      </a:r>
                      <a:r>
                        <a:rPr sz="1800" spc="-50" dirty="0">
                          <a:latin typeface="Calibri"/>
                          <a:cs typeface="Calibri"/>
                        </a:rPr>
                        <a:t> </a:t>
                      </a:r>
                      <a:r>
                        <a:rPr sz="1800" spc="-10" dirty="0">
                          <a:latin typeface="Calibri"/>
                          <a:cs typeface="Calibri"/>
                        </a:rPr>
                        <a:t>adults</a:t>
                      </a:r>
                      <a:r>
                        <a:rPr sz="1800" spc="-60" dirty="0">
                          <a:latin typeface="Calibri"/>
                          <a:cs typeface="Calibri"/>
                        </a:rPr>
                        <a:t> </a:t>
                      </a:r>
                      <a:r>
                        <a:rPr sz="1800" spc="-35" dirty="0">
                          <a:latin typeface="Calibri"/>
                          <a:cs typeface="Calibri"/>
                        </a:rPr>
                        <a:t>(20-</a:t>
                      </a:r>
                      <a:r>
                        <a:rPr sz="1800" dirty="0">
                          <a:latin typeface="Calibri"/>
                          <a:cs typeface="Calibri"/>
                        </a:rPr>
                        <a:t>35).</a:t>
                      </a:r>
                      <a:r>
                        <a:rPr sz="1800" spc="-45" dirty="0">
                          <a:latin typeface="Calibri"/>
                          <a:cs typeface="Calibri"/>
                        </a:rPr>
                        <a:t> </a:t>
                      </a:r>
                      <a:r>
                        <a:rPr sz="1800" dirty="0">
                          <a:latin typeface="Calibri"/>
                          <a:cs typeface="Calibri"/>
                        </a:rPr>
                        <a:t>It</a:t>
                      </a:r>
                      <a:r>
                        <a:rPr sz="1800" spc="-95" dirty="0">
                          <a:latin typeface="Calibri"/>
                          <a:cs typeface="Calibri"/>
                        </a:rPr>
                        <a:t> </a:t>
                      </a:r>
                      <a:r>
                        <a:rPr sz="1800" spc="-10" dirty="0">
                          <a:latin typeface="Calibri"/>
                          <a:cs typeface="Calibri"/>
                        </a:rPr>
                        <a:t>features</a:t>
                      </a:r>
                      <a:r>
                        <a:rPr sz="1800" spc="-80" dirty="0">
                          <a:latin typeface="Calibri"/>
                          <a:cs typeface="Calibri"/>
                        </a:rPr>
                        <a:t> </a:t>
                      </a:r>
                      <a:r>
                        <a:rPr sz="1800" b="1" dirty="0">
                          <a:latin typeface="Calibri"/>
                          <a:cs typeface="Calibri"/>
                        </a:rPr>
                        <a:t>facial</a:t>
                      </a:r>
                      <a:r>
                        <a:rPr sz="1800" b="1" spc="-85" dirty="0">
                          <a:latin typeface="Calibri"/>
                          <a:cs typeface="Calibri"/>
                        </a:rPr>
                        <a:t> </a:t>
                      </a:r>
                      <a:r>
                        <a:rPr sz="1800" b="1" dirty="0">
                          <a:latin typeface="Calibri"/>
                          <a:cs typeface="Calibri"/>
                        </a:rPr>
                        <a:t>emotion</a:t>
                      </a:r>
                      <a:r>
                        <a:rPr sz="1800" b="1" spc="-80" dirty="0">
                          <a:latin typeface="Calibri"/>
                          <a:cs typeface="Calibri"/>
                        </a:rPr>
                        <a:t> </a:t>
                      </a:r>
                      <a:r>
                        <a:rPr sz="1800" b="1" dirty="0">
                          <a:latin typeface="Calibri"/>
                          <a:cs typeface="Calibri"/>
                        </a:rPr>
                        <a:t>detection</a:t>
                      </a:r>
                      <a:r>
                        <a:rPr sz="1800" b="1" spc="-55" dirty="0">
                          <a:latin typeface="Calibri"/>
                          <a:cs typeface="Calibri"/>
                        </a:rPr>
                        <a:t> </a:t>
                      </a:r>
                      <a:r>
                        <a:rPr sz="1800" spc="-25" dirty="0">
                          <a:latin typeface="Calibri"/>
                          <a:cs typeface="Calibri"/>
                        </a:rPr>
                        <a:t>for </a:t>
                      </a:r>
                      <a:r>
                        <a:rPr sz="1800" spc="-20" dirty="0">
                          <a:latin typeface="Calibri"/>
                          <a:cs typeface="Calibri"/>
                        </a:rPr>
                        <a:t>personalized</a:t>
                      </a:r>
                      <a:r>
                        <a:rPr sz="1800" spc="-120" dirty="0">
                          <a:latin typeface="Calibri"/>
                          <a:cs typeface="Calibri"/>
                        </a:rPr>
                        <a:t> </a:t>
                      </a:r>
                      <a:r>
                        <a:rPr sz="1800" spc="-10" dirty="0">
                          <a:latin typeface="Calibri"/>
                          <a:cs typeface="Calibri"/>
                        </a:rPr>
                        <a:t>song/podcast</a:t>
                      </a:r>
                      <a:r>
                        <a:rPr sz="1800" spc="10" dirty="0">
                          <a:latin typeface="Calibri"/>
                          <a:cs typeface="Calibri"/>
                        </a:rPr>
                        <a:t> </a:t>
                      </a:r>
                      <a:r>
                        <a:rPr sz="1800" spc="-10" dirty="0">
                          <a:latin typeface="Calibri"/>
                          <a:cs typeface="Calibri"/>
                        </a:rPr>
                        <a:t>recommendations,</a:t>
                      </a:r>
                      <a:r>
                        <a:rPr sz="1800" spc="-140" dirty="0">
                          <a:latin typeface="Calibri"/>
                          <a:cs typeface="Calibri"/>
                        </a:rPr>
                        <a:t> </a:t>
                      </a:r>
                      <a:r>
                        <a:rPr sz="1800" dirty="0">
                          <a:latin typeface="Calibri"/>
                          <a:cs typeface="Calibri"/>
                        </a:rPr>
                        <a:t>an </a:t>
                      </a:r>
                      <a:r>
                        <a:rPr sz="1800" b="1" spc="-10" dirty="0">
                          <a:latin typeface="Calibri"/>
                          <a:cs typeface="Calibri"/>
                        </a:rPr>
                        <a:t>autonomous</a:t>
                      </a:r>
                      <a:r>
                        <a:rPr sz="1800" b="1" spc="-35" dirty="0">
                          <a:latin typeface="Calibri"/>
                          <a:cs typeface="Calibri"/>
                        </a:rPr>
                        <a:t> </a:t>
                      </a:r>
                      <a:r>
                        <a:rPr sz="1800" b="1" dirty="0">
                          <a:latin typeface="Calibri"/>
                          <a:cs typeface="Calibri"/>
                        </a:rPr>
                        <a:t>AI</a:t>
                      </a:r>
                      <a:r>
                        <a:rPr sz="1800" b="1" spc="-45" dirty="0">
                          <a:latin typeface="Calibri"/>
                          <a:cs typeface="Calibri"/>
                        </a:rPr>
                        <a:t> </a:t>
                      </a:r>
                      <a:r>
                        <a:rPr sz="1800" b="1" dirty="0">
                          <a:latin typeface="Calibri"/>
                          <a:cs typeface="Calibri"/>
                        </a:rPr>
                        <a:t>chatbot</a:t>
                      </a:r>
                      <a:r>
                        <a:rPr sz="1800" b="1" spc="15" dirty="0">
                          <a:latin typeface="Calibri"/>
                          <a:cs typeface="Calibri"/>
                        </a:rPr>
                        <a:t> </a:t>
                      </a:r>
                      <a:r>
                        <a:rPr sz="1800" dirty="0">
                          <a:latin typeface="Calibri"/>
                          <a:cs typeface="Calibri"/>
                        </a:rPr>
                        <a:t>for</a:t>
                      </a:r>
                      <a:r>
                        <a:rPr sz="1800" spc="-40" dirty="0">
                          <a:latin typeface="Calibri"/>
                          <a:cs typeface="Calibri"/>
                        </a:rPr>
                        <a:t> </a:t>
                      </a:r>
                      <a:r>
                        <a:rPr sz="1800" spc="-10" dirty="0">
                          <a:latin typeface="Calibri"/>
                          <a:cs typeface="Calibri"/>
                        </a:rPr>
                        <a:t>private discussions</a:t>
                      </a:r>
                      <a:r>
                        <a:rPr sz="1800" spc="-25" dirty="0">
                          <a:latin typeface="Calibri"/>
                          <a:cs typeface="Calibri"/>
                        </a:rPr>
                        <a:t> </a:t>
                      </a:r>
                      <a:r>
                        <a:rPr sz="1800" dirty="0">
                          <a:latin typeface="Calibri"/>
                          <a:cs typeface="Calibri"/>
                        </a:rPr>
                        <a:t>and</a:t>
                      </a:r>
                      <a:r>
                        <a:rPr sz="1800" spc="-40" dirty="0">
                          <a:latin typeface="Calibri"/>
                          <a:cs typeface="Calibri"/>
                        </a:rPr>
                        <a:t> </a:t>
                      </a:r>
                      <a:r>
                        <a:rPr sz="1800" dirty="0">
                          <a:latin typeface="Calibri"/>
                          <a:cs typeface="Calibri"/>
                        </a:rPr>
                        <a:t>coping</a:t>
                      </a:r>
                      <a:r>
                        <a:rPr sz="1800" spc="-40" dirty="0">
                          <a:latin typeface="Calibri"/>
                          <a:cs typeface="Calibri"/>
                        </a:rPr>
                        <a:t> </a:t>
                      </a:r>
                      <a:r>
                        <a:rPr sz="1800" spc="-20" dirty="0">
                          <a:latin typeface="Calibri"/>
                          <a:cs typeface="Calibri"/>
                        </a:rPr>
                        <a:t>strategies,</a:t>
                      </a:r>
                      <a:r>
                        <a:rPr sz="1800" spc="-114" dirty="0">
                          <a:latin typeface="Calibri"/>
                          <a:cs typeface="Calibri"/>
                        </a:rPr>
                        <a:t> </a:t>
                      </a:r>
                      <a:r>
                        <a:rPr sz="1800" dirty="0">
                          <a:latin typeface="Calibri"/>
                          <a:cs typeface="Calibri"/>
                        </a:rPr>
                        <a:t>and</a:t>
                      </a:r>
                      <a:r>
                        <a:rPr sz="1800" spc="-20" dirty="0">
                          <a:latin typeface="Calibri"/>
                          <a:cs typeface="Calibri"/>
                        </a:rPr>
                        <a:t> </a:t>
                      </a:r>
                      <a:r>
                        <a:rPr sz="1800" b="1" spc="-10" dirty="0">
                          <a:latin typeface="Calibri"/>
                          <a:cs typeface="Calibri"/>
                        </a:rPr>
                        <a:t>anonymous</a:t>
                      </a:r>
                      <a:r>
                        <a:rPr sz="1800" b="1" spc="-80" dirty="0">
                          <a:latin typeface="Calibri"/>
                          <a:cs typeface="Calibri"/>
                        </a:rPr>
                        <a:t> </a:t>
                      </a:r>
                      <a:r>
                        <a:rPr sz="1800" b="1" dirty="0">
                          <a:latin typeface="Calibri"/>
                          <a:cs typeface="Calibri"/>
                        </a:rPr>
                        <a:t>group</a:t>
                      </a:r>
                      <a:r>
                        <a:rPr sz="1800" b="1" spc="-80" dirty="0">
                          <a:latin typeface="Calibri"/>
                          <a:cs typeface="Calibri"/>
                        </a:rPr>
                        <a:t> </a:t>
                      </a:r>
                      <a:r>
                        <a:rPr sz="1800" b="1" dirty="0">
                          <a:latin typeface="Calibri"/>
                          <a:cs typeface="Calibri"/>
                        </a:rPr>
                        <a:t>chat</a:t>
                      </a:r>
                      <a:r>
                        <a:rPr sz="1800" b="1" spc="-60" dirty="0">
                          <a:latin typeface="Calibri"/>
                          <a:cs typeface="Calibri"/>
                        </a:rPr>
                        <a:t> </a:t>
                      </a:r>
                      <a:r>
                        <a:rPr sz="1800" b="1" dirty="0">
                          <a:latin typeface="Calibri"/>
                          <a:cs typeface="Calibri"/>
                        </a:rPr>
                        <a:t>rooms</a:t>
                      </a:r>
                      <a:r>
                        <a:rPr sz="1800" b="1" spc="-30" dirty="0">
                          <a:latin typeface="Calibri"/>
                          <a:cs typeface="Calibri"/>
                        </a:rPr>
                        <a:t> </a:t>
                      </a:r>
                      <a:r>
                        <a:rPr sz="1800" dirty="0">
                          <a:latin typeface="Calibri"/>
                          <a:cs typeface="Calibri"/>
                        </a:rPr>
                        <a:t>for</a:t>
                      </a:r>
                      <a:r>
                        <a:rPr sz="1800" spc="-80" dirty="0">
                          <a:latin typeface="Calibri"/>
                          <a:cs typeface="Calibri"/>
                        </a:rPr>
                        <a:t> </a:t>
                      </a:r>
                      <a:r>
                        <a:rPr sz="1800" dirty="0">
                          <a:latin typeface="Calibri"/>
                          <a:cs typeface="Calibri"/>
                        </a:rPr>
                        <a:t>peer</a:t>
                      </a:r>
                      <a:r>
                        <a:rPr sz="1800" spc="-40" dirty="0">
                          <a:latin typeface="Calibri"/>
                          <a:cs typeface="Calibri"/>
                        </a:rPr>
                        <a:t> </a:t>
                      </a:r>
                      <a:r>
                        <a:rPr sz="1800" spc="-10" dirty="0">
                          <a:latin typeface="Calibri"/>
                          <a:cs typeface="Calibri"/>
                        </a:rPr>
                        <a:t>support.</a:t>
                      </a:r>
                      <a:endParaRPr sz="1800">
                        <a:latin typeface="Calibri"/>
                        <a:cs typeface="Calibri"/>
                      </a:endParaRPr>
                    </a:p>
                  </a:txBody>
                  <a:tcPr marL="0" marR="0" marT="12700"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extLst>
                  <a:ext uri="{0D108BD9-81ED-4DB2-BD59-A6C34878D82A}">
                    <a16:rowId xmlns:a16="http://schemas.microsoft.com/office/drawing/2014/main" val="10002"/>
                  </a:ext>
                </a:extLst>
              </a:tr>
              <a:tr h="894715">
                <a:tc>
                  <a:txBody>
                    <a:bodyPr/>
                    <a:lstStyle/>
                    <a:p>
                      <a:pPr>
                        <a:lnSpc>
                          <a:spcPct val="100000"/>
                        </a:lnSpc>
                        <a:spcBef>
                          <a:spcPts val="635"/>
                        </a:spcBef>
                      </a:pPr>
                      <a:endParaRPr sz="1600">
                        <a:latin typeface="Times New Roman"/>
                        <a:cs typeface="Times New Roman"/>
                      </a:endParaRPr>
                    </a:p>
                    <a:p>
                      <a:pPr marL="66675">
                        <a:lnSpc>
                          <a:spcPct val="100000"/>
                        </a:lnSpc>
                        <a:spcBef>
                          <a:spcPts val="5"/>
                        </a:spcBef>
                      </a:pPr>
                      <a:r>
                        <a:rPr sz="1600" b="1" spc="-10" dirty="0">
                          <a:latin typeface="Calibri"/>
                          <a:cs typeface="Calibri"/>
                        </a:rPr>
                        <a:t>Relevance</a:t>
                      </a:r>
                      <a:endParaRPr sz="1600">
                        <a:latin typeface="Calibri"/>
                        <a:cs typeface="Calibri"/>
                      </a:endParaRPr>
                    </a:p>
                  </a:txBody>
                  <a:tcPr marL="0" marR="0" marT="80645"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tc>
                  <a:txBody>
                    <a:bodyPr/>
                    <a:lstStyle/>
                    <a:p>
                      <a:pPr marL="67310" marR="358775">
                        <a:lnSpc>
                          <a:spcPct val="100000"/>
                        </a:lnSpc>
                        <a:spcBef>
                          <a:spcPts val="105"/>
                        </a:spcBef>
                      </a:pPr>
                      <a:r>
                        <a:rPr sz="1800" dirty="0">
                          <a:latin typeface="Calibri"/>
                          <a:cs typeface="Calibri"/>
                        </a:rPr>
                        <a:t>Moodify</a:t>
                      </a:r>
                      <a:r>
                        <a:rPr sz="1800" spc="-75" dirty="0">
                          <a:latin typeface="Calibri"/>
                          <a:cs typeface="Calibri"/>
                        </a:rPr>
                        <a:t> </a:t>
                      </a:r>
                      <a:r>
                        <a:rPr sz="1800" spc="-20" dirty="0">
                          <a:latin typeface="Calibri"/>
                          <a:cs typeface="Calibri"/>
                        </a:rPr>
                        <a:t>responds</a:t>
                      </a:r>
                      <a:r>
                        <a:rPr sz="1800" spc="-85"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this</a:t>
                      </a:r>
                      <a:r>
                        <a:rPr sz="1800" spc="-50" dirty="0">
                          <a:latin typeface="Calibri"/>
                          <a:cs typeface="Calibri"/>
                        </a:rPr>
                        <a:t> </a:t>
                      </a:r>
                      <a:r>
                        <a:rPr sz="1800" dirty="0">
                          <a:latin typeface="Calibri"/>
                          <a:cs typeface="Calibri"/>
                        </a:rPr>
                        <a:t>critical</a:t>
                      </a:r>
                      <a:r>
                        <a:rPr sz="1800" spc="-65" dirty="0">
                          <a:latin typeface="Calibri"/>
                          <a:cs typeface="Calibri"/>
                        </a:rPr>
                        <a:t> </a:t>
                      </a:r>
                      <a:r>
                        <a:rPr sz="1800" dirty="0">
                          <a:latin typeface="Calibri"/>
                          <a:cs typeface="Calibri"/>
                        </a:rPr>
                        <a:t>need by</a:t>
                      </a:r>
                      <a:r>
                        <a:rPr sz="1800" spc="-40" dirty="0">
                          <a:latin typeface="Calibri"/>
                          <a:cs typeface="Calibri"/>
                        </a:rPr>
                        <a:t> </a:t>
                      </a:r>
                      <a:r>
                        <a:rPr sz="1800" spc="-20" dirty="0">
                          <a:latin typeface="Calibri"/>
                          <a:cs typeface="Calibri"/>
                        </a:rPr>
                        <a:t>providing</a:t>
                      </a:r>
                      <a:r>
                        <a:rPr sz="1800" spc="-90" dirty="0">
                          <a:latin typeface="Calibri"/>
                          <a:cs typeface="Calibri"/>
                        </a:rPr>
                        <a:t> </a:t>
                      </a:r>
                      <a:r>
                        <a:rPr sz="1800" dirty="0">
                          <a:latin typeface="Calibri"/>
                          <a:cs typeface="Calibri"/>
                        </a:rPr>
                        <a:t>a</a:t>
                      </a:r>
                      <a:r>
                        <a:rPr sz="1800" spc="-35" dirty="0">
                          <a:latin typeface="Calibri"/>
                          <a:cs typeface="Calibri"/>
                        </a:rPr>
                        <a:t> </a:t>
                      </a:r>
                      <a:r>
                        <a:rPr sz="1800" b="1" dirty="0">
                          <a:latin typeface="Calibri"/>
                          <a:cs typeface="Calibri"/>
                        </a:rPr>
                        <a:t>novel</a:t>
                      </a:r>
                      <a:r>
                        <a:rPr sz="1800" b="1" spc="-45" dirty="0">
                          <a:latin typeface="Calibri"/>
                          <a:cs typeface="Calibri"/>
                        </a:rPr>
                        <a:t> </a:t>
                      </a:r>
                      <a:r>
                        <a:rPr sz="1800" b="1" dirty="0">
                          <a:latin typeface="Calibri"/>
                          <a:cs typeface="Calibri"/>
                        </a:rPr>
                        <a:t>mobile</a:t>
                      </a:r>
                      <a:r>
                        <a:rPr sz="1800" b="1" spc="-35" dirty="0">
                          <a:latin typeface="Calibri"/>
                          <a:cs typeface="Calibri"/>
                        </a:rPr>
                        <a:t> </a:t>
                      </a:r>
                      <a:r>
                        <a:rPr sz="1800" b="1" dirty="0">
                          <a:latin typeface="Calibri"/>
                          <a:cs typeface="Calibri"/>
                        </a:rPr>
                        <a:t>approach</a:t>
                      </a:r>
                      <a:r>
                        <a:rPr sz="1800" b="1" spc="-40" dirty="0">
                          <a:latin typeface="Calibri"/>
                          <a:cs typeface="Calibri"/>
                        </a:rPr>
                        <a:t> </a:t>
                      </a:r>
                      <a:r>
                        <a:rPr sz="1800" dirty="0">
                          <a:latin typeface="Calibri"/>
                          <a:cs typeface="Calibri"/>
                        </a:rPr>
                        <a:t>to</a:t>
                      </a:r>
                      <a:r>
                        <a:rPr sz="1800" spc="-55" dirty="0">
                          <a:latin typeface="Calibri"/>
                          <a:cs typeface="Calibri"/>
                        </a:rPr>
                        <a:t> </a:t>
                      </a:r>
                      <a:r>
                        <a:rPr sz="1800" spc="-10" dirty="0">
                          <a:latin typeface="Calibri"/>
                          <a:cs typeface="Calibri"/>
                        </a:rPr>
                        <a:t>mental </a:t>
                      </a:r>
                      <a:r>
                        <a:rPr sz="1800" dirty="0">
                          <a:latin typeface="Calibri"/>
                          <a:cs typeface="Calibri"/>
                        </a:rPr>
                        <a:t>health</a:t>
                      </a:r>
                      <a:r>
                        <a:rPr sz="1800" spc="-55" dirty="0">
                          <a:latin typeface="Calibri"/>
                          <a:cs typeface="Calibri"/>
                        </a:rPr>
                        <a:t> </a:t>
                      </a:r>
                      <a:r>
                        <a:rPr sz="1800" dirty="0">
                          <a:latin typeface="Calibri"/>
                          <a:cs typeface="Calibri"/>
                        </a:rPr>
                        <a:t>care,</a:t>
                      </a:r>
                      <a:r>
                        <a:rPr sz="1800" spc="-60" dirty="0">
                          <a:latin typeface="Calibri"/>
                          <a:cs typeface="Calibri"/>
                        </a:rPr>
                        <a:t> </a:t>
                      </a:r>
                      <a:r>
                        <a:rPr sz="1800" spc="-20" dirty="0">
                          <a:latin typeface="Calibri"/>
                          <a:cs typeface="Calibri"/>
                        </a:rPr>
                        <a:t>representing</a:t>
                      </a:r>
                      <a:r>
                        <a:rPr sz="1800" spc="-85" dirty="0">
                          <a:latin typeface="Calibri"/>
                          <a:cs typeface="Calibri"/>
                        </a:rPr>
                        <a:t> </a:t>
                      </a:r>
                      <a:r>
                        <a:rPr sz="1800" dirty="0">
                          <a:latin typeface="Calibri"/>
                          <a:cs typeface="Calibri"/>
                        </a:rPr>
                        <a:t>a</a:t>
                      </a:r>
                      <a:r>
                        <a:rPr sz="1800" spc="-70" dirty="0">
                          <a:latin typeface="Calibri"/>
                          <a:cs typeface="Calibri"/>
                        </a:rPr>
                        <a:t> </a:t>
                      </a:r>
                      <a:r>
                        <a:rPr sz="1800" spc="-10" dirty="0">
                          <a:latin typeface="Calibri"/>
                          <a:cs typeface="Calibri"/>
                        </a:rPr>
                        <a:t>paradigm</a:t>
                      </a:r>
                      <a:r>
                        <a:rPr sz="1800" spc="-95" dirty="0">
                          <a:latin typeface="Calibri"/>
                          <a:cs typeface="Calibri"/>
                        </a:rPr>
                        <a:t> </a:t>
                      </a:r>
                      <a:r>
                        <a:rPr sz="1800" dirty="0">
                          <a:latin typeface="Calibri"/>
                          <a:cs typeface="Calibri"/>
                        </a:rPr>
                        <a:t>shift</a:t>
                      </a:r>
                      <a:r>
                        <a:rPr sz="1800" spc="-45" dirty="0">
                          <a:latin typeface="Calibri"/>
                          <a:cs typeface="Calibri"/>
                        </a:rPr>
                        <a:t> </a:t>
                      </a:r>
                      <a:r>
                        <a:rPr sz="1800" dirty="0">
                          <a:latin typeface="Calibri"/>
                          <a:cs typeface="Calibri"/>
                        </a:rPr>
                        <a:t>in</a:t>
                      </a:r>
                      <a:r>
                        <a:rPr sz="1800" spc="-55" dirty="0">
                          <a:latin typeface="Calibri"/>
                          <a:cs typeface="Calibri"/>
                        </a:rPr>
                        <a:t> </a:t>
                      </a:r>
                      <a:r>
                        <a:rPr sz="1800" dirty="0">
                          <a:latin typeface="Calibri"/>
                          <a:cs typeface="Calibri"/>
                        </a:rPr>
                        <a:t>how</a:t>
                      </a:r>
                      <a:r>
                        <a:rPr sz="1800" spc="-60" dirty="0">
                          <a:latin typeface="Calibri"/>
                          <a:cs typeface="Calibri"/>
                        </a:rPr>
                        <a:t> </a:t>
                      </a:r>
                      <a:r>
                        <a:rPr sz="1800" dirty="0">
                          <a:latin typeface="Calibri"/>
                          <a:cs typeface="Calibri"/>
                        </a:rPr>
                        <a:t>these</a:t>
                      </a:r>
                      <a:r>
                        <a:rPr sz="1800" spc="-30" dirty="0">
                          <a:latin typeface="Calibri"/>
                          <a:cs typeface="Calibri"/>
                        </a:rPr>
                        <a:t> </a:t>
                      </a:r>
                      <a:r>
                        <a:rPr sz="1800" dirty="0">
                          <a:latin typeface="Calibri"/>
                          <a:cs typeface="Calibri"/>
                        </a:rPr>
                        <a:t>issues</a:t>
                      </a:r>
                      <a:r>
                        <a:rPr sz="1800" spc="-30" dirty="0">
                          <a:latin typeface="Calibri"/>
                          <a:cs typeface="Calibri"/>
                        </a:rPr>
                        <a:t> </a:t>
                      </a:r>
                      <a:r>
                        <a:rPr sz="1800" dirty="0">
                          <a:latin typeface="Calibri"/>
                          <a:cs typeface="Calibri"/>
                        </a:rPr>
                        <a:t>are</a:t>
                      </a:r>
                      <a:r>
                        <a:rPr sz="1800" spc="-85" dirty="0">
                          <a:latin typeface="Calibri"/>
                          <a:cs typeface="Calibri"/>
                        </a:rPr>
                        <a:t> </a:t>
                      </a:r>
                      <a:r>
                        <a:rPr sz="1800" spc="-10" dirty="0">
                          <a:latin typeface="Calibri"/>
                          <a:cs typeface="Calibri"/>
                        </a:rPr>
                        <a:t>addressed</a:t>
                      </a:r>
                      <a:r>
                        <a:rPr sz="1800" spc="-80" dirty="0">
                          <a:latin typeface="Calibri"/>
                          <a:cs typeface="Calibri"/>
                        </a:rPr>
                        <a:t> </a:t>
                      </a:r>
                      <a:r>
                        <a:rPr sz="1800" dirty="0">
                          <a:latin typeface="Calibri"/>
                          <a:cs typeface="Calibri"/>
                        </a:rPr>
                        <a:t>in</a:t>
                      </a:r>
                      <a:r>
                        <a:rPr sz="1800" spc="-55" dirty="0">
                          <a:latin typeface="Calibri"/>
                          <a:cs typeface="Calibri"/>
                        </a:rPr>
                        <a:t> </a:t>
                      </a:r>
                      <a:r>
                        <a:rPr sz="1800" spc="-25" dirty="0">
                          <a:latin typeface="Calibri"/>
                          <a:cs typeface="Calibri"/>
                        </a:rPr>
                        <a:t>the </a:t>
                      </a:r>
                      <a:r>
                        <a:rPr sz="1800" dirty="0">
                          <a:latin typeface="Calibri"/>
                          <a:cs typeface="Calibri"/>
                        </a:rPr>
                        <a:t>digital</a:t>
                      </a:r>
                      <a:r>
                        <a:rPr sz="1800" spc="-105" dirty="0">
                          <a:latin typeface="Calibri"/>
                          <a:cs typeface="Calibri"/>
                        </a:rPr>
                        <a:t> </a:t>
                      </a:r>
                      <a:r>
                        <a:rPr sz="1800" spc="-20" dirty="0">
                          <a:latin typeface="Calibri"/>
                          <a:cs typeface="Calibri"/>
                        </a:rPr>
                        <a:t>age</a:t>
                      </a:r>
                      <a:r>
                        <a:rPr sz="1600" spc="-20" dirty="0">
                          <a:latin typeface="Calibri"/>
                          <a:cs typeface="Calibri"/>
                        </a:rPr>
                        <a:t>.</a:t>
                      </a:r>
                      <a:endParaRPr sz="1600">
                        <a:latin typeface="Calibri"/>
                        <a:cs typeface="Calibri"/>
                      </a:endParaRPr>
                    </a:p>
                  </a:txBody>
                  <a:tcPr marL="0" marR="0" marT="13335"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extLst>
                  <a:ext uri="{0D108BD9-81ED-4DB2-BD59-A6C34878D82A}">
                    <a16:rowId xmlns:a16="http://schemas.microsoft.com/office/drawing/2014/main" val="10003"/>
                  </a:ext>
                </a:extLst>
              </a:tr>
              <a:tr h="826769">
                <a:tc>
                  <a:txBody>
                    <a:bodyPr/>
                    <a:lstStyle/>
                    <a:p>
                      <a:pPr>
                        <a:lnSpc>
                          <a:spcPct val="100000"/>
                        </a:lnSpc>
                        <a:spcBef>
                          <a:spcPts val="375"/>
                        </a:spcBef>
                      </a:pPr>
                      <a:endParaRPr sz="1600">
                        <a:latin typeface="Times New Roman"/>
                        <a:cs typeface="Times New Roman"/>
                      </a:endParaRPr>
                    </a:p>
                    <a:p>
                      <a:pPr marL="66675">
                        <a:lnSpc>
                          <a:spcPct val="100000"/>
                        </a:lnSpc>
                      </a:pPr>
                      <a:r>
                        <a:rPr sz="1600" b="1" spc="-20" dirty="0">
                          <a:latin typeface="Calibri"/>
                          <a:cs typeface="Calibri"/>
                        </a:rPr>
                        <a:t>Gaps</a:t>
                      </a:r>
                      <a:endParaRPr sz="1600">
                        <a:latin typeface="Calibri"/>
                        <a:cs typeface="Calibri"/>
                      </a:endParaRPr>
                    </a:p>
                  </a:txBody>
                  <a:tcPr marL="0" marR="0" marT="47625"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tc>
                  <a:txBody>
                    <a:bodyPr/>
                    <a:lstStyle/>
                    <a:p>
                      <a:pPr marL="67310">
                        <a:lnSpc>
                          <a:spcPct val="100000"/>
                        </a:lnSpc>
                        <a:spcBef>
                          <a:spcPts val="919"/>
                        </a:spcBef>
                      </a:pPr>
                      <a:r>
                        <a:rPr sz="1800" dirty="0">
                          <a:latin typeface="Calibri"/>
                          <a:cs typeface="Calibri"/>
                        </a:rPr>
                        <a:t>The</a:t>
                      </a:r>
                      <a:r>
                        <a:rPr sz="1800" spc="-70" dirty="0">
                          <a:latin typeface="Calibri"/>
                          <a:cs typeface="Calibri"/>
                        </a:rPr>
                        <a:t> </a:t>
                      </a:r>
                      <a:r>
                        <a:rPr sz="1800" dirty="0">
                          <a:latin typeface="Calibri"/>
                          <a:cs typeface="Calibri"/>
                        </a:rPr>
                        <a:t>paper</a:t>
                      </a:r>
                      <a:r>
                        <a:rPr sz="1800" spc="-20" dirty="0">
                          <a:latin typeface="Calibri"/>
                          <a:cs typeface="Calibri"/>
                        </a:rPr>
                        <a:t> </a:t>
                      </a:r>
                      <a:r>
                        <a:rPr sz="1800" spc="-10" dirty="0">
                          <a:latin typeface="Calibri"/>
                          <a:cs typeface="Calibri"/>
                        </a:rPr>
                        <a:t>specifically</a:t>
                      </a:r>
                      <a:r>
                        <a:rPr sz="1800" spc="-85" dirty="0">
                          <a:latin typeface="Calibri"/>
                          <a:cs typeface="Calibri"/>
                        </a:rPr>
                        <a:t> </a:t>
                      </a:r>
                      <a:r>
                        <a:rPr sz="1800" spc="-20" dirty="0">
                          <a:latin typeface="Calibri"/>
                          <a:cs typeface="Calibri"/>
                        </a:rPr>
                        <a:t>highlights</a:t>
                      </a:r>
                      <a:r>
                        <a:rPr sz="1800" spc="-105" dirty="0">
                          <a:latin typeface="Calibri"/>
                          <a:cs typeface="Calibri"/>
                        </a:rPr>
                        <a:t> </a:t>
                      </a:r>
                      <a:r>
                        <a:rPr sz="1800" dirty="0">
                          <a:latin typeface="Calibri"/>
                          <a:cs typeface="Calibri"/>
                        </a:rPr>
                        <a:t>that</a:t>
                      </a:r>
                      <a:r>
                        <a:rPr sz="1800" spc="-40" dirty="0">
                          <a:latin typeface="Calibri"/>
                          <a:cs typeface="Calibri"/>
                        </a:rPr>
                        <a:t> </a:t>
                      </a:r>
                      <a:r>
                        <a:rPr sz="1800" dirty="0">
                          <a:latin typeface="Calibri"/>
                          <a:cs typeface="Calibri"/>
                        </a:rPr>
                        <a:t>no</a:t>
                      </a:r>
                      <a:r>
                        <a:rPr sz="1800" spc="-55" dirty="0">
                          <a:latin typeface="Calibri"/>
                          <a:cs typeface="Calibri"/>
                        </a:rPr>
                        <a:t> </a:t>
                      </a:r>
                      <a:r>
                        <a:rPr sz="1800" spc="-10" dirty="0">
                          <a:latin typeface="Calibri"/>
                          <a:cs typeface="Calibri"/>
                        </a:rPr>
                        <a:t>analogous</a:t>
                      </a:r>
                      <a:r>
                        <a:rPr sz="1800" spc="-105" dirty="0">
                          <a:latin typeface="Calibri"/>
                          <a:cs typeface="Calibri"/>
                        </a:rPr>
                        <a:t> </a:t>
                      </a:r>
                      <a:r>
                        <a:rPr sz="1800" spc="-40" dirty="0">
                          <a:latin typeface="Calibri"/>
                          <a:cs typeface="Calibri"/>
                        </a:rPr>
                        <a:t>concept-</a:t>
                      </a:r>
                      <a:r>
                        <a:rPr sz="1800" dirty="0">
                          <a:latin typeface="Calibri"/>
                          <a:cs typeface="Calibri"/>
                        </a:rPr>
                        <a:t>based</a:t>
                      </a:r>
                      <a:r>
                        <a:rPr sz="1800" spc="-45" dirty="0">
                          <a:latin typeface="Calibri"/>
                          <a:cs typeface="Calibri"/>
                        </a:rPr>
                        <a:t> </a:t>
                      </a:r>
                      <a:r>
                        <a:rPr sz="1800" dirty="0">
                          <a:latin typeface="Calibri"/>
                          <a:cs typeface="Calibri"/>
                        </a:rPr>
                        <a:t>initiatives</a:t>
                      </a:r>
                      <a:r>
                        <a:rPr sz="1800" spc="-5" dirty="0">
                          <a:latin typeface="Calibri"/>
                          <a:cs typeface="Calibri"/>
                        </a:rPr>
                        <a:t> </a:t>
                      </a:r>
                      <a:r>
                        <a:rPr sz="1800" dirty="0">
                          <a:latin typeface="Calibri"/>
                          <a:cs typeface="Calibri"/>
                        </a:rPr>
                        <a:t>for</a:t>
                      </a:r>
                      <a:r>
                        <a:rPr sz="1800" spc="-60" dirty="0">
                          <a:latin typeface="Calibri"/>
                          <a:cs typeface="Calibri"/>
                        </a:rPr>
                        <a:t> </a:t>
                      </a:r>
                      <a:r>
                        <a:rPr sz="1800" spc="-10" dirty="0">
                          <a:latin typeface="Calibri"/>
                          <a:cs typeface="Calibri"/>
                        </a:rPr>
                        <a:t>early</a:t>
                      </a:r>
                      <a:endParaRPr sz="1800">
                        <a:latin typeface="Calibri"/>
                        <a:cs typeface="Calibri"/>
                      </a:endParaRPr>
                    </a:p>
                    <a:p>
                      <a:pPr marL="67310">
                        <a:lnSpc>
                          <a:spcPct val="100000"/>
                        </a:lnSpc>
                        <a:spcBef>
                          <a:spcPts val="5"/>
                        </a:spcBef>
                      </a:pPr>
                      <a:r>
                        <a:rPr sz="1800" spc="-10" dirty="0">
                          <a:latin typeface="Calibri"/>
                          <a:cs typeface="Calibri"/>
                        </a:rPr>
                        <a:t>mental</a:t>
                      </a:r>
                      <a:r>
                        <a:rPr sz="1800" spc="-55" dirty="0">
                          <a:latin typeface="Calibri"/>
                          <a:cs typeface="Calibri"/>
                        </a:rPr>
                        <a:t> </a:t>
                      </a:r>
                      <a:r>
                        <a:rPr sz="1800" spc="-10" dirty="0">
                          <a:latin typeface="Calibri"/>
                          <a:cs typeface="Calibri"/>
                        </a:rPr>
                        <a:t>instability</a:t>
                      </a:r>
                      <a:r>
                        <a:rPr sz="1800" spc="-25" dirty="0">
                          <a:latin typeface="Calibri"/>
                          <a:cs typeface="Calibri"/>
                        </a:rPr>
                        <a:t> </a:t>
                      </a:r>
                      <a:r>
                        <a:rPr sz="1800" dirty="0">
                          <a:latin typeface="Calibri"/>
                          <a:cs typeface="Calibri"/>
                        </a:rPr>
                        <a:t>are</a:t>
                      </a:r>
                      <a:r>
                        <a:rPr sz="1800" spc="-60" dirty="0">
                          <a:latin typeface="Calibri"/>
                          <a:cs typeface="Calibri"/>
                        </a:rPr>
                        <a:t> </a:t>
                      </a:r>
                      <a:r>
                        <a:rPr sz="1800" spc="-10" dirty="0">
                          <a:latin typeface="Calibri"/>
                          <a:cs typeface="Calibri"/>
                        </a:rPr>
                        <a:t>currently</a:t>
                      </a:r>
                      <a:r>
                        <a:rPr sz="1800" spc="-114" dirty="0">
                          <a:latin typeface="Calibri"/>
                          <a:cs typeface="Calibri"/>
                        </a:rPr>
                        <a:t> </a:t>
                      </a:r>
                      <a:r>
                        <a:rPr sz="1800" spc="-10" dirty="0">
                          <a:latin typeface="Calibri"/>
                          <a:cs typeface="Calibri"/>
                        </a:rPr>
                        <a:t>accessible..</a:t>
                      </a:r>
                      <a:endParaRPr sz="1800">
                        <a:latin typeface="Calibri"/>
                        <a:cs typeface="Calibri"/>
                      </a:endParaRPr>
                    </a:p>
                  </a:txBody>
                  <a:tcPr marL="0" marR="0" marT="116839"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extLst>
                  <a:ext uri="{0D108BD9-81ED-4DB2-BD59-A6C34878D82A}">
                    <a16:rowId xmlns:a16="http://schemas.microsoft.com/office/drawing/2014/main" val="10004"/>
                  </a:ext>
                </a:extLst>
              </a:tr>
              <a:tr h="1443355">
                <a:tc>
                  <a:txBody>
                    <a:bodyPr/>
                    <a:lstStyle/>
                    <a:p>
                      <a:pPr>
                        <a:lnSpc>
                          <a:spcPct val="100000"/>
                        </a:lnSpc>
                      </a:pPr>
                      <a:endParaRPr sz="1600">
                        <a:latin typeface="Times New Roman"/>
                        <a:cs typeface="Times New Roman"/>
                      </a:endParaRPr>
                    </a:p>
                    <a:p>
                      <a:pPr>
                        <a:lnSpc>
                          <a:spcPct val="100000"/>
                        </a:lnSpc>
                        <a:spcBef>
                          <a:spcPts val="1075"/>
                        </a:spcBef>
                      </a:pPr>
                      <a:endParaRPr sz="1600">
                        <a:latin typeface="Times New Roman"/>
                        <a:cs typeface="Times New Roman"/>
                      </a:endParaRPr>
                    </a:p>
                    <a:p>
                      <a:pPr marL="66675">
                        <a:lnSpc>
                          <a:spcPct val="100000"/>
                        </a:lnSpc>
                        <a:spcBef>
                          <a:spcPts val="5"/>
                        </a:spcBef>
                      </a:pPr>
                      <a:r>
                        <a:rPr sz="1600" b="1" spc="-10" dirty="0">
                          <a:latin typeface="Calibri"/>
                          <a:cs typeface="Calibri"/>
                        </a:rPr>
                        <a:t>Impact</a:t>
                      </a:r>
                      <a:endParaRPr sz="1600">
                        <a:latin typeface="Calibri"/>
                        <a:cs typeface="Calibri"/>
                      </a:endParaRPr>
                    </a:p>
                  </a:txBody>
                  <a:tcPr marL="0" marR="0" marT="0"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tc>
                  <a:txBody>
                    <a:bodyPr/>
                    <a:lstStyle/>
                    <a:p>
                      <a:pPr marL="67310" marR="281940">
                        <a:lnSpc>
                          <a:spcPct val="100000"/>
                        </a:lnSpc>
                        <a:spcBef>
                          <a:spcPts val="110"/>
                        </a:spcBef>
                      </a:pPr>
                      <a:r>
                        <a:rPr sz="1800" dirty="0">
                          <a:latin typeface="Calibri"/>
                          <a:cs typeface="Calibri"/>
                        </a:rPr>
                        <a:t>Moodify</a:t>
                      </a:r>
                      <a:r>
                        <a:rPr sz="1800" spc="-100" dirty="0">
                          <a:latin typeface="Calibri"/>
                          <a:cs typeface="Calibri"/>
                        </a:rPr>
                        <a:t> </a:t>
                      </a:r>
                      <a:r>
                        <a:rPr sz="1800" spc="-20" dirty="0">
                          <a:latin typeface="Calibri"/>
                          <a:cs typeface="Calibri"/>
                        </a:rPr>
                        <a:t>enhances</a:t>
                      </a:r>
                      <a:r>
                        <a:rPr sz="1800" spc="-85" dirty="0">
                          <a:latin typeface="Calibri"/>
                          <a:cs typeface="Calibri"/>
                        </a:rPr>
                        <a:t> </a:t>
                      </a:r>
                      <a:r>
                        <a:rPr sz="1800" dirty="0">
                          <a:latin typeface="Calibri"/>
                          <a:cs typeface="Calibri"/>
                        </a:rPr>
                        <a:t>mental</a:t>
                      </a:r>
                      <a:r>
                        <a:rPr sz="1800" spc="-50" dirty="0">
                          <a:latin typeface="Calibri"/>
                          <a:cs typeface="Calibri"/>
                        </a:rPr>
                        <a:t> </a:t>
                      </a:r>
                      <a:r>
                        <a:rPr sz="1800" spc="-35" dirty="0">
                          <a:latin typeface="Calibri"/>
                          <a:cs typeface="Calibri"/>
                        </a:rPr>
                        <a:t>well-</a:t>
                      </a:r>
                      <a:r>
                        <a:rPr sz="1800" dirty="0">
                          <a:latin typeface="Calibri"/>
                          <a:cs typeface="Calibri"/>
                        </a:rPr>
                        <a:t>being</a:t>
                      </a:r>
                      <a:r>
                        <a:rPr sz="1800" spc="-5" dirty="0">
                          <a:latin typeface="Calibri"/>
                          <a:cs typeface="Calibri"/>
                        </a:rPr>
                        <a:t> </a:t>
                      </a:r>
                      <a:r>
                        <a:rPr sz="1800" dirty="0">
                          <a:latin typeface="Calibri"/>
                          <a:cs typeface="Calibri"/>
                        </a:rPr>
                        <a:t>by</a:t>
                      </a:r>
                      <a:r>
                        <a:rPr sz="1800" spc="-40" dirty="0">
                          <a:latin typeface="Calibri"/>
                          <a:cs typeface="Calibri"/>
                        </a:rPr>
                        <a:t> </a:t>
                      </a:r>
                      <a:r>
                        <a:rPr sz="1800" spc="-10" dirty="0">
                          <a:latin typeface="Calibri"/>
                          <a:cs typeface="Calibri"/>
                        </a:rPr>
                        <a:t>empowering</a:t>
                      </a:r>
                      <a:r>
                        <a:rPr sz="1800" spc="-114" dirty="0">
                          <a:latin typeface="Calibri"/>
                          <a:cs typeface="Calibri"/>
                        </a:rPr>
                        <a:t> </a:t>
                      </a:r>
                      <a:r>
                        <a:rPr sz="1800" dirty="0">
                          <a:latin typeface="Calibri"/>
                          <a:cs typeface="Calibri"/>
                        </a:rPr>
                        <a:t>users</a:t>
                      </a:r>
                      <a:r>
                        <a:rPr sz="1800" spc="-55" dirty="0">
                          <a:latin typeface="Calibri"/>
                          <a:cs typeface="Calibri"/>
                        </a:rPr>
                        <a:t> </a:t>
                      </a:r>
                      <a:r>
                        <a:rPr sz="1800" dirty="0">
                          <a:latin typeface="Calibri"/>
                          <a:cs typeface="Calibri"/>
                        </a:rPr>
                        <a:t>to</a:t>
                      </a:r>
                      <a:r>
                        <a:rPr sz="1800" spc="-30" dirty="0">
                          <a:latin typeface="Calibri"/>
                          <a:cs typeface="Calibri"/>
                        </a:rPr>
                        <a:t> </a:t>
                      </a:r>
                      <a:r>
                        <a:rPr sz="1800" b="1" spc="-10" dirty="0">
                          <a:latin typeface="Calibri"/>
                          <a:cs typeface="Calibri"/>
                        </a:rPr>
                        <a:t>privately</a:t>
                      </a:r>
                      <a:r>
                        <a:rPr sz="1800" b="1" spc="-135" dirty="0">
                          <a:latin typeface="Calibri"/>
                          <a:cs typeface="Calibri"/>
                        </a:rPr>
                        <a:t> </a:t>
                      </a:r>
                      <a:r>
                        <a:rPr sz="1800" b="1" dirty="0">
                          <a:latin typeface="Calibri"/>
                          <a:cs typeface="Calibri"/>
                        </a:rPr>
                        <a:t>manage</a:t>
                      </a:r>
                      <a:r>
                        <a:rPr sz="1800" b="1" spc="-85" dirty="0">
                          <a:latin typeface="Calibri"/>
                          <a:cs typeface="Calibri"/>
                        </a:rPr>
                        <a:t> </a:t>
                      </a:r>
                      <a:r>
                        <a:rPr sz="1800" b="1" spc="-10" dirty="0">
                          <a:latin typeface="Calibri"/>
                          <a:cs typeface="Calibri"/>
                        </a:rPr>
                        <a:t>mental </a:t>
                      </a:r>
                      <a:r>
                        <a:rPr sz="1800" b="1" dirty="0">
                          <a:latin typeface="Calibri"/>
                          <a:cs typeface="Calibri"/>
                        </a:rPr>
                        <a:t>health</a:t>
                      </a:r>
                      <a:r>
                        <a:rPr sz="1800" b="1" spc="-45" dirty="0">
                          <a:latin typeface="Calibri"/>
                          <a:cs typeface="Calibri"/>
                        </a:rPr>
                        <a:t> </a:t>
                      </a:r>
                      <a:r>
                        <a:rPr sz="1800" b="1" dirty="0">
                          <a:latin typeface="Calibri"/>
                          <a:cs typeface="Calibri"/>
                        </a:rPr>
                        <a:t>issues</a:t>
                      </a:r>
                      <a:r>
                        <a:rPr sz="1800" b="1" spc="-35" dirty="0">
                          <a:latin typeface="Calibri"/>
                          <a:cs typeface="Calibri"/>
                        </a:rPr>
                        <a:t> </a:t>
                      </a:r>
                      <a:r>
                        <a:rPr sz="1800" dirty="0">
                          <a:latin typeface="Calibri"/>
                          <a:cs typeface="Calibri"/>
                        </a:rPr>
                        <a:t>through </a:t>
                      </a:r>
                      <a:r>
                        <a:rPr sz="1800" spc="-20" dirty="0">
                          <a:latin typeface="Calibri"/>
                          <a:cs typeface="Calibri"/>
                        </a:rPr>
                        <a:t>increased</a:t>
                      </a:r>
                      <a:r>
                        <a:rPr sz="1800" spc="-95" dirty="0">
                          <a:latin typeface="Calibri"/>
                          <a:cs typeface="Calibri"/>
                        </a:rPr>
                        <a:t> </a:t>
                      </a:r>
                      <a:r>
                        <a:rPr sz="1800" spc="-40" dirty="0">
                          <a:latin typeface="Calibri"/>
                          <a:cs typeface="Calibri"/>
                        </a:rPr>
                        <a:t>self-</a:t>
                      </a:r>
                      <a:r>
                        <a:rPr sz="1800" spc="-10" dirty="0">
                          <a:latin typeface="Calibri"/>
                          <a:cs typeface="Calibri"/>
                        </a:rPr>
                        <a:t>awareness</a:t>
                      </a:r>
                      <a:r>
                        <a:rPr sz="1800" spc="-70" dirty="0">
                          <a:latin typeface="Calibri"/>
                          <a:cs typeface="Calibri"/>
                        </a:rPr>
                        <a:t> </a:t>
                      </a:r>
                      <a:r>
                        <a:rPr sz="1800" dirty="0">
                          <a:latin typeface="Calibri"/>
                          <a:cs typeface="Calibri"/>
                        </a:rPr>
                        <a:t>and</a:t>
                      </a:r>
                      <a:r>
                        <a:rPr sz="1800" spc="-25" dirty="0">
                          <a:latin typeface="Calibri"/>
                          <a:cs typeface="Calibri"/>
                        </a:rPr>
                        <a:t> </a:t>
                      </a:r>
                      <a:r>
                        <a:rPr sz="1800" spc="-20" dirty="0">
                          <a:latin typeface="Calibri"/>
                          <a:cs typeface="Calibri"/>
                        </a:rPr>
                        <a:t>personalized</a:t>
                      </a:r>
                      <a:r>
                        <a:rPr sz="1800" spc="-95" dirty="0">
                          <a:latin typeface="Calibri"/>
                          <a:cs typeface="Calibri"/>
                        </a:rPr>
                        <a:t> </a:t>
                      </a:r>
                      <a:r>
                        <a:rPr sz="1800" spc="-10" dirty="0">
                          <a:latin typeface="Calibri"/>
                          <a:cs typeface="Calibri"/>
                        </a:rPr>
                        <a:t>support57. </a:t>
                      </a:r>
                      <a:r>
                        <a:rPr sz="1800" spc="-25" dirty="0">
                          <a:latin typeface="Calibri"/>
                          <a:cs typeface="Calibri"/>
                        </a:rPr>
                        <a:t>It </a:t>
                      </a:r>
                      <a:r>
                        <a:rPr sz="1800" spc="-20" dirty="0">
                          <a:latin typeface="Calibri"/>
                          <a:cs typeface="Calibri"/>
                        </a:rPr>
                        <a:t>significantly</a:t>
                      </a:r>
                      <a:r>
                        <a:rPr sz="1800" spc="-110" dirty="0">
                          <a:latin typeface="Calibri"/>
                          <a:cs typeface="Calibri"/>
                        </a:rPr>
                        <a:t> </a:t>
                      </a:r>
                      <a:r>
                        <a:rPr sz="1800" spc="-10" dirty="0">
                          <a:latin typeface="Calibri"/>
                          <a:cs typeface="Calibri"/>
                        </a:rPr>
                        <a:t>lowers</a:t>
                      </a:r>
                      <a:r>
                        <a:rPr sz="1800" spc="-100" dirty="0">
                          <a:latin typeface="Calibri"/>
                          <a:cs typeface="Calibri"/>
                        </a:rPr>
                        <a:t> </a:t>
                      </a:r>
                      <a:r>
                        <a:rPr sz="1800" spc="-10" dirty="0">
                          <a:latin typeface="Calibri"/>
                          <a:cs typeface="Calibri"/>
                        </a:rPr>
                        <a:t>feelings</a:t>
                      </a:r>
                      <a:r>
                        <a:rPr sz="1800" spc="-55" dirty="0">
                          <a:latin typeface="Calibri"/>
                          <a:cs typeface="Calibri"/>
                        </a:rPr>
                        <a:t> </a:t>
                      </a:r>
                      <a:r>
                        <a:rPr sz="1800" dirty="0">
                          <a:latin typeface="Calibri"/>
                          <a:cs typeface="Calibri"/>
                        </a:rPr>
                        <a:t>of</a:t>
                      </a:r>
                      <a:r>
                        <a:rPr sz="1800" spc="-35" dirty="0">
                          <a:latin typeface="Calibri"/>
                          <a:cs typeface="Calibri"/>
                        </a:rPr>
                        <a:t> </a:t>
                      </a:r>
                      <a:r>
                        <a:rPr sz="1800" spc="-10" dirty="0">
                          <a:latin typeface="Calibri"/>
                          <a:cs typeface="Calibri"/>
                        </a:rPr>
                        <a:t>loneliness</a:t>
                      </a:r>
                      <a:r>
                        <a:rPr sz="1800" spc="-50" dirty="0">
                          <a:latin typeface="Calibri"/>
                          <a:cs typeface="Calibri"/>
                        </a:rPr>
                        <a:t> </a:t>
                      </a:r>
                      <a:r>
                        <a:rPr sz="1800" dirty="0">
                          <a:latin typeface="Calibri"/>
                          <a:cs typeface="Calibri"/>
                        </a:rPr>
                        <a:t>and</a:t>
                      </a:r>
                      <a:r>
                        <a:rPr sz="1800" spc="-25" dirty="0">
                          <a:latin typeface="Calibri"/>
                          <a:cs typeface="Calibri"/>
                        </a:rPr>
                        <a:t> </a:t>
                      </a:r>
                      <a:r>
                        <a:rPr sz="1800" spc="-10" dirty="0">
                          <a:latin typeface="Calibri"/>
                          <a:cs typeface="Calibri"/>
                        </a:rPr>
                        <a:t>promotes</a:t>
                      </a:r>
                      <a:r>
                        <a:rPr sz="1800" spc="-100" dirty="0">
                          <a:latin typeface="Calibri"/>
                          <a:cs typeface="Calibri"/>
                        </a:rPr>
                        <a:t> </a:t>
                      </a:r>
                      <a:r>
                        <a:rPr sz="1800" dirty="0">
                          <a:latin typeface="Calibri"/>
                          <a:cs typeface="Calibri"/>
                        </a:rPr>
                        <a:t>a</a:t>
                      </a:r>
                      <a:r>
                        <a:rPr sz="1800" spc="-35" dirty="0">
                          <a:latin typeface="Calibri"/>
                          <a:cs typeface="Calibri"/>
                        </a:rPr>
                        <a:t> </a:t>
                      </a:r>
                      <a:r>
                        <a:rPr sz="1800" dirty="0">
                          <a:latin typeface="Calibri"/>
                          <a:cs typeface="Calibri"/>
                        </a:rPr>
                        <a:t>sense</a:t>
                      </a:r>
                      <a:r>
                        <a:rPr sz="1800" spc="25" dirty="0">
                          <a:latin typeface="Calibri"/>
                          <a:cs typeface="Calibri"/>
                        </a:rPr>
                        <a:t> </a:t>
                      </a:r>
                      <a:r>
                        <a:rPr sz="1800" dirty="0">
                          <a:latin typeface="Calibri"/>
                          <a:cs typeface="Calibri"/>
                        </a:rPr>
                        <a:t>of</a:t>
                      </a:r>
                      <a:r>
                        <a:rPr sz="1800" spc="-45" dirty="0">
                          <a:latin typeface="Calibri"/>
                          <a:cs typeface="Calibri"/>
                        </a:rPr>
                        <a:t> </a:t>
                      </a:r>
                      <a:r>
                        <a:rPr sz="1800" spc="-20" dirty="0">
                          <a:latin typeface="Calibri"/>
                          <a:cs typeface="Calibri"/>
                        </a:rPr>
                        <a:t>belonging</a:t>
                      </a:r>
                      <a:r>
                        <a:rPr sz="1800" spc="-40" dirty="0">
                          <a:latin typeface="Calibri"/>
                          <a:cs typeface="Calibri"/>
                        </a:rPr>
                        <a:t> </a:t>
                      </a:r>
                      <a:r>
                        <a:rPr sz="1800" spc="-25" dirty="0">
                          <a:latin typeface="Calibri"/>
                          <a:cs typeface="Calibri"/>
                        </a:rPr>
                        <a:t>by </a:t>
                      </a:r>
                      <a:r>
                        <a:rPr sz="1800" spc="-10" dirty="0">
                          <a:latin typeface="Calibri"/>
                          <a:cs typeface="Calibri"/>
                        </a:rPr>
                        <a:t>facilitating</a:t>
                      </a:r>
                      <a:r>
                        <a:rPr sz="1800" spc="-105" dirty="0">
                          <a:latin typeface="Calibri"/>
                          <a:cs typeface="Calibri"/>
                        </a:rPr>
                        <a:t> </a:t>
                      </a:r>
                      <a:r>
                        <a:rPr sz="1800" b="1" dirty="0">
                          <a:latin typeface="Calibri"/>
                          <a:cs typeface="Calibri"/>
                        </a:rPr>
                        <a:t>secure,</a:t>
                      </a:r>
                      <a:r>
                        <a:rPr sz="1800" b="1" spc="-90" dirty="0">
                          <a:latin typeface="Calibri"/>
                          <a:cs typeface="Calibri"/>
                        </a:rPr>
                        <a:t> </a:t>
                      </a:r>
                      <a:r>
                        <a:rPr sz="1800" b="1" dirty="0">
                          <a:latin typeface="Calibri"/>
                          <a:cs typeface="Calibri"/>
                        </a:rPr>
                        <a:t>anonymous</a:t>
                      </a:r>
                      <a:r>
                        <a:rPr sz="1800" b="1" spc="-55" dirty="0">
                          <a:latin typeface="Calibri"/>
                          <a:cs typeface="Calibri"/>
                        </a:rPr>
                        <a:t> </a:t>
                      </a:r>
                      <a:r>
                        <a:rPr sz="1800" b="1" dirty="0">
                          <a:latin typeface="Calibri"/>
                          <a:cs typeface="Calibri"/>
                        </a:rPr>
                        <a:t>peer</a:t>
                      </a:r>
                      <a:r>
                        <a:rPr sz="1800" b="1" spc="-65" dirty="0">
                          <a:latin typeface="Calibri"/>
                          <a:cs typeface="Calibri"/>
                        </a:rPr>
                        <a:t> </a:t>
                      </a:r>
                      <a:r>
                        <a:rPr sz="1800" b="1" spc="-10" dirty="0">
                          <a:latin typeface="Calibri"/>
                          <a:cs typeface="Calibri"/>
                        </a:rPr>
                        <a:t>connections</a:t>
                      </a:r>
                      <a:r>
                        <a:rPr sz="1800" spc="-10" dirty="0">
                          <a:latin typeface="Calibri"/>
                          <a:cs typeface="Calibri"/>
                        </a:rPr>
                        <a:t>1213.</a:t>
                      </a:r>
                      <a:r>
                        <a:rPr sz="1800" spc="-3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app</a:t>
                      </a:r>
                      <a:r>
                        <a:rPr sz="1800" spc="-45" dirty="0">
                          <a:latin typeface="Calibri"/>
                          <a:cs typeface="Calibri"/>
                        </a:rPr>
                        <a:t> </a:t>
                      </a:r>
                      <a:r>
                        <a:rPr sz="1800" spc="-10" dirty="0">
                          <a:latin typeface="Calibri"/>
                          <a:cs typeface="Calibri"/>
                        </a:rPr>
                        <a:t>provides</a:t>
                      </a:r>
                      <a:r>
                        <a:rPr sz="1800" spc="-80" dirty="0">
                          <a:latin typeface="Calibri"/>
                          <a:cs typeface="Calibri"/>
                        </a:rPr>
                        <a:t> </a:t>
                      </a:r>
                      <a:r>
                        <a:rPr sz="1800" dirty="0">
                          <a:latin typeface="Calibri"/>
                          <a:cs typeface="Calibri"/>
                        </a:rPr>
                        <a:t>a</a:t>
                      </a:r>
                      <a:r>
                        <a:rPr sz="1800" spc="-55" dirty="0">
                          <a:latin typeface="Calibri"/>
                          <a:cs typeface="Calibri"/>
                        </a:rPr>
                        <a:t> </a:t>
                      </a:r>
                      <a:r>
                        <a:rPr sz="1800" spc="-10" dirty="0">
                          <a:latin typeface="Calibri"/>
                          <a:cs typeface="Calibri"/>
                        </a:rPr>
                        <a:t>valuable resource</a:t>
                      </a:r>
                      <a:r>
                        <a:rPr sz="1800" spc="-100" dirty="0">
                          <a:latin typeface="Calibri"/>
                          <a:cs typeface="Calibri"/>
                        </a:rPr>
                        <a:t> </a:t>
                      </a:r>
                      <a:r>
                        <a:rPr sz="1800" dirty="0">
                          <a:latin typeface="Calibri"/>
                          <a:cs typeface="Calibri"/>
                        </a:rPr>
                        <a:t>for</a:t>
                      </a:r>
                      <a:r>
                        <a:rPr sz="1800" spc="-30" dirty="0">
                          <a:latin typeface="Calibri"/>
                          <a:cs typeface="Calibri"/>
                        </a:rPr>
                        <a:t> </a:t>
                      </a:r>
                      <a:r>
                        <a:rPr sz="1800" spc="-20" dirty="0">
                          <a:latin typeface="Calibri"/>
                          <a:cs typeface="Calibri"/>
                        </a:rPr>
                        <a:t>introspection,</a:t>
                      </a:r>
                      <a:r>
                        <a:rPr sz="1800" spc="-95" dirty="0">
                          <a:latin typeface="Calibri"/>
                          <a:cs typeface="Calibri"/>
                        </a:rPr>
                        <a:t> </a:t>
                      </a:r>
                      <a:r>
                        <a:rPr sz="1800" spc="-10" dirty="0">
                          <a:latin typeface="Calibri"/>
                          <a:cs typeface="Calibri"/>
                        </a:rPr>
                        <a:t>personal</a:t>
                      </a:r>
                      <a:r>
                        <a:rPr sz="1800" spc="-65" dirty="0">
                          <a:latin typeface="Calibri"/>
                          <a:cs typeface="Calibri"/>
                        </a:rPr>
                        <a:t> </a:t>
                      </a:r>
                      <a:r>
                        <a:rPr sz="1800" spc="-10" dirty="0">
                          <a:latin typeface="Calibri"/>
                          <a:cs typeface="Calibri"/>
                        </a:rPr>
                        <a:t>growth,</a:t>
                      </a:r>
                      <a:r>
                        <a:rPr sz="1800" spc="-70" dirty="0">
                          <a:latin typeface="Calibri"/>
                          <a:cs typeface="Calibri"/>
                        </a:rPr>
                        <a:t> </a:t>
                      </a:r>
                      <a:r>
                        <a:rPr sz="1800" dirty="0">
                          <a:latin typeface="Calibri"/>
                          <a:cs typeface="Calibri"/>
                        </a:rPr>
                        <a:t>and</a:t>
                      </a:r>
                      <a:r>
                        <a:rPr sz="1800" spc="-20"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link</a:t>
                      </a:r>
                      <a:r>
                        <a:rPr sz="1800" spc="-10"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a</a:t>
                      </a:r>
                      <a:r>
                        <a:rPr sz="1800" spc="-5" dirty="0">
                          <a:latin typeface="Calibri"/>
                          <a:cs typeface="Calibri"/>
                        </a:rPr>
                        <a:t> </a:t>
                      </a:r>
                      <a:r>
                        <a:rPr sz="1800" spc="-20" dirty="0">
                          <a:latin typeface="Calibri"/>
                          <a:cs typeface="Calibri"/>
                        </a:rPr>
                        <a:t>supportive</a:t>
                      </a:r>
                      <a:r>
                        <a:rPr sz="1800" spc="-85" dirty="0">
                          <a:latin typeface="Calibri"/>
                          <a:cs typeface="Calibri"/>
                        </a:rPr>
                        <a:t> </a:t>
                      </a:r>
                      <a:r>
                        <a:rPr sz="1800" spc="-10" dirty="0">
                          <a:latin typeface="Calibri"/>
                          <a:cs typeface="Calibri"/>
                        </a:rPr>
                        <a:t>community</a:t>
                      </a:r>
                      <a:endParaRPr sz="1800">
                        <a:latin typeface="Calibri"/>
                        <a:cs typeface="Calibri"/>
                      </a:endParaRPr>
                    </a:p>
                  </a:txBody>
                  <a:tcPr marL="0" marR="0" marT="13970" marB="0">
                    <a:lnL w="12700">
                      <a:solidFill>
                        <a:srgbClr val="F69546"/>
                      </a:solidFill>
                      <a:prstDash val="solid"/>
                    </a:lnL>
                    <a:lnR w="12700">
                      <a:solidFill>
                        <a:srgbClr val="F69546"/>
                      </a:solidFill>
                      <a:prstDash val="solid"/>
                    </a:lnR>
                    <a:lnT w="12700">
                      <a:solidFill>
                        <a:srgbClr val="F69546"/>
                      </a:solidFill>
                      <a:prstDash val="solid"/>
                    </a:lnT>
                    <a:lnB w="12700">
                      <a:solidFill>
                        <a:srgbClr val="F69546"/>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0363" y="25730"/>
            <a:ext cx="7306309" cy="695325"/>
          </a:xfrm>
          <a:prstGeom prst="rect">
            <a:avLst/>
          </a:prstGeom>
        </p:spPr>
        <p:txBody>
          <a:bodyPr vert="horz" wrap="square" lIns="0" tIns="12065" rIns="0" bIns="0" rtlCol="0">
            <a:spAutoFit/>
          </a:bodyPr>
          <a:lstStyle/>
          <a:p>
            <a:pPr marL="12700">
              <a:lnSpc>
                <a:spcPct val="100000"/>
              </a:lnSpc>
              <a:spcBef>
                <a:spcPts val="95"/>
              </a:spcBef>
            </a:pPr>
            <a:r>
              <a:rPr spc="-20" dirty="0"/>
              <a:t>Research</a:t>
            </a:r>
            <a:r>
              <a:rPr spc="-190" dirty="0"/>
              <a:t> </a:t>
            </a:r>
            <a:r>
              <a:rPr dirty="0"/>
              <a:t>and</a:t>
            </a:r>
            <a:r>
              <a:rPr spc="-150" dirty="0"/>
              <a:t> </a:t>
            </a:r>
            <a:r>
              <a:rPr spc="-25" dirty="0"/>
              <a:t>Literature</a:t>
            </a:r>
            <a:r>
              <a:rPr spc="-225" dirty="0"/>
              <a:t> </a:t>
            </a:r>
            <a:r>
              <a:rPr spc="-10" dirty="0"/>
              <a:t>Review</a:t>
            </a:r>
          </a:p>
        </p:txBody>
      </p:sp>
      <p:sp>
        <p:nvSpPr>
          <p:cNvPr id="3" name="object 3"/>
          <p:cNvSpPr txBox="1"/>
          <p:nvPr/>
        </p:nvSpPr>
        <p:spPr>
          <a:xfrm>
            <a:off x="255524" y="834009"/>
            <a:ext cx="10398760" cy="764312"/>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3.</a:t>
            </a:r>
            <a:r>
              <a:rPr sz="2000" b="1" spc="-70" dirty="0">
                <a:latin typeface="Times New Roman"/>
                <a:cs typeface="Times New Roman"/>
              </a:rPr>
              <a:t> </a:t>
            </a:r>
            <a:r>
              <a:rPr sz="2400" b="1" spc="-10" dirty="0">
                <a:latin typeface="Calibri"/>
                <a:cs typeface="Calibri"/>
              </a:rPr>
              <a:t>Therapeutic</a:t>
            </a:r>
            <a:r>
              <a:rPr sz="2400" b="1" spc="-120" dirty="0">
                <a:latin typeface="Calibri"/>
                <a:cs typeface="Calibri"/>
              </a:rPr>
              <a:t> </a:t>
            </a:r>
            <a:r>
              <a:rPr sz="2400" b="1" spc="-30" dirty="0">
                <a:latin typeface="Calibri"/>
                <a:cs typeface="Calibri"/>
              </a:rPr>
              <a:t>Tech:</a:t>
            </a:r>
            <a:r>
              <a:rPr sz="2400" b="1" spc="-150" dirty="0">
                <a:latin typeface="Calibri"/>
                <a:cs typeface="Calibri"/>
              </a:rPr>
              <a:t> </a:t>
            </a:r>
            <a:r>
              <a:rPr sz="2400" b="1" dirty="0">
                <a:latin typeface="Calibri"/>
                <a:cs typeface="Calibri"/>
              </a:rPr>
              <a:t>A</a:t>
            </a:r>
            <a:r>
              <a:rPr sz="2400" b="1" spc="-80" dirty="0">
                <a:latin typeface="Calibri"/>
                <a:cs typeface="Calibri"/>
              </a:rPr>
              <a:t> </a:t>
            </a:r>
            <a:r>
              <a:rPr sz="2400" b="1" spc="-20" dirty="0">
                <a:latin typeface="Calibri"/>
                <a:cs typeface="Calibri"/>
              </a:rPr>
              <a:t>Comparative</a:t>
            </a:r>
            <a:r>
              <a:rPr sz="2400" b="1" spc="-145" dirty="0">
                <a:latin typeface="Calibri"/>
                <a:cs typeface="Calibri"/>
              </a:rPr>
              <a:t> </a:t>
            </a:r>
            <a:r>
              <a:rPr sz="2400" b="1" dirty="0">
                <a:latin typeface="Calibri"/>
                <a:cs typeface="Calibri"/>
              </a:rPr>
              <a:t>Study</a:t>
            </a:r>
            <a:r>
              <a:rPr sz="2400" b="1" spc="-75" dirty="0">
                <a:latin typeface="Calibri"/>
                <a:cs typeface="Calibri"/>
              </a:rPr>
              <a:t> </a:t>
            </a:r>
            <a:r>
              <a:rPr sz="2400" b="1" dirty="0">
                <a:latin typeface="Calibri"/>
                <a:cs typeface="Calibri"/>
              </a:rPr>
              <a:t>of</a:t>
            </a:r>
            <a:r>
              <a:rPr sz="2400" b="1" spc="-80" dirty="0">
                <a:latin typeface="Calibri"/>
                <a:cs typeface="Calibri"/>
              </a:rPr>
              <a:t> </a:t>
            </a:r>
            <a:r>
              <a:rPr sz="2400" b="1" dirty="0">
                <a:latin typeface="Calibri"/>
                <a:cs typeface="Calibri"/>
              </a:rPr>
              <a:t>AI-</a:t>
            </a:r>
            <a:r>
              <a:rPr sz="2400" b="1" spc="-10" dirty="0">
                <a:latin typeface="Calibri"/>
                <a:cs typeface="Calibri"/>
              </a:rPr>
              <a:t>Driven</a:t>
            </a:r>
            <a:r>
              <a:rPr sz="2400" b="1" spc="-100" dirty="0">
                <a:latin typeface="Calibri"/>
                <a:cs typeface="Calibri"/>
              </a:rPr>
              <a:t> </a:t>
            </a:r>
            <a:r>
              <a:rPr sz="2400" b="1" spc="-10" dirty="0">
                <a:latin typeface="Calibri"/>
                <a:cs typeface="Calibri"/>
              </a:rPr>
              <a:t>Mental</a:t>
            </a:r>
            <a:r>
              <a:rPr sz="2400" b="1" spc="-105" dirty="0">
                <a:latin typeface="Calibri"/>
                <a:cs typeface="Calibri"/>
              </a:rPr>
              <a:t> </a:t>
            </a:r>
            <a:r>
              <a:rPr sz="2400" b="1" dirty="0">
                <a:latin typeface="Calibri"/>
                <a:cs typeface="Calibri"/>
              </a:rPr>
              <a:t>Health</a:t>
            </a:r>
            <a:r>
              <a:rPr sz="2400" b="1" spc="-50" dirty="0">
                <a:latin typeface="Calibri"/>
                <a:cs typeface="Calibri"/>
              </a:rPr>
              <a:t> </a:t>
            </a:r>
            <a:r>
              <a:rPr sz="2400" b="1" spc="-10" dirty="0">
                <a:latin typeface="Calibri"/>
                <a:cs typeface="Calibri"/>
              </a:rPr>
              <a:t>Interventions</a:t>
            </a:r>
            <a:endParaRPr lang="en-IN" sz="2400" b="1" spc="-10" dirty="0">
              <a:latin typeface="Calibri"/>
              <a:cs typeface="Calibri"/>
            </a:endParaRPr>
          </a:p>
          <a:p>
            <a:pPr marL="12700">
              <a:lnSpc>
                <a:spcPct val="100000"/>
              </a:lnSpc>
              <a:spcBef>
                <a:spcPts val="100"/>
              </a:spcBef>
            </a:pPr>
            <a:r>
              <a:rPr lang="en-IN" sz="2400" b="1" spc="-10" dirty="0">
                <a:latin typeface="Calibri"/>
                <a:cs typeface="Calibri"/>
              </a:rPr>
              <a:t>   (IEEE-2024)</a:t>
            </a:r>
            <a:endParaRPr sz="2400" dirty="0">
              <a:latin typeface="Calibri"/>
              <a:cs typeface="Calibri"/>
            </a:endParaRPr>
          </a:p>
        </p:txBody>
      </p:sp>
      <p:graphicFrame>
        <p:nvGraphicFramePr>
          <p:cNvPr id="4" name="object 4"/>
          <p:cNvGraphicFramePr>
            <a:graphicFrameLocks noGrp="1"/>
          </p:cNvGraphicFramePr>
          <p:nvPr/>
        </p:nvGraphicFramePr>
        <p:xfrm>
          <a:off x="383540" y="1586991"/>
          <a:ext cx="11399520" cy="4666614"/>
        </p:xfrm>
        <a:graphic>
          <a:graphicData uri="http://schemas.openxmlformats.org/drawingml/2006/table">
            <a:tbl>
              <a:tblPr firstRow="1" bandRow="1">
                <a:tableStyleId>{2D5ABB26-0587-4C30-8999-92F81FD0307C}</a:tableStyleId>
              </a:tblPr>
              <a:tblGrid>
                <a:gridCol w="2346960">
                  <a:extLst>
                    <a:ext uri="{9D8B030D-6E8A-4147-A177-3AD203B41FA5}">
                      <a16:colId xmlns:a16="http://schemas.microsoft.com/office/drawing/2014/main" val="20000"/>
                    </a:ext>
                  </a:extLst>
                </a:gridCol>
                <a:gridCol w="9052560">
                  <a:extLst>
                    <a:ext uri="{9D8B030D-6E8A-4147-A177-3AD203B41FA5}">
                      <a16:colId xmlns:a16="http://schemas.microsoft.com/office/drawing/2014/main" val="20001"/>
                    </a:ext>
                  </a:extLst>
                </a:gridCol>
              </a:tblGrid>
              <a:tr h="312420">
                <a:tc>
                  <a:txBody>
                    <a:bodyPr/>
                    <a:lstStyle/>
                    <a:p>
                      <a:pPr marL="67310">
                        <a:lnSpc>
                          <a:spcPct val="100000"/>
                        </a:lnSpc>
                        <a:spcBef>
                          <a:spcPts val="100"/>
                        </a:spcBef>
                      </a:pPr>
                      <a:r>
                        <a:rPr sz="1600" b="1" spc="-10" dirty="0">
                          <a:latin typeface="Calibri"/>
                          <a:cs typeface="Calibri"/>
                        </a:rPr>
                        <a:t>Aspect</a:t>
                      </a:r>
                      <a:endParaRPr sz="1600">
                        <a:latin typeface="Calibri"/>
                        <a:cs typeface="Calibri"/>
                      </a:endParaRPr>
                    </a:p>
                  </a:txBody>
                  <a:tcPr marL="0" marR="0" marT="1270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tc>
                  <a:txBody>
                    <a:bodyPr/>
                    <a:lstStyle/>
                    <a:p>
                      <a:pPr marL="67310">
                        <a:lnSpc>
                          <a:spcPct val="100000"/>
                        </a:lnSpc>
                        <a:spcBef>
                          <a:spcPts val="100"/>
                        </a:spcBef>
                      </a:pPr>
                      <a:r>
                        <a:rPr sz="1600" b="1" spc="-10" dirty="0">
                          <a:latin typeface="Calibri"/>
                          <a:cs typeface="Calibri"/>
                        </a:rPr>
                        <a:t>Details</a:t>
                      </a:r>
                      <a:endParaRPr sz="1600">
                        <a:latin typeface="Calibri"/>
                        <a:cs typeface="Calibri"/>
                      </a:endParaRPr>
                    </a:p>
                  </a:txBody>
                  <a:tcPr marL="0" marR="0" marT="1270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extLst>
                  <a:ext uri="{0D108BD9-81ED-4DB2-BD59-A6C34878D82A}">
                    <a16:rowId xmlns:a16="http://schemas.microsoft.com/office/drawing/2014/main" val="10000"/>
                  </a:ext>
                </a:extLst>
              </a:tr>
              <a:tr h="807720">
                <a:tc>
                  <a:txBody>
                    <a:bodyPr/>
                    <a:lstStyle/>
                    <a:p>
                      <a:pPr>
                        <a:lnSpc>
                          <a:spcPct val="100000"/>
                        </a:lnSpc>
                        <a:spcBef>
                          <a:spcPts val="290"/>
                        </a:spcBef>
                      </a:pPr>
                      <a:endParaRPr sz="1600">
                        <a:latin typeface="Times New Roman"/>
                        <a:cs typeface="Times New Roman"/>
                      </a:endParaRPr>
                    </a:p>
                    <a:p>
                      <a:pPr marL="67310">
                        <a:lnSpc>
                          <a:spcPct val="100000"/>
                        </a:lnSpc>
                      </a:pPr>
                      <a:r>
                        <a:rPr sz="1600" b="1" spc="-10" dirty="0">
                          <a:latin typeface="Calibri"/>
                          <a:cs typeface="Calibri"/>
                        </a:rPr>
                        <a:t>Author</a:t>
                      </a:r>
                      <a:endParaRPr sz="1600">
                        <a:latin typeface="Calibri"/>
                        <a:cs typeface="Calibri"/>
                      </a:endParaRPr>
                    </a:p>
                  </a:txBody>
                  <a:tcPr marL="0" marR="0" marT="3683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tc>
                  <a:txBody>
                    <a:bodyPr/>
                    <a:lstStyle/>
                    <a:p>
                      <a:pPr marL="67310">
                        <a:lnSpc>
                          <a:spcPct val="100000"/>
                        </a:lnSpc>
                        <a:spcBef>
                          <a:spcPts val="1914"/>
                        </a:spcBef>
                      </a:pPr>
                      <a:r>
                        <a:rPr sz="1800" b="1" dirty="0">
                          <a:latin typeface="Calibri"/>
                          <a:cs typeface="Calibri"/>
                        </a:rPr>
                        <a:t>Aakriti</a:t>
                      </a:r>
                      <a:r>
                        <a:rPr sz="1800" b="1" spc="-45" dirty="0">
                          <a:latin typeface="Calibri"/>
                          <a:cs typeface="Calibri"/>
                        </a:rPr>
                        <a:t> </a:t>
                      </a:r>
                      <a:r>
                        <a:rPr sz="1800" b="1" dirty="0">
                          <a:latin typeface="Calibri"/>
                          <a:cs typeface="Calibri"/>
                        </a:rPr>
                        <a:t>Kheterpal</a:t>
                      </a:r>
                      <a:r>
                        <a:rPr sz="1800" b="1" spc="-50" dirty="0">
                          <a:latin typeface="Calibri"/>
                          <a:cs typeface="Calibri"/>
                        </a:rPr>
                        <a:t> </a:t>
                      </a:r>
                      <a:r>
                        <a:rPr sz="1800" dirty="0">
                          <a:latin typeface="Calibri"/>
                          <a:cs typeface="Calibri"/>
                        </a:rPr>
                        <a:t>and</a:t>
                      </a:r>
                      <a:r>
                        <a:rPr sz="1800" spc="-15" dirty="0">
                          <a:latin typeface="Calibri"/>
                          <a:cs typeface="Calibri"/>
                        </a:rPr>
                        <a:t> </a:t>
                      </a:r>
                      <a:r>
                        <a:rPr sz="1800" b="1" spc="-10" dirty="0">
                          <a:latin typeface="Calibri"/>
                          <a:cs typeface="Calibri"/>
                        </a:rPr>
                        <a:t>Kanwarpartap</a:t>
                      </a:r>
                      <a:r>
                        <a:rPr sz="1800" b="1" spc="-75" dirty="0">
                          <a:latin typeface="Calibri"/>
                          <a:cs typeface="Calibri"/>
                        </a:rPr>
                        <a:t> </a:t>
                      </a:r>
                      <a:r>
                        <a:rPr sz="1800" b="1" spc="-10" dirty="0">
                          <a:latin typeface="Calibri"/>
                          <a:cs typeface="Calibri"/>
                        </a:rPr>
                        <a:t>Singh</a:t>
                      </a:r>
                      <a:r>
                        <a:rPr sz="1800" b="1" spc="-75" dirty="0">
                          <a:latin typeface="Calibri"/>
                          <a:cs typeface="Calibri"/>
                        </a:rPr>
                        <a:t> </a:t>
                      </a:r>
                      <a:r>
                        <a:rPr sz="1800" b="1" spc="-20" dirty="0">
                          <a:latin typeface="Calibri"/>
                          <a:cs typeface="Calibri"/>
                        </a:rPr>
                        <a:t>Gill</a:t>
                      </a:r>
                      <a:endParaRPr sz="1800">
                        <a:latin typeface="Calibri"/>
                        <a:cs typeface="Calibri"/>
                      </a:endParaRPr>
                    </a:p>
                  </a:txBody>
                  <a:tcPr marL="0" marR="0" marT="243204"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extLst>
                  <a:ext uri="{0D108BD9-81ED-4DB2-BD59-A6C34878D82A}">
                    <a16:rowId xmlns:a16="http://schemas.microsoft.com/office/drawing/2014/main" val="10001"/>
                  </a:ext>
                </a:extLst>
              </a:tr>
              <a:tr h="1286510">
                <a:tc>
                  <a:txBody>
                    <a:bodyPr/>
                    <a:lstStyle/>
                    <a:p>
                      <a:pPr>
                        <a:lnSpc>
                          <a:spcPct val="100000"/>
                        </a:lnSpc>
                      </a:pPr>
                      <a:endParaRPr sz="1600">
                        <a:latin typeface="Times New Roman"/>
                        <a:cs typeface="Times New Roman"/>
                      </a:endParaRPr>
                    </a:p>
                    <a:p>
                      <a:pPr>
                        <a:lnSpc>
                          <a:spcPct val="100000"/>
                        </a:lnSpc>
                        <a:spcBef>
                          <a:spcPts val="465"/>
                        </a:spcBef>
                      </a:pPr>
                      <a:endParaRPr sz="1600">
                        <a:latin typeface="Times New Roman"/>
                        <a:cs typeface="Times New Roman"/>
                      </a:endParaRPr>
                    </a:p>
                    <a:p>
                      <a:pPr marL="67310">
                        <a:lnSpc>
                          <a:spcPct val="100000"/>
                        </a:lnSpc>
                        <a:spcBef>
                          <a:spcPts val="5"/>
                        </a:spcBef>
                      </a:pPr>
                      <a:r>
                        <a:rPr sz="1600" b="1" spc="-10" dirty="0">
                          <a:latin typeface="Calibri"/>
                          <a:cs typeface="Calibri"/>
                        </a:rPr>
                        <a:t>Summary</a:t>
                      </a:r>
                      <a:endParaRPr sz="1600">
                        <a:latin typeface="Calibri"/>
                        <a:cs typeface="Calibri"/>
                      </a:endParaRPr>
                    </a:p>
                  </a:txBody>
                  <a:tcPr marL="0" marR="0" marT="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tc>
                  <a:txBody>
                    <a:bodyPr/>
                    <a:lstStyle/>
                    <a:p>
                      <a:pPr marL="67310">
                        <a:lnSpc>
                          <a:spcPct val="100000"/>
                        </a:lnSpc>
                        <a:spcBef>
                          <a:spcPts val="100"/>
                        </a:spcBef>
                      </a:pPr>
                      <a:r>
                        <a:rPr sz="1600" dirty="0">
                          <a:latin typeface="Calibri"/>
                          <a:cs typeface="Calibri"/>
                        </a:rPr>
                        <a:t>This</a:t>
                      </a:r>
                      <a:r>
                        <a:rPr sz="1600" spc="-55" dirty="0">
                          <a:latin typeface="Calibri"/>
                          <a:cs typeface="Calibri"/>
                        </a:rPr>
                        <a:t> </a:t>
                      </a:r>
                      <a:r>
                        <a:rPr sz="1600" spc="-10" dirty="0">
                          <a:latin typeface="Calibri"/>
                          <a:cs typeface="Calibri"/>
                        </a:rPr>
                        <a:t>research</a:t>
                      </a:r>
                      <a:r>
                        <a:rPr sz="1600" spc="-80" dirty="0">
                          <a:latin typeface="Calibri"/>
                          <a:cs typeface="Calibri"/>
                        </a:rPr>
                        <a:t> </a:t>
                      </a:r>
                      <a:r>
                        <a:rPr sz="1600" spc="-30" dirty="0">
                          <a:latin typeface="Calibri"/>
                          <a:cs typeface="Calibri"/>
                        </a:rPr>
                        <a:t>investigates</a:t>
                      </a:r>
                      <a:r>
                        <a:rPr sz="1600" dirty="0">
                          <a:latin typeface="Calibri"/>
                          <a:cs typeface="Calibri"/>
                        </a:rPr>
                        <a:t> the</a:t>
                      </a:r>
                      <a:r>
                        <a:rPr sz="1600" spc="-5" dirty="0">
                          <a:latin typeface="Calibri"/>
                          <a:cs typeface="Calibri"/>
                        </a:rPr>
                        <a:t> </a:t>
                      </a:r>
                      <a:r>
                        <a:rPr sz="1600" dirty="0">
                          <a:latin typeface="Calibri"/>
                          <a:cs typeface="Calibri"/>
                        </a:rPr>
                        <a:t>application</a:t>
                      </a:r>
                      <a:r>
                        <a:rPr sz="1600" spc="-30" dirty="0">
                          <a:latin typeface="Calibri"/>
                          <a:cs typeface="Calibri"/>
                        </a:rPr>
                        <a:t> </a:t>
                      </a:r>
                      <a:r>
                        <a:rPr sz="1600" dirty="0">
                          <a:latin typeface="Calibri"/>
                          <a:cs typeface="Calibri"/>
                        </a:rPr>
                        <a:t>of</a:t>
                      </a:r>
                      <a:r>
                        <a:rPr sz="1600" spc="-5" dirty="0">
                          <a:latin typeface="Calibri"/>
                          <a:cs typeface="Calibri"/>
                        </a:rPr>
                        <a:t> </a:t>
                      </a:r>
                      <a:r>
                        <a:rPr sz="1600" b="1" dirty="0">
                          <a:latin typeface="Calibri"/>
                          <a:cs typeface="Calibri"/>
                        </a:rPr>
                        <a:t>machine</a:t>
                      </a:r>
                      <a:r>
                        <a:rPr sz="1600" b="1" spc="-65" dirty="0">
                          <a:latin typeface="Calibri"/>
                          <a:cs typeface="Calibri"/>
                        </a:rPr>
                        <a:t> </a:t>
                      </a:r>
                      <a:r>
                        <a:rPr sz="1600" b="1" dirty="0">
                          <a:latin typeface="Calibri"/>
                          <a:cs typeface="Calibri"/>
                        </a:rPr>
                        <a:t>learning</a:t>
                      </a:r>
                      <a:r>
                        <a:rPr sz="1600" b="1" spc="-35" dirty="0">
                          <a:latin typeface="Calibri"/>
                          <a:cs typeface="Calibri"/>
                        </a:rPr>
                        <a:t> </a:t>
                      </a:r>
                      <a:r>
                        <a:rPr sz="1600" b="1" spc="-10" dirty="0">
                          <a:latin typeface="Calibri"/>
                          <a:cs typeface="Calibri"/>
                        </a:rPr>
                        <a:t>algorithms</a:t>
                      </a:r>
                      <a:r>
                        <a:rPr sz="1600" b="1" spc="-60" dirty="0">
                          <a:latin typeface="Calibri"/>
                          <a:cs typeface="Calibri"/>
                        </a:rPr>
                        <a:t> </a:t>
                      </a:r>
                      <a:r>
                        <a:rPr sz="1600" b="1" dirty="0">
                          <a:latin typeface="Calibri"/>
                          <a:cs typeface="Calibri"/>
                        </a:rPr>
                        <a:t>to</a:t>
                      </a:r>
                      <a:r>
                        <a:rPr sz="1600" b="1" spc="-15" dirty="0">
                          <a:latin typeface="Calibri"/>
                          <a:cs typeface="Calibri"/>
                        </a:rPr>
                        <a:t> </a:t>
                      </a:r>
                      <a:r>
                        <a:rPr sz="1600" b="1" dirty="0">
                          <a:latin typeface="Calibri"/>
                          <a:cs typeface="Calibri"/>
                        </a:rPr>
                        <a:t>assess</a:t>
                      </a:r>
                      <a:r>
                        <a:rPr sz="1600" b="1" spc="-85" dirty="0">
                          <a:latin typeface="Calibri"/>
                          <a:cs typeface="Calibri"/>
                        </a:rPr>
                        <a:t> </a:t>
                      </a:r>
                      <a:r>
                        <a:rPr sz="1600" b="1" dirty="0">
                          <a:latin typeface="Calibri"/>
                          <a:cs typeface="Calibri"/>
                        </a:rPr>
                        <a:t>mental</a:t>
                      </a:r>
                      <a:r>
                        <a:rPr sz="1600" b="1" spc="-80" dirty="0">
                          <a:latin typeface="Calibri"/>
                          <a:cs typeface="Calibri"/>
                        </a:rPr>
                        <a:t> </a:t>
                      </a:r>
                      <a:r>
                        <a:rPr sz="1600" b="1" spc="-10" dirty="0">
                          <a:latin typeface="Calibri"/>
                          <a:cs typeface="Calibri"/>
                        </a:rPr>
                        <a:t>health</a:t>
                      </a:r>
                      <a:r>
                        <a:rPr sz="1600" spc="-10" dirty="0">
                          <a:latin typeface="Calibri"/>
                          <a:cs typeface="Calibri"/>
                        </a:rPr>
                        <a:t>1.</a:t>
                      </a:r>
                      <a:r>
                        <a:rPr sz="1600" spc="-65" dirty="0">
                          <a:latin typeface="Calibri"/>
                          <a:cs typeface="Calibri"/>
                        </a:rPr>
                        <a:t> </a:t>
                      </a:r>
                      <a:r>
                        <a:rPr sz="1600" spc="-25" dirty="0">
                          <a:latin typeface="Calibri"/>
                          <a:cs typeface="Calibri"/>
                        </a:rPr>
                        <a:t>It</a:t>
                      </a:r>
                      <a:endParaRPr sz="1600">
                        <a:latin typeface="Calibri"/>
                        <a:cs typeface="Calibri"/>
                      </a:endParaRPr>
                    </a:p>
                    <a:p>
                      <a:pPr marL="67310">
                        <a:lnSpc>
                          <a:spcPct val="100000"/>
                        </a:lnSpc>
                        <a:spcBef>
                          <a:spcPts val="5"/>
                        </a:spcBef>
                      </a:pPr>
                      <a:r>
                        <a:rPr sz="1600" spc="-10" dirty="0">
                          <a:latin typeface="Calibri"/>
                          <a:cs typeface="Calibri"/>
                        </a:rPr>
                        <a:t>analyzes</a:t>
                      </a:r>
                      <a:r>
                        <a:rPr sz="1600" spc="-120" dirty="0">
                          <a:latin typeface="Calibri"/>
                          <a:cs typeface="Calibri"/>
                        </a:rPr>
                        <a:t> </a:t>
                      </a:r>
                      <a:r>
                        <a:rPr sz="1600" dirty="0">
                          <a:latin typeface="Calibri"/>
                          <a:cs typeface="Calibri"/>
                        </a:rPr>
                        <a:t>a</a:t>
                      </a:r>
                      <a:r>
                        <a:rPr sz="1600" spc="-55" dirty="0">
                          <a:latin typeface="Calibri"/>
                          <a:cs typeface="Calibri"/>
                        </a:rPr>
                        <a:t> </a:t>
                      </a:r>
                      <a:r>
                        <a:rPr sz="1600" dirty="0">
                          <a:latin typeface="Calibri"/>
                          <a:cs typeface="Calibri"/>
                        </a:rPr>
                        <a:t>large</a:t>
                      </a:r>
                      <a:r>
                        <a:rPr sz="1600" spc="-30" dirty="0">
                          <a:latin typeface="Calibri"/>
                          <a:cs typeface="Calibri"/>
                        </a:rPr>
                        <a:t> </a:t>
                      </a:r>
                      <a:r>
                        <a:rPr sz="1600" dirty="0">
                          <a:latin typeface="Calibri"/>
                          <a:cs typeface="Calibri"/>
                        </a:rPr>
                        <a:t>dataset</a:t>
                      </a:r>
                      <a:r>
                        <a:rPr sz="1600" spc="-40" dirty="0">
                          <a:latin typeface="Calibri"/>
                          <a:cs typeface="Calibri"/>
                        </a:rPr>
                        <a:t> </a:t>
                      </a:r>
                      <a:r>
                        <a:rPr sz="1600" dirty="0">
                          <a:latin typeface="Calibri"/>
                          <a:cs typeface="Calibri"/>
                        </a:rPr>
                        <a:t>that</a:t>
                      </a:r>
                      <a:r>
                        <a:rPr sz="1600" spc="-35" dirty="0">
                          <a:latin typeface="Calibri"/>
                          <a:cs typeface="Calibri"/>
                        </a:rPr>
                        <a:t> </a:t>
                      </a:r>
                      <a:r>
                        <a:rPr sz="1600" dirty="0">
                          <a:latin typeface="Calibri"/>
                          <a:cs typeface="Calibri"/>
                        </a:rPr>
                        <a:t>includes</a:t>
                      </a:r>
                      <a:r>
                        <a:rPr sz="1600" spc="-25" dirty="0">
                          <a:latin typeface="Calibri"/>
                          <a:cs typeface="Calibri"/>
                        </a:rPr>
                        <a:t> </a:t>
                      </a:r>
                      <a:r>
                        <a:rPr sz="1600" spc="-20" dirty="0">
                          <a:latin typeface="Calibri"/>
                          <a:cs typeface="Calibri"/>
                        </a:rPr>
                        <a:t>demographic,</a:t>
                      </a:r>
                      <a:r>
                        <a:rPr sz="1600" spc="-65" dirty="0">
                          <a:latin typeface="Calibri"/>
                          <a:cs typeface="Calibri"/>
                        </a:rPr>
                        <a:t> </a:t>
                      </a:r>
                      <a:r>
                        <a:rPr sz="1600" spc="-20" dirty="0">
                          <a:latin typeface="Calibri"/>
                          <a:cs typeface="Calibri"/>
                        </a:rPr>
                        <a:t>lifestyle,</a:t>
                      </a:r>
                      <a:r>
                        <a:rPr sz="1600" spc="-120" dirty="0">
                          <a:latin typeface="Calibri"/>
                          <a:cs typeface="Calibri"/>
                        </a:rPr>
                        <a:t> </a:t>
                      </a:r>
                      <a:r>
                        <a:rPr sz="1600" dirty="0">
                          <a:latin typeface="Calibri"/>
                          <a:cs typeface="Calibri"/>
                        </a:rPr>
                        <a:t>and</a:t>
                      </a:r>
                      <a:r>
                        <a:rPr sz="1600" spc="-55" dirty="0">
                          <a:latin typeface="Calibri"/>
                          <a:cs typeface="Calibri"/>
                        </a:rPr>
                        <a:t> </a:t>
                      </a:r>
                      <a:r>
                        <a:rPr sz="1600" dirty="0">
                          <a:latin typeface="Calibri"/>
                          <a:cs typeface="Calibri"/>
                        </a:rPr>
                        <a:t>social</a:t>
                      </a:r>
                      <a:r>
                        <a:rPr sz="1600" spc="-40" dirty="0">
                          <a:latin typeface="Calibri"/>
                          <a:cs typeface="Calibri"/>
                        </a:rPr>
                        <a:t> </a:t>
                      </a:r>
                      <a:r>
                        <a:rPr sz="1600" dirty="0">
                          <a:latin typeface="Calibri"/>
                          <a:cs typeface="Calibri"/>
                        </a:rPr>
                        <a:t>behavior</a:t>
                      </a:r>
                      <a:r>
                        <a:rPr sz="1600" spc="-5" dirty="0">
                          <a:latin typeface="Calibri"/>
                          <a:cs typeface="Calibri"/>
                        </a:rPr>
                        <a:t> </a:t>
                      </a:r>
                      <a:r>
                        <a:rPr sz="1600" spc="-10" dirty="0">
                          <a:latin typeface="Calibri"/>
                          <a:cs typeface="Calibri"/>
                        </a:rPr>
                        <a:t>information1.</a:t>
                      </a:r>
                      <a:endParaRPr sz="1600">
                        <a:latin typeface="Calibri"/>
                        <a:cs typeface="Calibri"/>
                      </a:endParaRPr>
                    </a:p>
                    <a:p>
                      <a:pPr marL="369570" indent="-302260">
                        <a:lnSpc>
                          <a:spcPct val="100000"/>
                        </a:lnSpc>
                        <a:buFont typeface="Microsoft Sans Serif"/>
                        <a:buChar char="◦"/>
                        <a:tabLst>
                          <a:tab pos="369570" algn="l"/>
                        </a:tabLst>
                      </a:pPr>
                      <a:r>
                        <a:rPr sz="1600" dirty="0">
                          <a:latin typeface="Calibri"/>
                          <a:cs typeface="Calibri"/>
                        </a:rPr>
                        <a:t>The</a:t>
                      </a:r>
                      <a:r>
                        <a:rPr sz="1600" spc="-60" dirty="0">
                          <a:latin typeface="Calibri"/>
                          <a:cs typeface="Calibri"/>
                        </a:rPr>
                        <a:t> </a:t>
                      </a:r>
                      <a:r>
                        <a:rPr sz="1600" dirty="0">
                          <a:latin typeface="Calibri"/>
                          <a:cs typeface="Calibri"/>
                        </a:rPr>
                        <a:t>study</a:t>
                      </a:r>
                      <a:r>
                        <a:rPr sz="1600" spc="-30" dirty="0">
                          <a:latin typeface="Calibri"/>
                          <a:cs typeface="Calibri"/>
                        </a:rPr>
                        <a:t> </a:t>
                      </a:r>
                      <a:r>
                        <a:rPr sz="1600" spc="-10" dirty="0">
                          <a:latin typeface="Calibri"/>
                          <a:cs typeface="Calibri"/>
                        </a:rPr>
                        <a:t>compared</a:t>
                      </a:r>
                      <a:r>
                        <a:rPr sz="1600" spc="-75" dirty="0">
                          <a:latin typeface="Calibri"/>
                          <a:cs typeface="Calibri"/>
                        </a:rPr>
                        <a:t> </a:t>
                      </a:r>
                      <a:r>
                        <a:rPr sz="1600" spc="-10" dirty="0">
                          <a:latin typeface="Calibri"/>
                          <a:cs typeface="Calibri"/>
                        </a:rPr>
                        <a:t>the</a:t>
                      </a:r>
                      <a:r>
                        <a:rPr sz="1600" spc="-90" dirty="0">
                          <a:latin typeface="Calibri"/>
                          <a:cs typeface="Calibri"/>
                        </a:rPr>
                        <a:t> </a:t>
                      </a:r>
                      <a:r>
                        <a:rPr sz="1600" spc="-20" dirty="0">
                          <a:latin typeface="Calibri"/>
                          <a:cs typeface="Calibri"/>
                        </a:rPr>
                        <a:t>performance</a:t>
                      </a:r>
                      <a:r>
                        <a:rPr sz="1600" spc="-100" dirty="0">
                          <a:latin typeface="Calibri"/>
                          <a:cs typeface="Calibri"/>
                        </a:rPr>
                        <a:t> </a:t>
                      </a:r>
                      <a:r>
                        <a:rPr sz="1600" dirty="0">
                          <a:latin typeface="Calibri"/>
                          <a:cs typeface="Calibri"/>
                        </a:rPr>
                        <a:t>of</a:t>
                      </a:r>
                      <a:r>
                        <a:rPr sz="1600" spc="-35" dirty="0">
                          <a:latin typeface="Calibri"/>
                          <a:cs typeface="Calibri"/>
                        </a:rPr>
                        <a:t> </a:t>
                      </a:r>
                      <a:r>
                        <a:rPr sz="1600" dirty="0">
                          <a:latin typeface="Calibri"/>
                          <a:cs typeface="Calibri"/>
                        </a:rPr>
                        <a:t>three models:</a:t>
                      </a:r>
                      <a:r>
                        <a:rPr sz="1600" spc="-50" dirty="0">
                          <a:latin typeface="Calibri"/>
                          <a:cs typeface="Calibri"/>
                        </a:rPr>
                        <a:t> </a:t>
                      </a:r>
                      <a:r>
                        <a:rPr sz="1600" dirty="0">
                          <a:latin typeface="Calibri"/>
                          <a:cs typeface="Calibri"/>
                        </a:rPr>
                        <a:t>a</a:t>
                      </a:r>
                      <a:r>
                        <a:rPr sz="1600" spc="-25" dirty="0">
                          <a:latin typeface="Calibri"/>
                          <a:cs typeface="Calibri"/>
                        </a:rPr>
                        <a:t> </a:t>
                      </a:r>
                      <a:r>
                        <a:rPr sz="1600" b="1" dirty="0">
                          <a:latin typeface="Calibri"/>
                          <a:cs typeface="Calibri"/>
                        </a:rPr>
                        <a:t>Boosting</a:t>
                      </a:r>
                      <a:r>
                        <a:rPr sz="1600" b="1" spc="-75" dirty="0">
                          <a:latin typeface="Calibri"/>
                          <a:cs typeface="Calibri"/>
                        </a:rPr>
                        <a:t> </a:t>
                      </a:r>
                      <a:r>
                        <a:rPr sz="1600" b="1" dirty="0">
                          <a:latin typeface="Calibri"/>
                          <a:cs typeface="Calibri"/>
                        </a:rPr>
                        <a:t>model,</a:t>
                      </a:r>
                      <a:r>
                        <a:rPr sz="1600" b="1" spc="-70" dirty="0">
                          <a:latin typeface="Calibri"/>
                          <a:cs typeface="Calibri"/>
                        </a:rPr>
                        <a:t> </a:t>
                      </a:r>
                      <a:r>
                        <a:rPr sz="1600" b="1" dirty="0">
                          <a:latin typeface="Calibri"/>
                          <a:cs typeface="Calibri"/>
                        </a:rPr>
                        <a:t>a</a:t>
                      </a:r>
                      <a:r>
                        <a:rPr sz="1600" b="1" spc="-50" dirty="0">
                          <a:latin typeface="Calibri"/>
                          <a:cs typeface="Calibri"/>
                        </a:rPr>
                        <a:t> </a:t>
                      </a:r>
                      <a:r>
                        <a:rPr sz="1600" b="1" dirty="0">
                          <a:latin typeface="Calibri"/>
                          <a:cs typeface="Calibri"/>
                        </a:rPr>
                        <a:t>Decision</a:t>
                      </a:r>
                      <a:r>
                        <a:rPr sz="1600" b="1" spc="-45" dirty="0">
                          <a:latin typeface="Calibri"/>
                          <a:cs typeface="Calibri"/>
                        </a:rPr>
                        <a:t> </a:t>
                      </a:r>
                      <a:r>
                        <a:rPr sz="1600" b="1" spc="-20" dirty="0">
                          <a:latin typeface="Calibri"/>
                          <a:cs typeface="Calibri"/>
                        </a:rPr>
                        <a:t>Tree</a:t>
                      </a:r>
                      <a:r>
                        <a:rPr sz="1600" b="1" spc="-90" dirty="0">
                          <a:latin typeface="Calibri"/>
                          <a:cs typeface="Calibri"/>
                        </a:rPr>
                        <a:t> </a:t>
                      </a:r>
                      <a:r>
                        <a:rPr sz="1600" b="1" spc="-10" dirty="0">
                          <a:latin typeface="Calibri"/>
                          <a:cs typeface="Calibri"/>
                        </a:rPr>
                        <a:t>Classifier,</a:t>
                      </a:r>
                      <a:r>
                        <a:rPr sz="1600" b="1" spc="-105" dirty="0">
                          <a:latin typeface="Calibri"/>
                          <a:cs typeface="Calibri"/>
                        </a:rPr>
                        <a:t> </a:t>
                      </a:r>
                      <a:r>
                        <a:rPr sz="1600" b="1" spc="-25" dirty="0">
                          <a:latin typeface="Calibri"/>
                          <a:cs typeface="Calibri"/>
                        </a:rPr>
                        <a:t>and</a:t>
                      </a:r>
                      <a:endParaRPr sz="1600">
                        <a:latin typeface="Calibri"/>
                        <a:cs typeface="Calibri"/>
                      </a:endParaRPr>
                    </a:p>
                    <a:p>
                      <a:pPr marL="67310">
                        <a:lnSpc>
                          <a:spcPct val="100000"/>
                        </a:lnSpc>
                      </a:pPr>
                      <a:r>
                        <a:rPr sz="1600" b="1" dirty="0">
                          <a:latin typeface="Calibri"/>
                          <a:cs typeface="Calibri"/>
                        </a:rPr>
                        <a:t>a</a:t>
                      </a:r>
                      <a:r>
                        <a:rPr sz="1600" b="1" spc="-55" dirty="0">
                          <a:latin typeface="Calibri"/>
                          <a:cs typeface="Calibri"/>
                        </a:rPr>
                        <a:t> </a:t>
                      </a:r>
                      <a:r>
                        <a:rPr sz="1600" b="1" dirty="0">
                          <a:latin typeface="Calibri"/>
                          <a:cs typeface="Calibri"/>
                        </a:rPr>
                        <a:t>Logistic</a:t>
                      </a:r>
                      <a:r>
                        <a:rPr sz="1600" b="1" spc="-40" dirty="0">
                          <a:latin typeface="Calibri"/>
                          <a:cs typeface="Calibri"/>
                        </a:rPr>
                        <a:t> </a:t>
                      </a:r>
                      <a:r>
                        <a:rPr sz="1600" b="1" spc="-10" dirty="0">
                          <a:latin typeface="Calibri"/>
                          <a:cs typeface="Calibri"/>
                        </a:rPr>
                        <a:t>Regression</a:t>
                      </a:r>
                      <a:r>
                        <a:rPr sz="1600" b="1" spc="-90" dirty="0">
                          <a:latin typeface="Calibri"/>
                          <a:cs typeface="Calibri"/>
                        </a:rPr>
                        <a:t> </a:t>
                      </a:r>
                      <a:r>
                        <a:rPr sz="1600" b="1" spc="-10" dirty="0">
                          <a:latin typeface="Calibri"/>
                          <a:cs typeface="Calibri"/>
                        </a:rPr>
                        <a:t>model</a:t>
                      </a:r>
                      <a:endParaRPr sz="1600">
                        <a:latin typeface="Calibri"/>
                        <a:cs typeface="Calibri"/>
                      </a:endParaRPr>
                    </a:p>
                  </a:txBody>
                  <a:tcPr marL="0" marR="0" marT="1270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extLst>
                  <a:ext uri="{0D108BD9-81ED-4DB2-BD59-A6C34878D82A}">
                    <a16:rowId xmlns:a16="http://schemas.microsoft.com/office/drawing/2014/main" val="10002"/>
                  </a:ext>
                </a:extLst>
              </a:tr>
              <a:tr h="685165">
                <a:tc>
                  <a:txBody>
                    <a:bodyPr/>
                    <a:lstStyle/>
                    <a:p>
                      <a:pPr marL="67310">
                        <a:lnSpc>
                          <a:spcPct val="100000"/>
                        </a:lnSpc>
                        <a:spcBef>
                          <a:spcPts val="1580"/>
                        </a:spcBef>
                      </a:pPr>
                      <a:r>
                        <a:rPr sz="1600" b="1" spc="-10" dirty="0">
                          <a:latin typeface="Calibri"/>
                          <a:cs typeface="Calibri"/>
                        </a:rPr>
                        <a:t>Relevance</a:t>
                      </a:r>
                      <a:endParaRPr sz="1600">
                        <a:latin typeface="Calibri"/>
                        <a:cs typeface="Calibri"/>
                      </a:endParaRPr>
                    </a:p>
                  </a:txBody>
                  <a:tcPr marL="0" marR="0" marT="20066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tc>
                  <a:txBody>
                    <a:bodyPr/>
                    <a:lstStyle/>
                    <a:p>
                      <a:pPr marL="67310" marR="335915">
                        <a:lnSpc>
                          <a:spcPct val="100000"/>
                        </a:lnSpc>
                        <a:spcBef>
                          <a:spcPts val="360"/>
                        </a:spcBef>
                      </a:pPr>
                      <a:r>
                        <a:rPr sz="1800" dirty="0">
                          <a:latin typeface="Calibri"/>
                          <a:cs typeface="Calibri"/>
                        </a:rPr>
                        <a:t>The</a:t>
                      </a:r>
                      <a:r>
                        <a:rPr sz="1800" spc="-75" dirty="0">
                          <a:latin typeface="Calibri"/>
                          <a:cs typeface="Calibri"/>
                        </a:rPr>
                        <a:t> </a:t>
                      </a:r>
                      <a:r>
                        <a:rPr sz="1800" spc="-20" dirty="0">
                          <a:latin typeface="Calibri"/>
                          <a:cs typeface="Calibri"/>
                        </a:rPr>
                        <a:t>research</a:t>
                      </a:r>
                      <a:r>
                        <a:rPr sz="1800" spc="-100" dirty="0">
                          <a:latin typeface="Calibri"/>
                          <a:cs typeface="Calibri"/>
                        </a:rPr>
                        <a:t> </a:t>
                      </a:r>
                      <a:r>
                        <a:rPr sz="1800" dirty="0">
                          <a:latin typeface="Calibri"/>
                          <a:cs typeface="Calibri"/>
                        </a:rPr>
                        <a:t>aims</a:t>
                      </a:r>
                      <a:r>
                        <a:rPr sz="1800" spc="-55" dirty="0">
                          <a:latin typeface="Calibri"/>
                          <a:cs typeface="Calibri"/>
                        </a:rPr>
                        <a:t> </a:t>
                      </a:r>
                      <a:r>
                        <a:rPr sz="1800" dirty="0">
                          <a:latin typeface="Calibri"/>
                          <a:cs typeface="Calibri"/>
                        </a:rPr>
                        <a:t>to</a:t>
                      </a:r>
                      <a:r>
                        <a:rPr sz="1800" spc="-35" dirty="0">
                          <a:latin typeface="Calibri"/>
                          <a:cs typeface="Calibri"/>
                        </a:rPr>
                        <a:t> </a:t>
                      </a:r>
                      <a:r>
                        <a:rPr sz="1800" b="1" dirty="0">
                          <a:latin typeface="Calibri"/>
                          <a:cs typeface="Calibri"/>
                        </a:rPr>
                        <a:t>promote</a:t>
                      </a:r>
                      <a:r>
                        <a:rPr sz="1800" b="1" spc="-85" dirty="0">
                          <a:latin typeface="Calibri"/>
                          <a:cs typeface="Calibri"/>
                        </a:rPr>
                        <a:t> </a:t>
                      </a:r>
                      <a:r>
                        <a:rPr sz="1800" b="1" dirty="0">
                          <a:latin typeface="Calibri"/>
                          <a:cs typeface="Calibri"/>
                        </a:rPr>
                        <a:t>the</a:t>
                      </a:r>
                      <a:r>
                        <a:rPr sz="1800" b="1" spc="-65" dirty="0">
                          <a:latin typeface="Calibri"/>
                          <a:cs typeface="Calibri"/>
                        </a:rPr>
                        <a:t> </a:t>
                      </a:r>
                      <a:r>
                        <a:rPr sz="1800" b="1" dirty="0">
                          <a:latin typeface="Calibri"/>
                          <a:cs typeface="Calibri"/>
                        </a:rPr>
                        <a:t>application</a:t>
                      </a:r>
                      <a:r>
                        <a:rPr sz="1800" b="1" spc="-30" dirty="0">
                          <a:latin typeface="Calibri"/>
                          <a:cs typeface="Calibri"/>
                        </a:rPr>
                        <a:t> </a:t>
                      </a:r>
                      <a:r>
                        <a:rPr sz="1800" b="1" dirty="0">
                          <a:latin typeface="Calibri"/>
                          <a:cs typeface="Calibri"/>
                        </a:rPr>
                        <a:t>of</a:t>
                      </a:r>
                      <a:r>
                        <a:rPr sz="1800" b="1" spc="-35" dirty="0">
                          <a:latin typeface="Calibri"/>
                          <a:cs typeface="Calibri"/>
                        </a:rPr>
                        <a:t> </a:t>
                      </a:r>
                      <a:r>
                        <a:rPr sz="1800" b="1" dirty="0">
                          <a:latin typeface="Calibri"/>
                          <a:cs typeface="Calibri"/>
                        </a:rPr>
                        <a:t>AI</a:t>
                      </a:r>
                      <a:r>
                        <a:rPr sz="1800" b="1" spc="-70" dirty="0">
                          <a:latin typeface="Calibri"/>
                          <a:cs typeface="Calibri"/>
                        </a:rPr>
                        <a:t> </a:t>
                      </a:r>
                      <a:r>
                        <a:rPr sz="1800" b="1" dirty="0">
                          <a:latin typeface="Calibri"/>
                          <a:cs typeface="Calibri"/>
                        </a:rPr>
                        <a:t>in</a:t>
                      </a:r>
                      <a:r>
                        <a:rPr sz="1800" b="1" spc="-55" dirty="0">
                          <a:latin typeface="Calibri"/>
                          <a:cs typeface="Calibri"/>
                        </a:rPr>
                        <a:t> </a:t>
                      </a:r>
                      <a:r>
                        <a:rPr sz="1800" b="1" dirty="0">
                          <a:latin typeface="Calibri"/>
                          <a:cs typeface="Calibri"/>
                        </a:rPr>
                        <a:t>mental</a:t>
                      </a:r>
                      <a:r>
                        <a:rPr sz="1800" b="1" spc="-80" dirty="0">
                          <a:latin typeface="Calibri"/>
                          <a:cs typeface="Calibri"/>
                        </a:rPr>
                        <a:t> </a:t>
                      </a:r>
                      <a:r>
                        <a:rPr sz="1800" b="1" dirty="0">
                          <a:latin typeface="Calibri"/>
                          <a:cs typeface="Calibri"/>
                        </a:rPr>
                        <a:t>health</a:t>
                      </a:r>
                      <a:r>
                        <a:rPr sz="1800" b="1" spc="-45" dirty="0">
                          <a:latin typeface="Calibri"/>
                          <a:cs typeface="Calibri"/>
                        </a:rPr>
                        <a:t> </a:t>
                      </a:r>
                      <a:r>
                        <a:rPr sz="1800" b="1" dirty="0">
                          <a:latin typeface="Calibri"/>
                          <a:cs typeface="Calibri"/>
                        </a:rPr>
                        <a:t>evaluation</a:t>
                      </a:r>
                      <a:r>
                        <a:rPr sz="1800" b="1" spc="-30" dirty="0">
                          <a:latin typeface="Calibri"/>
                          <a:cs typeface="Calibri"/>
                        </a:rPr>
                        <a:t> </a:t>
                      </a:r>
                      <a:r>
                        <a:rPr sz="1800" dirty="0">
                          <a:latin typeface="Calibri"/>
                          <a:cs typeface="Calibri"/>
                        </a:rPr>
                        <a:t>and</a:t>
                      </a:r>
                      <a:r>
                        <a:rPr sz="1800" spc="-35" dirty="0">
                          <a:latin typeface="Calibri"/>
                          <a:cs typeface="Calibri"/>
                        </a:rPr>
                        <a:t> </a:t>
                      </a:r>
                      <a:r>
                        <a:rPr sz="1800" spc="-10" dirty="0">
                          <a:latin typeface="Calibri"/>
                          <a:cs typeface="Calibri"/>
                        </a:rPr>
                        <a:t>highlight </a:t>
                      </a:r>
                      <a:r>
                        <a:rPr sz="1800" dirty="0">
                          <a:latin typeface="Calibri"/>
                          <a:cs typeface="Calibri"/>
                        </a:rPr>
                        <a:t>the</a:t>
                      </a:r>
                      <a:r>
                        <a:rPr sz="1800" spc="-95" dirty="0">
                          <a:latin typeface="Calibri"/>
                          <a:cs typeface="Calibri"/>
                        </a:rPr>
                        <a:t> </a:t>
                      </a:r>
                      <a:r>
                        <a:rPr sz="1800" dirty="0">
                          <a:latin typeface="Calibri"/>
                          <a:cs typeface="Calibri"/>
                        </a:rPr>
                        <a:t>benefits of</a:t>
                      </a:r>
                      <a:r>
                        <a:rPr sz="1800" spc="-65" dirty="0">
                          <a:latin typeface="Calibri"/>
                          <a:cs typeface="Calibri"/>
                        </a:rPr>
                        <a:t> </a:t>
                      </a:r>
                      <a:r>
                        <a:rPr sz="1800" spc="-40" dirty="0">
                          <a:latin typeface="Calibri"/>
                          <a:cs typeface="Calibri"/>
                        </a:rPr>
                        <a:t>data-</a:t>
                      </a:r>
                      <a:r>
                        <a:rPr sz="1800" dirty="0">
                          <a:latin typeface="Calibri"/>
                          <a:cs typeface="Calibri"/>
                        </a:rPr>
                        <a:t>driven</a:t>
                      </a:r>
                      <a:r>
                        <a:rPr sz="1800" spc="-10" dirty="0">
                          <a:latin typeface="Calibri"/>
                          <a:cs typeface="Calibri"/>
                        </a:rPr>
                        <a:t> </a:t>
                      </a:r>
                      <a:r>
                        <a:rPr sz="1800" spc="-20" dirty="0">
                          <a:latin typeface="Calibri"/>
                          <a:cs typeface="Calibri"/>
                        </a:rPr>
                        <a:t>methods</a:t>
                      </a:r>
                      <a:r>
                        <a:rPr sz="1800" spc="-110" dirty="0">
                          <a:latin typeface="Calibri"/>
                          <a:cs typeface="Calibri"/>
                        </a:rPr>
                        <a:t> </a:t>
                      </a:r>
                      <a:r>
                        <a:rPr sz="1800" dirty="0">
                          <a:latin typeface="Calibri"/>
                          <a:cs typeface="Calibri"/>
                        </a:rPr>
                        <a:t>for</a:t>
                      </a:r>
                      <a:r>
                        <a:rPr sz="1800" spc="-65" dirty="0">
                          <a:latin typeface="Calibri"/>
                          <a:cs typeface="Calibri"/>
                        </a:rPr>
                        <a:t> </a:t>
                      </a:r>
                      <a:r>
                        <a:rPr sz="1800" spc="-20" dirty="0">
                          <a:latin typeface="Calibri"/>
                          <a:cs typeface="Calibri"/>
                        </a:rPr>
                        <a:t>addressing</a:t>
                      </a:r>
                      <a:r>
                        <a:rPr sz="1800" spc="-100" dirty="0">
                          <a:latin typeface="Calibri"/>
                          <a:cs typeface="Calibri"/>
                        </a:rPr>
                        <a:t> </a:t>
                      </a:r>
                      <a:r>
                        <a:rPr sz="1800" dirty="0">
                          <a:latin typeface="Calibri"/>
                          <a:cs typeface="Calibri"/>
                        </a:rPr>
                        <a:t>social</a:t>
                      </a:r>
                      <a:r>
                        <a:rPr sz="1800" spc="-65" dirty="0">
                          <a:latin typeface="Calibri"/>
                          <a:cs typeface="Calibri"/>
                        </a:rPr>
                        <a:t> </a:t>
                      </a:r>
                      <a:r>
                        <a:rPr sz="1800" dirty="0">
                          <a:latin typeface="Calibri"/>
                          <a:cs typeface="Calibri"/>
                        </a:rPr>
                        <a:t>and</a:t>
                      </a:r>
                      <a:r>
                        <a:rPr sz="1800" spc="-55" dirty="0">
                          <a:latin typeface="Calibri"/>
                          <a:cs typeface="Calibri"/>
                        </a:rPr>
                        <a:t> </a:t>
                      </a:r>
                      <a:r>
                        <a:rPr sz="1800" dirty="0">
                          <a:latin typeface="Calibri"/>
                          <a:cs typeface="Calibri"/>
                        </a:rPr>
                        <a:t>health</a:t>
                      </a:r>
                      <a:r>
                        <a:rPr sz="1800" spc="-20" dirty="0">
                          <a:latin typeface="Calibri"/>
                          <a:cs typeface="Calibri"/>
                        </a:rPr>
                        <a:t> </a:t>
                      </a:r>
                      <a:r>
                        <a:rPr sz="1800" spc="-10" dirty="0">
                          <a:latin typeface="Calibri"/>
                          <a:cs typeface="Calibri"/>
                        </a:rPr>
                        <a:t>challenges</a:t>
                      </a:r>
                      <a:endParaRPr sz="1800">
                        <a:latin typeface="Calibri"/>
                        <a:cs typeface="Calibri"/>
                      </a:endParaRPr>
                    </a:p>
                  </a:txBody>
                  <a:tcPr marL="0" marR="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extLst>
                  <a:ext uri="{0D108BD9-81ED-4DB2-BD59-A6C34878D82A}">
                    <a16:rowId xmlns:a16="http://schemas.microsoft.com/office/drawing/2014/main" val="10003"/>
                  </a:ext>
                </a:extLst>
              </a:tr>
              <a:tr h="684530">
                <a:tc>
                  <a:txBody>
                    <a:bodyPr/>
                    <a:lstStyle/>
                    <a:p>
                      <a:pPr marL="67310">
                        <a:lnSpc>
                          <a:spcPct val="100000"/>
                        </a:lnSpc>
                        <a:spcBef>
                          <a:spcPts val="1580"/>
                        </a:spcBef>
                      </a:pPr>
                      <a:r>
                        <a:rPr sz="1600" b="1" spc="-20" dirty="0">
                          <a:latin typeface="Calibri"/>
                          <a:cs typeface="Calibri"/>
                        </a:rPr>
                        <a:t>Gaps</a:t>
                      </a:r>
                      <a:endParaRPr sz="1600">
                        <a:latin typeface="Calibri"/>
                        <a:cs typeface="Calibri"/>
                      </a:endParaRPr>
                    </a:p>
                  </a:txBody>
                  <a:tcPr marL="0" marR="0" marT="20066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tc>
                  <a:txBody>
                    <a:bodyPr/>
                    <a:lstStyle/>
                    <a:p>
                      <a:pPr marL="67310">
                        <a:lnSpc>
                          <a:spcPct val="100000"/>
                        </a:lnSpc>
                        <a:spcBef>
                          <a:spcPts val="360"/>
                        </a:spcBef>
                      </a:pPr>
                      <a:r>
                        <a:rPr sz="1800" dirty="0">
                          <a:latin typeface="Calibri"/>
                          <a:cs typeface="Calibri"/>
                        </a:rPr>
                        <a:t>While</a:t>
                      </a:r>
                      <a:r>
                        <a:rPr sz="1800" spc="-95" dirty="0">
                          <a:latin typeface="Calibri"/>
                          <a:cs typeface="Calibri"/>
                        </a:rPr>
                        <a:t> </a:t>
                      </a:r>
                      <a:r>
                        <a:rPr sz="1800" dirty="0">
                          <a:latin typeface="Calibri"/>
                          <a:cs typeface="Calibri"/>
                        </a:rPr>
                        <a:t>the</a:t>
                      </a:r>
                      <a:r>
                        <a:rPr sz="1800" spc="-65" dirty="0">
                          <a:latin typeface="Calibri"/>
                          <a:cs typeface="Calibri"/>
                        </a:rPr>
                        <a:t> </a:t>
                      </a:r>
                      <a:r>
                        <a:rPr sz="1800" spc="-10" dirty="0">
                          <a:latin typeface="Calibri"/>
                          <a:cs typeface="Calibri"/>
                        </a:rPr>
                        <a:t>paper</a:t>
                      </a:r>
                      <a:r>
                        <a:rPr sz="1800" spc="-55" dirty="0">
                          <a:latin typeface="Calibri"/>
                          <a:cs typeface="Calibri"/>
                        </a:rPr>
                        <a:t> </a:t>
                      </a:r>
                      <a:r>
                        <a:rPr sz="1800" dirty="0">
                          <a:latin typeface="Calibri"/>
                          <a:cs typeface="Calibri"/>
                        </a:rPr>
                        <a:t>itself</a:t>
                      </a:r>
                      <a:r>
                        <a:rPr sz="1800" spc="-50" dirty="0">
                          <a:latin typeface="Calibri"/>
                          <a:cs typeface="Calibri"/>
                        </a:rPr>
                        <a:t> </a:t>
                      </a:r>
                      <a:r>
                        <a:rPr sz="1800" dirty="0">
                          <a:latin typeface="Calibri"/>
                          <a:cs typeface="Calibri"/>
                        </a:rPr>
                        <a:t>aims</a:t>
                      </a:r>
                      <a:r>
                        <a:rPr sz="1800" spc="-90" dirty="0">
                          <a:latin typeface="Calibri"/>
                          <a:cs typeface="Calibri"/>
                        </a:rPr>
                        <a:t> </a:t>
                      </a:r>
                      <a:r>
                        <a:rPr sz="1800" dirty="0">
                          <a:latin typeface="Calibri"/>
                          <a:cs typeface="Calibri"/>
                        </a:rPr>
                        <a:t>to</a:t>
                      </a:r>
                      <a:r>
                        <a:rPr sz="1800" spc="-70" dirty="0">
                          <a:latin typeface="Calibri"/>
                          <a:cs typeface="Calibri"/>
                        </a:rPr>
                        <a:t> </a:t>
                      </a:r>
                      <a:r>
                        <a:rPr sz="1800" dirty="0">
                          <a:latin typeface="Calibri"/>
                          <a:cs typeface="Calibri"/>
                        </a:rPr>
                        <a:t>fill</a:t>
                      </a:r>
                      <a:r>
                        <a:rPr sz="1800" spc="-80" dirty="0">
                          <a:latin typeface="Calibri"/>
                          <a:cs typeface="Calibri"/>
                        </a:rPr>
                        <a:t> </a:t>
                      </a:r>
                      <a:r>
                        <a:rPr sz="1800" dirty="0">
                          <a:latin typeface="Calibri"/>
                          <a:cs typeface="Calibri"/>
                        </a:rPr>
                        <a:t>a</a:t>
                      </a:r>
                      <a:r>
                        <a:rPr sz="1800" spc="-80" dirty="0">
                          <a:latin typeface="Calibri"/>
                          <a:cs typeface="Calibri"/>
                        </a:rPr>
                        <a:t> </a:t>
                      </a:r>
                      <a:r>
                        <a:rPr sz="1800" dirty="0">
                          <a:latin typeface="Calibri"/>
                          <a:cs typeface="Calibri"/>
                        </a:rPr>
                        <a:t>gap</a:t>
                      </a:r>
                      <a:r>
                        <a:rPr sz="1800" spc="-65" dirty="0">
                          <a:latin typeface="Calibri"/>
                          <a:cs typeface="Calibri"/>
                        </a:rPr>
                        <a:t> </a:t>
                      </a:r>
                      <a:r>
                        <a:rPr sz="1800" dirty="0">
                          <a:latin typeface="Calibri"/>
                          <a:cs typeface="Calibri"/>
                        </a:rPr>
                        <a:t>in</a:t>
                      </a:r>
                      <a:r>
                        <a:rPr sz="1800" spc="-80" dirty="0">
                          <a:latin typeface="Calibri"/>
                          <a:cs typeface="Calibri"/>
                        </a:rPr>
                        <a:t> </a:t>
                      </a:r>
                      <a:r>
                        <a:rPr sz="1800" dirty="0">
                          <a:latin typeface="Calibri"/>
                          <a:cs typeface="Calibri"/>
                        </a:rPr>
                        <a:t>applying</a:t>
                      </a:r>
                      <a:r>
                        <a:rPr sz="1800" spc="-20" dirty="0">
                          <a:latin typeface="Calibri"/>
                          <a:cs typeface="Calibri"/>
                        </a:rPr>
                        <a:t> </a:t>
                      </a:r>
                      <a:r>
                        <a:rPr sz="1800" dirty="0">
                          <a:latin typeface="Calibri"/>
                          <a:cs typeface="Calibri"/>
                        </a:rPr>
                        <a:t>machine</a:t>
                      </a:r>
                      <a:r>
                        <a:rPr sz="1800" spc="-60" dirty="0">
                          <a:latin typeface="Calibri"/>
                          <a:cs typeface="Calibri"/>
                        </a:rPr>
                        <a:t> </a:t>
                      </a:r>
                      <a:r>
                        <a:rPr sz="1800" spc="-10" dirty="0">
                          <a:latin typeface="Calibri"/>
                          <a:cs typeface="Calibri"/>
                        </a:rPr>
                        <a:t>learning</a:t>
                      </a:r>
                      <a:r>
                        <a:rPr sz="1800" spc="-35" dirty="0">
                          <a:latin typeface="Calibri"/>
                          <a:cs typeface="Calibri"/>
                        </a:rPr>
                        <a:t> </a:t>
                      </a:r>
                      <a:r>
                        <a:rPr sz="1800" dirty="0">
                          <a:latin typeface="Calibri"/>
                          <a:cs typeface="Calibri"/>
                        </a:rPr>
                        <a:t>to</a:t>
                      </a:r>
                      <a:r>
                        <a:rPr sz="1800" spc="-70" dirty="0">
                          <a:latin typeface="Calibri"/>
                          <a:cs typeface="Calibri"/>
                        </a:rPr>
                        <a:t> </a:t>
                      </a:r>
                      <a:r>
                        <a:rPr sz="1800" spc="-20" dirty="0">
                          <a:latin typeface="Calibri"/>
                          <a:cs typeface="Calibri"/>
                        </a:rPr>
                        <a:t>diverse</a:t>
                      </a:r>
                      <a:r>
                        <a:rPr sz="1800" spc="-80" dirty="0">
                          <a:latin typeface="Calibri"/>
                          <a:cs typeface="Calibri"/>
                        </a:rPr>
                        <a:t> </a:t>
                      </a:r>
                      <a:r>
                        <a:rPr sz="1800" dirty="0">
                          <a:latin typeface="Calibri"/>
                          <a:cs typeface="Calibri"/>
                        </a:rPr>
                        <a:t>mental</a:t>
                      </a:r>
                      <a:r>
                        <a:rPr sz="1800" spc="-65" dirty="0">
                          <a:latin typeface="Calibri"/>
                          <a:cs typeface="Calibri"/>
                        </a:rPr>
                        <a:t> </a:t>
                      </a:r>
                      <a:r>
                        <a:rPr sz="1800" spc="-10" dirty="0">
                          <a:latin typeface="Calibri"/>
                          <a:cs typeface="Calibri"/>
                        </a:rPr>
                        <a:t>health</a:t>
                      </a:r>
                      <a:endParaRPr sz="1800">
                        <a:latin typeface="Calibri"/>
                        <a:cs typeface="Calibri"/>
                      </a:endParaRPr>
                    </a:p>
                    <a:p>
                      <a:pPr marL="67310">
                        <a:lnSpc>
                          <a:spcPct val="100000"/>
                        </a:lnSpc>
                      </a:pPr>
                      <a:r>
                        <a:rPr sz="1800" spc="-10" dirty="0">
                          <a:latin typeface="Calibri"/>
                          <a:cs typeface="Calibri"/>
                        </a:rPr>
                        <a:t>data,.</a:t>
                      </a:r>
                      <a:endParaRPr sz="1800">
                        <a:latin typeface="Calibri"/>
                        <a:cs typeface="Calibri"/>
                      </a:endParaRPr>
                    </a:p>
                  </a:txBody>
                  <a:tcPr marL="0" marR="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extLst>
                  <a:ext uri="{0D108BD9-81ED-4DB2-BD59-A6C34878D82A}">
                    <a16:rowId xmlns:a16="http://schemas.microsoft.com/office/drawing/2014/main" val="10004"/>
                  </a:ext>
                </a:extLst>
              </a:tr>
              <a:tr h="890269">
                <a:tc>
                  <a:txBody>
                    <a:bodyPr/>
                    <a:lstStyle/>
                    <a:p>
                      <a:pPr>
                        <a:lnSpc>
                          <a:spcPct val="100000"/>
                        </a:lnSpc>
                        <a:spcBef>
                          <a:spcPts val="630"/>
                        </a:spcBef>
                      </a:pPr>
                      <a:endParaRPr sz="1600">
                        <a:latin typeface="Times New Roman"/>
                        <a:cs typeface="Times New Roman"/>
                      </a:endParaRPr>
                    </a:p>
                    <a:p>
                      <a:pPr marL="67310">
                        <a:lnSpc>
                          <a:spcPct val="100000"/>
                        </a:lnSpc>
                        <a:spcBef>
                          <a:spcPts val="5"/>
                        </a:spcBef>
                      </a:pPr>
                      <a:r>
                        <a:rPr sz="1600" b="1" spc="-10" dirty="0">
                          <a:latin typeface="Calibri"/>
                          <a:cs typeface="Calibri"/>
                        </a:rPr>
                        <a:t>Impact</a:t>
                      </a:r>
                      <a:endParaRPr sz="1600">
                        <a:latin typeface="Calibri"/>
                        <a:cs typeface="Calibri"/>
                      </a:endParaRPr>
                    </a:p>
                  </a:txBody>
                  <a:tcPr marL="0" marR="0" marT="8001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tc>
                  <a:txBody>
                    <a:bodyPr/>
                    <a:lstStyle/>
                    <a:p>
                      <a:pPr marL="67310">
                        <a:lnSpc>
                          <a:spcPct val="100000"/>
                        </a:lnSpc>
                        <a:spcBef>
                          <a:spcPts val="470"/>
                        </a:spcBef>
                      </a:pPr>
                      <a:r>
                        <a:rPr sz="1600" dirty="0">
                          <a:latin typeface="Calibri"/>
                          <a:cs typeface="Calibri"/>
                        </a:rPr>
                        <a:t>The</a:t>
                      </a:r>
                      <a:r>
                        <a:rPr sz="1600" spc="-70" dirty="0">
                          <a:latin typeface="Calibri"/>
                          <a:cs typeface="Calibri"/>
                        </a:rPr>
                        <a:t> </a:t>
                      </a:r>
                      <a:r>
                        <a:rPr sz="1600" spc="-10" dirty="0">
                          <a:latin typeface="Calibri"/>
                          <a:cs typeface="Calibri"/>
                        </a:rPr>
                        <a:t>study's</a:t>
                      </a:r>
                      <a:r>
                        <a:rPr sz="1600" spc="-55" dirty="0">
                          <a:latin typeface="Calibri"/>
                          <a:cs typeface="Calibri"/>
                        </a:rPr>
                        <a:t> </a:t>
                      </a:r>
                      <a:r>
                        <a:rPr sz="1600" dirty="0">
                          <a:latin typeface="Calibri"/>
                          <a:cs typeface="Calibri"/>
                        </a:rPr>
                        <a:t>findings</a:t>
                      </a:r>
                      <a:r>
                        <a:rPr sz="1600" spc="-55" dirty="0">
                          <a:latin typeface="Calibri"/>
                          <a:cs typeface="Calibri"/>
                        </a:rPr>
                        <a:t> </a:t>
                      </a:r>
                      <a:r>
                        <a:rPr sz="1600" dirty="0">
                          <a:latin typeface="Calibri"/>
                          <a:cs typeface="Calibri"/>
                        </a:rPr>
                        <a:t>indicate</a:t>
                      </a:r>
                      <a:r>
                        <a:rPr sz="1600" spc="-40" dirty="0">
                          <a:latin typeface="Calibri"/>
                          <a:cs typeface="Calibri"/>
                        </a:rPr>
                        <a:t> </a:t>
                      </a:r>
                      <a:r>
                        <a:rPr sz="1600" dirty="0">
                          <a:latin typeface="Calibri"/>
                          <a:cs typeface="Calibri"/>
                        </a:rPr>
                        <a:t>that</a:t>
                      </a:r>
                      <a:r>
                        <a:rPr sz="1600" spc="-10" dirty="0">
                          <a:latin typeface="Calibri"/>
                          <a:cs typeface="Calibri"/>
                        </a:rPr>
                        <a:t> </a:t>
                      </a:r>
                      <a:r>
                        <a:rPr sz="1600" b="1" spc="-25" dirty="0">
                          <a:latin typeface="Calibri"/>
                          <a:cs typeface="Calibri"/>
                        </a:rPr>
                        <a:t>AI-</a:t>
                      </a:r>
                      <a:r>
                        <a:rPr sz="1600" b="1" spc="-10" dirty="0">
                          <a:latin typeface="Calibri"/>
                          <a:cs typeface="Calibri"/>
                        </a:rPr>
                        <a:t>based</a:t>
                      </a:r>
                      <a:r>
                        <a:rPr sz="1600" b="1" spc="-95" dirty="0">
                          <a:latin typeface="Calibri"/>
                          <a:cs typeface="Calibri"/>
                        </a:rPr>
                        <a:t> </a:t>
                      </a:r>
                      <a:r>
                        <a:rPr sz="1600" b="1" dirty="0">
                          <a:latin typeface="Calibri"/>
                          <a:cs typeface="Calibri"/>
                        </a:rPr>
                        <a:t>models</a:t>
                      </a:r>
                      <a:r>
                        <a:rPr sz="1600" b="1" spc="-65" dirty="0">
                          <a:latin typeface="Calibri"/>
                          <a:cs typeface="Calibri"/>
                        </a:rPr>
                        <a:t> </a:t>
                      </a:r>
                      <a:r>
                        <a:rPr sz="1600" b="1" dirty="0">
                          <a:latin typeface="Calibri"/>
                          <a:cs typeface="Calibri"/>
                        </a:rPr>
                        <a:t>can</a:t>
                      </a:r>
                      <a:r>
                        <a:rPr sz="1600" b="1" spc="-55" dirty="0">
                          <a:latin typeface="Calibri"/>
                          <a:cs typeface="Calibri"/>
                        </a:rPr>
                        <a:t> </a:t>
                      </a:r>
                      <a:r>
                        <a:rPr sz="1600" b="1" spc="-10" dirty="0">
                          <a:latin typeface="Calibri"/>
                          <a:cs typeface="Calibri"/>
                        </a:rPr>
                        <a:t>effectively</a:t>
                      </a:r>
                      <a:r>
                        <a:rPr sz="1600" b="1" spc="-140" dirty="0">
                          <a:latin typeface="Calibri"/>
                          <a:cs typeface="Calibri"/>
                        </a:rPr>
                        <a:t> </a:t>
                      </a:r>
                      <a:r>
                        <a:rPr sz="1600" b="1" dirty="0">
                          <a:latin typeface="Calibri"/>
                          <a:cs typeface="Calibri"/>
                        </a:rPr>
                        <a:t>identify</a:t>
                      </a:r>
                      <a:r>
                        <a:rPr sz="1600" b="1" spc="-50" dirty="0">
                          <a:latin typeface="Calibri"/>
                          <a:cs typeface="Calibri"/>
                        </a:rPr>
                        <a:t> </a:t>
                      </a:r>
                      <a:r>
                        <a:rPr sz="1600" b="1" spc="-10" dirty="0">
                          <a:latin typeface="Calibri"/>
                          <a:cs typeface="Calibri"/>
                        </a:rPr>
                        <a:t>individuals</a:t>
                      </a:r>
                      <a:r>
                        <a:rPr sz="1600" b="1" spc="-45" dirty="0">
                          <a:latin typeface="Calibri"/>
                          <a:cs typeface="Calibri"/>
                        </a:rPr>
                        <a:t> </a:t>
                      </a:r>
                      <a:r>
                        <a:rPr sz="1600" b="1" dirty="0">
                          <a:latin typeface="Calibri"/>
                          <a:cs typeface="Calibri"/>
                        </a:rPr>
                        <a:t>at</a:t>
                      </a:r>
                      <a:r>
                        <a:rPr sz="1600" b="1" spc="-60" dirty="0">
                          <a:latin typeface="Calibri"/>
                          <a:cs typeface="Calibri"/>
                        </a:rPr>
                        <a:t> </a:t>
                      </a:r>
                      <a:r>
                        <a:rPr sz="1600" b="1" dirty="0">
                          <a:latin typeface="Calibri"/>
                          <a:cs typeface="Calibri"/>
                        </a:rPr>
                        <a:t>risk</a:t>
                      </a:r>
                      <a:r>
                        <a:rPr sz="1600" b="1" spc="-10" dirty="0">
                          <a:latin typeface="Calibri"/>
                          <a:cs typeface="Calibri"/>
                        </a:rPr>
                        <a:t> </a:t>
                      </a:r>
                      <a:r>
                        <a:rPr sz="1600" dirty="0">
                          <a:latin typeface="Calibri"/>
                          <a:cs typeface="Calibri"/>
                        </a:rPr>
                        <a:t>for</a:t>
                      </a:r>
                      <a:r>
                        <a:rPr sz="1600" spc="-15" dirty="0">
                          <a:latin typeface="Calibri"/>
                          <a:cs typeface="Calibri"/>
                        </a:rPr>
                        <a:t> </a:t>
                      </a:r>
                      <a:r>
                        <a:rPr sz="1600" spc="-10" dirty="0">
                          <a:latin typeface="Calibri"/>
                          <a:cs typeface="Calibri"/>
                        </a:rPr>
                        <a:t>mental</a:t>
                      </a:r>
                      <a:endParaRPr sz="1600">
                        <a:latin typeface="Calibri"/>
                        <a:cs typeface="Calibri"/>
                      </a:endParaRPr>
                    </a:p>
                    <a:p>
                      <a:pPr marL="67310">
                        <a:lnSpc>
                          <a:spcPct val="100000"/>
                        </a:lnSpc>
                      </a:pPr>
                      <a:r>
                        <a:rPr sz="1600" dirty="0">
                          <a:latin typeface="Calibri"/>
                          <a:cs typeface="Calibri"/>
                        </a:rPr>
                        <a:t>health</a:t>
                      </a:r>
                      <a:r>
                        <a:rPr sz="1600" spc="-65" dirty="0">
                          <a:latin typeface="Calibri"/>
                          <a:cs typeface="Calibri"/>
                        </a:rPr>
                        <a:t> </a:t>
                      </a:r>
                      <a:r>
                        <a:rPr sz="1600" spc="-10" dirty="0">
                          <a:latin typeface="Calibri"/>
                          <a:cs typeface="Calibri"/>
                        </a:rPr>
                        <a:t>issues</a:t>
                      </a:r>
                      <a:endParaRPr sz="1600">
                        <a:latin typeface="Calibri"/>
                        <a:cs typeface="Calibri"/>
                      </a:endParaRPr>
                    </a:p>
                  </a:txBody>
                  <a:tcPr marL="0" marR="0" marT="59690" marB="0">
                    <a:lnL w="12700">
                      <a:solidFill>
                        <a:srgbClr val="8063A1"/>
                      </a:solidFill>
                      <a:prstDash val="solid"/>
                    </a:lnL>
                    <a:lnR w="12700">
                      <a:solidFill>
                        <a:srgbClr val="8063A1"/>
                      </a:solidFill>
                      <a:prstDash val="solid"/>
                    </a:lnR>
                    <a:lnT w="12700">
                      <a:solidFill>
                        <a:srgbClr val="8063A1"/>
                      </a:solidFill>
                      <a:prstDash val="solid"/>
                    </a:lnT>
                    <a:lnB w="12700">
                      <a:solidFill>
                        <a:srgbClr val="8063A1"/>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3498</Words>
  <Application>Microsoft Office PowerPoint</Application>
  <PresentationFormat>Widescreen</PresentationFormat>
  <Paragraphs>248</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Black</vt:lpstr>
      <vt:lpstr>Arial Unicode MS</vt:lpstr>
      <vt:lpstr>Calibri</vt:lpstr>
      <vt:lpstr>Cambria Math</vt:lpstr>
      <vt:lpstr>Microsoft Sans Serif</vt:lpstr>
      <vt:lpstr>Times New Roman</vt:lpstr>
      <vt:lpstr>Wingdings</vt:lpstr>
      <vt:lpstr>Office Theme</vt:lpstr>
      <vt:lpstr>PowerPoint Presentation</vt:lpstr>
      <vt:lpstr>                            Agenda</vt:lpstr>
      <vt:lpstr>Abstract</vt:lpstr>
      <vt:lpstr>                          Introduction</vt:lpstr>
      <vt:lpstr>                             Overview</vt:lpstr>
      <vt:lpstr>Problem Statement</vt:lpstr>
      <vt:lpstr>Research and Literature Review</vt:lpstr>
      <vt:lpstr>Research and Literature Review</vt:lpstr>
      <vt:lpstr>Research and Literature Review</vt:lpstr>
      <vt:lpstr>                         System Architecture</vt:lpstr>
      <vt:lpstr>Product Architecture and Design/ Block Diagram</vt:lpstr>
      <vt:lpstr>DATA FLOW DIAGRAM</vt:lpstr>
      <vt:lpstr>USECASE DIAGRAM</vt:lpstr>
      <vt:lpstr>TOOLS USED</vt:lpstr>
      <vt:lpstr>TOOLS USED</vt:lpstr>
      <vt:lpstr>Mental Health Dataset</vt:lpstr>
      <vt:lpstr>PowerPoint Presentation</vt:lpstr>
      <vt:lpstr>ALGORITHM</vt:lpstr>
      <vt:lpstr>Module Description</vt:lpstr>
      <vt:lpstr>Module Description</vt:lpstr>
      <vt:lpstr>    Methodology</vt:lpstr>
      <vt:lpstr>      Screenshots</vt:lpstr>
      <vt:lpstr>                            Testing</vt:lpstr>
      <vt:lpstr>        Testing</vt:lpstr>
      <vt:lpstr>         Test Cases</vt:lpstr>
      <vt:lpstr>Performance Analysis</vt:lpstr>
      <vt:lpstr>Conclusion and Future Work</vt:lpstr>
      <vt:lpstr>Reference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Ananthitha V</dc:creator>
  <cp:lastModifiedBy>Ananthitha V</cp:lastModifiedBy>
  <cp:revision>6</cp:revision>
  <dcterms:created xsi:type="dcterms:W3CDTF">2025-10-25T07:05:35Z</dcterms:created>
  <dcterms:modified xsi:type="dcterms:W3CDTF">2025-10-28T14:54:22Z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2025-09-27T00:00:00Z</vt:filetime>
  </property>
  <property fmtid="{D5CDD505-2E9C-101B-9397-08002B2CF9AE}" pid="3" name="Creator">
    <vt:lpwstr>Microsoft® PowerPoint® 2016</vt:lpwstr>
  </property>
  <property fmtid="{D5CDD505-2E9C-101B-9397-08002B2CF9AE}" pid="4" name="LastSaved">
    <vt:filetime>2025-10-25T00:00:00Z</vt:filetime>
  </property>
  <property fmtid="{D5CDD505-2E9C-101B-9397-08002B2CF9AE}" pid="5" name="Producer">
    <vt:lpwstr>www.ilovepdf.com</vt:lpwstr>
  </property>
</Properties>
</file>