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66" r:id="rId6"/>
    <p:sldId id="268" r:id="rId7"/>
    <p:sldId id="267" r:id="rId8"/>
    <p:sldId id="270" r:id="rId9"/>
    <p:sldId id="269" r:id="rId10"/>
    <p:sldId id="271" r:id="rId11"/>
    <p:sldId id="272" r:id="rId12"/>
    <p:sldId id="273" r:id="rId13"/>
    <p:sldId id="274" r:id="rId14"/>
    <p:sldId id="275" r:id="rId15"/>
    <p:sldId id="258" r:id="rId16"/>
    <p:sldId id="259" r:id="rId17"/>
    <p:sldId id="261"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5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951641-4366-45DD-90B5-0A262870874B}"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51641-4366-45DD-90B5-0A262870874B}"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51641-4366-45DD-90B5-0A262870874B}"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51641-4366-45DD-90B5-0A262870874B}"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951641-4366-45DD-90B5-0A262870874B}"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951641-4366-45DD-90B5-0A262870874B}" type="datetimeFigureOut">
              <a:rPr lang="en-US" smtClean="0"/>
              <a:pPr/>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951641-4366-45DD-90B5-0A262870874B}" type="datetimeFigureOut">
              <a:rPr lang="en-US" smtClean="0"/>
              <a:pPr/>
              <a:t>6/3/2014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951641-4366-45DD-90B5-0A262870874B}" type="datetimeFigureOut">
              <a:rPr lang="en-US" smtClean="0"/>
              <a:pPr/>
              <a:t>6/3/2014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51641-4366-45DD-90B5-0A262870874B}" type="datetimeFigureOut">
              <a:rPr lang="en-US" smtClean="0"/>
              <a:pPr/>
              <a:t>6/3/2014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51641-4366-45DD-90B5-0A262870874B}" type="datetimeFigureOut">
              <a:rPr lang="en-US" smtClean="0"/>
              <a:pPr/>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51641-4366-45DD-90B5-0A262870874B}" type="datetimeFigureOut">
              <a:rPr lang="en-US" smtClean="0"/>
              <a:pPr/>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28D19-58BB-4FC7-A10B-CD681F1C9E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51641-4366-45DD-90B5-0A262870874B}" type="datetimeFigureOut">
              <a:rPr lang="en-US" smtClean="0"/>
              <a:pPr/>
              <a:t>6/3/2014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28D19-58BB-4FC7-A10B-CD681F1C9E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Eight languages</a:t>
            </a:r>
            <a:br>
              <a:rPr lang="en-US" dirty="0" smtClean="0"/>
            </a:br>
            <a:r>
              <a:rPr lang="en-US" dirty="0" smtClean="0"/>
              <a:t>Eight weeks</a:t>
            </a:r>
            <a:endParaRPr lang="en-US" dirty="0"/>
          </a:p>
        </p:txBody>
      </p:sp>
      <p:sp>
        <p:nvSpPr>
          <p:cNvPr id="3" name="Subtitle 2"/>
          <p:cNvSpPr>
            <a:spLocks noGrp="1"/>
          </p:cNvSpPr>
          <p:nvPr>
            <p:ph type="subTitle" idx="1"/>
          </p:nvPr>
        </p:nvSpPr>
        <p:spPr/>
        <p:txBody>
          <a:bodyPr/>
          <a:lstStyle/>
          <a:p>
            <a:r>
              <a:rPr lang="en-US" dirty="0" smtClean="0"/>
              <a:t>How I designed and implemented a teaching OO language in 4 days.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 bound names and object fields live in two completely different name spaces.</a:t>
            </a:r>
          </a:p>
          <a:p>
            <a:r>
              <a:rPr lang="en-US" dirty="0" smtClean="0"/>
              <a:t>They have two different roles.</a:t>
            </a:r>
          </a:p>
          <a:p>
            <a:pPr lvl="1"/>
            <a:r>
              <a:rPr lang="en-US" dirty="0" smtClean="0"/>
              <a:t>Let bound names, name objects</a:t>
            </a:r>
          </a:p>
          <a:p>
            <a:pPr lvl="1"/>
            <a:r>
              <a:rPr lang="en-US" dirty="0" smtClean="0"/>
              <a:t>Object fields select fields.</a:t>
            </a:r>
          </a:p>
          <a:p>
            <a:r>
              <a:rPr lang="en-US" dirty="0" smtClean="0"/>
              <a:t>We use different key words in different contexts</a:t>
            </a:r>
          </a:p>
          <a:p>
            <a:r>
              <a:rPr lang="en-US" dirty="0" smtClean="0"/>
              <a:t>Let (names)      Object (fields)</a:t>
            </a:r>
          </a:p>
          <a:p>
            <a:pPr>
              <a:buNone/>
            </a:pPr>
            <a:r>
              <a:rPr lang="en-US" dirty="0" smtClean="0"/>
              <a:t>    fun                     method</a:t>
            </a:r>
          </a:p>
          <a:p>
            <a:pPr>
              <a:buNone/>
            </a:pPr>
            <a:r>
              <a:rPr lang="en-US" dirty="0" smtClean="0"/>
              <a:t>    </a:t>
            </a:r>
            <a:r>
              <a:rPr lang="en-US" dirty="0" err="1" smtClean="0"/>
              <a:t>val</a:t>
            </a:r>
            <a:r>
              <a:rPr lang="en-US" dirty="0" smtClean="0"/>
              <a:t>                       def</a:t>
            </a:r>
          </a:p>
          <a:p>
            <a:pPr>
              <a:buNone/>
            </a:pPr>
            <a:r>
              <a:rPr lang="en-US" dirty="0" smtClean="0"/>
              <a:t>    ref                       </a:t>
            </a:r>
            <a:r>
              <a:rPr lang="en-US" dirty="0" err="1" smtClean="0"/>
              <a:t>var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smtClean="0">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fun</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plus2 (x) (+ x 2))</a:t>
            </a: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a:t>
            </a:r>
            <a:r>
              <a:rPr lang="en-US" b="1" dirty="0" err="1" smtClean="0">
                <a:solidFill>
                  <a:srgbClr val="7030A0"/>
                </a:solidFill>
                <a:latin typeface="Courier New" pitchFamily="49" charset="0"/>
                <a:cs typeface="Courier New" pitchFamily="49" charset="0"/>
              </a:rPr>
              <a:t>val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tim</a:t>
            </a:r>
            <a:r>
              <a:rPr lang="en-US" b="1" dirty="0" smtClean="0">
                <a:latin typeface="Courier New" pitchFamily="49" charset="0"/>
                <a:cs typeface="Courier New" pitchFamily="49" charset="0"/>
              </a:rPr>
              <a:t> 99)</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a:t>
            </a:r>
            <a:r>
              <a:rPr lang="en-US" b="1" dirty="0" smtClean="0">
                <a:solidFill>
                  <a:schemeClr val="accent3">
                    <a:lumMod val="50000"/>
                  </a:schemeClr>
                </a:solidFill>
                <a:latin typeface="Courier New" pitchFamily="49" charset="0"/>
                <a:cs typeface="Courier New" pitchFamily="49" charset="0"/>
              </a:rPr>
              <a:t>ref</a:t>
            </a:r>
            <a:r>
              <a:rPr lang="en-US" b="1" dirty="0" smtClean="0">
                <a:latin typeface="Courier New" pitchFamily="49" charset="0"/>
                <a:cs typeface="Courier New" pitchFamily="49" charset="0"/>
              </a:rPr>
              <a:t> tom)</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val</a:t>
            </a:r>
            <a:r>
              <a:rPr lang="en-US" b="1" dirty="0" smtClean="0">
                <a:latin typeface="Courier New" pitchFamily="49" charset="0"/>
                <a:cs typeface="Courier New" pitchFamily="49" charset="0"/>
              </a:rPr>
              <a:t> test</a:t>
            </a:r>
          </a:p>
          <a:p>
            <a:pPr>
              <a:buNone/>
            </a:pPr>
            <a:r>
              <a:rPr lang="en-US" b="1" dirty="0" smtClean="0">
                <a:latin typeface="Courier New" pitchFamily="49" charset="0"/>
                <a:cs typeface="Courier New" pitchFamily="49" charset="0"/>
              </a:rPr>
              <a:t>   (object </a:t>
            </a:r>
          </a:p>
          <a:p>
            <a:pPr>
              <a:buNone/>
            </a:pPr>
            <a:r>
              <a:rPr lang="en-US" b="1" dirty="0" smtClean="0">
                <a:latin typeface="Courier New" pitchFamily="49" charset="0"/>
                <a:cs typeface="Courier New" pitchFamily="49" charset="0"/>
              </a:rPr>
              <a:t>     (</a:t>
            </a:r>
            <a:r>
              <a:rPr lang="en-US" b="1" dirty="0" err="1" smtClean="0">
                <a:solidFill>
                  <a:schemeClr val="accent3">
                    <a:lumMod val="50000"/>
                  </a:schemeClr>
                </a:solidFill>
                <a:latin typeface="Courier New" pitchFamily="49" charset="0"/>
                <a:cs typeface="Courier New" pitchFamily="49" charset="0"/>
              </a:rPr>
              <a:t>var</a:t>
            </a:r>
            <a:r>
              <a:rPr lang="en-US" b="1" dirty="0" smtClean="0">
                <a:latin typeface="Courier New" pitchFamily="49" charset="0"/>
                <a:cs typeface="Courier New" pitchFamily="49" charset="0"/>
              </a:rPr>
              <a:t> x</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7030A0"/>
                </a:solidFill>
                <a:latin typeface="Courier New" pitchFamily="49" charset="0"/>
                <a:cs typeface="Courier New" pitchFamily="49" charset="0"/>
              </a:rPr>
              <a:t>def</a:t>
            </a:r>
            <a:r>
              <a:rPr lang="en-US" b="1" dirty="0" smtClean="0">
                <a:latin typeface="Courier New" pitchFamily="49" charset="0"/>
                <a:cs typeface="Courier New" pitchFamily="49" charset="0"/>
              </a:rPr>
              <a:t> color “red”)</a:t>
            </a:r>
          </a:p>
          <a:p>
            <a:pPr>
              <a:buNone/>
            </a:pP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method </a:t>
            </a:r>
            <a:r>
              <a:rPr lang="en-US" b="1" dirty="0" smtClean="0">
                <a:latin typeface="Courier New" pitchFamily="49" charset="0"/>
                <a:cs typeface="Courier New" pitchFamily="49" charset="0"/>
              </a:rPr>
              <a:t>inc () (:= (</a:t>
            </a:r>
            <a:r>
              <a:rPr lang="en-US" b="1" dirty="0" err="1" smtClean="0">
                <a:latin typeface="Courier New" pitchFamily="49" charset="0"/>
                <a:cs typeface="Courier New" pitchFamily="49" charset="0"/>
              </a:rPr>
              <a:t>self.x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self.x</a:t>
            </a:r>
            <a:r>
              <a:rPr lang="en-US" b="1" dirty="0" smtClean="0">
                <a:latin typeface="Courier New" pitchFamily="49" charset="0"/>
                <a:cs typeface="Courier New" pitchFamily="49" charset="0"/>
              </a:rPr>
              <a:t>.(+ 1))))</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init</a:t>
            </a:r>
          </a:p>
          <a:p>
            <a:pPr>
              <a:buNone/>
            </a:pP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self.x</a:t>
            </a:r>
            <a:r>
              <a:rPr lang="en-US" b="1" dirty="0" smtClean="0">
                <a:latin typeface="Courier New" pitchFamily="49" charset="0"/>
                <a:cs typeface="Courier New" pitchFamily="49" charset="0"/>
              </a:rPr>
              <a:t>) 99)))</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Method request</a:t>
            </a:r>
          </a:p>
          <a:p>
            <a:pPr lvl="1"/>
            <a:r>
              <a:rPr lang="en-US" dirty="0" smtClean="0"/>
              <a:t>(x . length)</a:t>
            </a:r>
          </a:p>
          <a:p>
            <a:pPr lvl="1"/>
            <a:r>
              <a:rPr lang="en-US" dirty="0" smtClean="0"/>
              <a:t>(x .+  4)</a:t>
            </a:r>
          </a:p>
          <a:p>
            <a:pPr lvl="1"/>
            <a:r>
              <a:rPr lang="en-US" dirty="0" smtClean="0"/>
              <a:t>(x .(+  4) . even)</a:t>
            </a:r>
            <a:endParaRPr lang="en-US" dirty="0" smtClean="0"/>
          </a:p>
          <a:p>
            <a:r>
              <a:rPr lang="en-US" dirty="0" smtClean="0"/>
              <a:t>Function invocation</a:t>
            </a:r>
          </a:p>
          <a:p>
            <a:pPr lvl="1"/>
            <a:r>
              <a:rPr lang="en-US" dirty="0" smtClean="0"/>
              <a:t>(@ f  x  3)</a:t>
            </a:r>
          </a:p>
          <a:p>
            <a:pPr lvl="1"/>
            <a:r>
              <a:rPr lang="en-US" dirty="0" smtClean="0"/>
              <a:t>(</a:t>
            </a:r>
            <a:r>
              <a:rPr lang="en-US" dirty="0" err="1" smtClean="0"/>
              <a:t>f.apply</a:t>
            </a:r>
            <a:r>
              <a:rPr lang="en-US" dirty="0" smtClean="0"/>
              <a:t> </a:t>
            </a:r>
            <a:r>
              <a:rPr lang="en-US" dirty="0" smtClean="0"/>
              <a:t>  x   3)</a:t>
            </a:r>
          </a:p>
          <a:p>
            <a:r>
              <a:rPr lang="en-US" dirty="0" smtClean="0"/>
              <a:t>Operator invocation</a:t>
            </a:r>
          </a:p>
          <a:p>
            <a:pPr marL="914400" lvl="1" indent="-514350"/>
            <a:r>
              <a:rPr lang="en-US" dirty="0" smtClean="0"/>
              <a:t>(+ 3 4 5)</a:t>
            </a:r>
          </a:p>
          <a:p>
            <a:pPr marL="914400" lvl="1" indent="-514350"/>
            <a:r>
              <a:rPr lang="en-US" dirty="0" smtClean="0"/>
              <a:t>((3.+ 4).+ 5)</a:t>
            </a:r>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Let binding</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urier New" pitchFamily="49" charset="0"/>
                <a:cs typeface="Courier New" pitchFamily="49" charset="0"/>
              </a:rPr>
              <a:t> run (Local </a:t>
            </a:r>
            <a:r>
              <a:rPr lang="en-US" sz="2000" b="1" dirty="0" err="1" smtClean="0">
                <a:latin typeface="Courier New" pitchFamily="49" charset="0"/>
                <a:cs typeface="Courier New" pitchFamily="49" charset="0"/>
              </a:rPr>
              <a:t>ds</a:t>
            </a:r>
            <a:r>
              <a:rPr lang="en-US" sz="2000" b="1" dirty="0" smtClean="0">
                <a:latin typeface="Courier New" pitchFamily="49" charset="0"/>
                <a:cs typeface="Courier New" pitchFamily="49" charset="0"/>
              </a:rPr>
              <a:t> body) state =</a:t>
            </a:r>
          </a:p>
          <a:p>
            <a:pPr>
              <a:buNone/>
            </a:pPr>
            <a:r>
              <a:rPr lang="en-US" sz="2000" b="1" dirty="0" smtClean="0">
                <a:latin typeface="Courier New" pitchFamily="49" charset="0"/>
                <a:cs typeface="Courier New" pitchFamily="49" charset="0"/>
              </a:rPr>
              <a:t>      do { (bindings,state1) &lt;- </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fixIO</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evalRec</a:t>
            </a:r>
            <a:r>
              <a:rPr lang="en-US" sz="2000" b="1" dirty="0" smtClean="0">
                <a:latin typeface="Courier New" pitchFamily="49" charset="0"/>
                <a:cs typeface="Courier New" pitchFamily="49" charset="0"/>
              </a:rPr>
              <a:t> (Just (self </a:t>
            </a:r>
            <a:r>
              <a:rPr lang="en-US" sz="2000" b="1" dirty="0" err="1" smtClean="0">
                <a:latin typeface="Courier New" pitchFamily="49" charset="0"/>
                <a:cs typeface="Courier New" pitchFamily="49" charset="0"/>
              </a:rPr>
              <a:t>env</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smtClean="0">
                <a:latin typeface="Courier New" pitchFamily="49" charset="0"/>
                <a:cs typeface="Courier New" pitchFamily="49" charset="0"/>
              </a:rPr>
              <a:t>ext </a:t>
            </a:r>
            <a:r>
              <a:rPr lang="en-US" sz="2000" b="1" dirty="0" err="1" smtClean="0">
                <a:latin typeface="Courier New" pitchFamily="49" charset="0"/>
                <a:cs typeface="Courier New" pitchFamily="49" charset="0"/>
              </a:rPr>
              <a:t>env</a:t>
            </a:r>
            <a:r>
              <a:rPr lang="en-US" sz="2000" b="1" dirty="0" smtClean="0">
                <a:latin typeface="Courier New" pitchFamily="49" charset="0"/>
                <a:cs typeface="Courier New" pitchFamily="49" charset="0"/>
              </a:rPr>
              <a:t>) –- </a:t>
            </a:r>
            <a:r>
              <a:rPr lang="en-US" sz="1100" b="1" dirty="0" smtClean="0">
                <a:latin typeface="Courier New" pitchFamily="49" charset="0"/>
                <a:cs typeface="Courier New" pitchFamily="49" charset="0"/>
              </a:rPr>
              <a:t>extend static scope</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ds</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([],state))</a:t>
            </a:r>
          </a:p>
          <a:p>
            <a:pPr>
              <a:buNone/>
            </a:pPr>
            <a:r>
              <a:rPr lang="en-US" sz="2000" b="1" dirty="0" smtClean="0">
                <a:latin typeface="Courier New" pitchFamily="49" charset="0"/>
                <a:cs typeface="Courier New" pitchFamily="49" charset="0"/>
              </a:rPr>
              <a:t>         ; (bindings2,state2) &lt;- </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initialize </a:t>
            </a:r>
            <a:r>
              <a:rPr lang="en-US" sz="2000" b="1" dirty="0" smtClean="0">
                <a:latin typeface="Courier New" pitchFamily="49" charset="0"/>
                <a:cs typeface="Courier New" pitchFamily="49" charset="0"/>
              </a:rPr>
              <a:t>state1 bindings</a:t>
            </a:r>
          </a:p>
          <a:p>
            <a:pPr>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eval</a:t>
            </a:r>
            <a:r>
              <a:rPr lang="en-US" sz="2000" b="1" dirty="0" smtClean="0">
                <a:latin typeface="Courier New" pitchFamily="49" charset="0"/>
                <a:cs typeface="Courier New" pitchFamily="49" charset="0"/>
              </a:rPr>
              <a:t> (ext </a:t>
            </a:r>
            <a:r>
              <a:rPr lang="en-US" sz="2000" b="1" dirty="0" err="1" smtClean="0">
                <a:latin typeface="Courier New" pitchFamily="49" charset="0"/>
                <a:cs typeface="Courier New" pitchFamily="49" charset="0"/>
              </a:rPr>
              <a:t>env</a:t>
            </a:r>
            <a:r>
              <a:rPr lang="en-US" sz="2000" b="1" dirty="0" smtClean="0">
                <a:latin typeface="Courier New" pitchFamily="49" charset="0"/>
                <a:cs typeface="Courier New" pitchFamily="49" charset="0"/>
              </a:rPr>
              <a:t> bindings2) body state2}</a:t>
            </a:r>
            <a:endParaRPr lang="en-US"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Object creation</a:t>
            </a:r>
            <a:endParaRPr lang="en-US" dirty="0"/>
          </a:p>
        </p:txBody>
      </p:sp>
      <p:sp>
        <p:nvSpPr>
          <p:cNvPr id="3" name="Content Placeholder 2"/>
          <p:cNvSpPr>
            <a:spLocks noGrp="1"/>
          </p:cNvSpPr>
          <p:nvPr>
            <p:ph idx="1"/>
          </p:nvPr>
        </p:nvSpPr>
        <p:spPr>
          <a:xfrm>
            <a:off x="457200" y="914400"/>
            <a:ext cx="8534400" cy="5211763"/>
          </a:xfrm>
        </p:spPr>
        <p:txBody>
          <a:bodyPr>
            <a:noAutofit/>
          </a:bodyPr>
          <a:lstStyle/>
          <a:p>
            <a:pPr>
              <a:buNone/>
            </a:pPr>
            <a:r>
              <a:rPr lang="en-US" sz="2000" b="1" dirty="0" smtClean="0">
                <a:latin typeface="Courier New" pitchFamily="49" charset="0"/>
                <a:cs typeface="Courier New" pitchFamily="49" charset="0"/>
              </a:rPr>
              <a:t> run (</a:t>
            </a:r>
            <a:r>
              <a:rPr lang="en-US" sz="2000" b="1" dirty="0" err="1" smtClean="0">
                <a:latin typeface="Courier New" pitchFamily="49" charset="0"/>
                <a:cs typeface="Courier New" pitchFamily="49" charset="0"/>
              </a:rPr>
              <a:t>ObjLit</a:t>
            </a:r>
            <a:r>
              <a:rPr lang="en-US" sz="2000" b="1" dirty="0" smtClean="0">
                <a:latin typeface="Courier New" pitchFamily="49" charset="0"/>
                <a:cs typeface="Courier New" pitchFamily="49" charset="0"/>
              </a:rPr>
              <a:t> parent ms init) state = </a:t>
            </a:r>
          </a:p>
          <a:p>
            <a:pPr>
              <a:buNone/>
            </a:pPr>
            <a:r>
              <a:rPr lang="en-US" sz="2000" b="1" dirty="0" smtClean="0">
                <a:latin typeface="Courier New" pitchFamily="49" charset="0"/>
                <a:cs typeface="Courier New" pitchFamily="49" charset="0"/>
              </a:rPr>
              <a:t>     do { </a:t>
            </a:r>
            <a:r>
              <a:rPr lang="en-US" sz="2000" b="1" dirty="0" smtClean="0">
                <a:latin typeface="Courier New" pitchFamily="49" charset="0"/>
                <a:cs typeface="Courier New" pitchFamily="49" charset="0"/>
              </a:rPr>
              <a:t>…  -- inheritance stuff</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 let </a:t>
            </a:r>
            <a:r>
              <a:rPr lang="en-US" sz="2000" b="1" dirty="0" smtClean="0">
                <a:solidFill>
                  <a:srgbClr val="FF0000"/>
                </a:solidFill>
                <a:latin typeface="Courier New" pitchFamily="49" charset="0"/>
                <a:cs typeface="Courier New" pitchFamily="49" charset="0"/>
              </a:rPr>
              <a:t>extend</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allBs</a:t>
            </a:r>
            <a:r>
              <a:rPr lang="en-US" sz="2000" b="1" dirty="0" smtClean="0">
                <a:latin typeface="Courier New" pitchFamily="49" charset="0"/>
                <a:cs typeface="Courier New" pitchFamily="49" charset="0"/>
              </a:rPr>
              <a:t> = </a:t>
            </a:r>
            <a:r>
              <a:rPr lang="en-US" sz="2000" b="1" dirty="0" smtClean="0">
                <a:latin typeface="Courier New" pitchFamily="49" charset="0"/>
                <a:cs typeface="Courier New" pitchFamily="49" charset="0"/>
              </a:rPr>
              <a:t> -- extend dynamic scope</a:t>
            </a: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env</a:t>
            </a:r>
            <a:r>
              <a:rPr lang="en-US" sz="2000" b="1" dirty="0" smtClean="0">
                <a:latin typeface="Courier New" pitchFamily="49" charset="0"/>
                <a:cs typeface="Courier New" pitchFamily="49" charset="0"/>
              </a:rPr>
              <a:t>{self</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val</a:t>
            </a:r>
            <a:r>
              <a:rPr lang="en-US" sz="2000" b="1" dirty="0" smtClean="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allBs</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inheritedms</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super</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 (allBs,st1) &lt;- </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fixIO</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evalRec</a:t>
            </a:r>
            <a:r>
              <a:rPr lang="en-US" sz="2000" b="1" dirty="0" smtClean="0">
                <a:latin typeface="Courier New" pitchFamily="49" charset="0"/>
                <a:cs typeface="Courier New" pitchFamily="49" charset="0"/>
              </a:rPr>
              <a:t> Nothing </a:t>
            </a:r>
            <a:r>
              <a:rPr lang="en-US" sz="2000" b="1" dirty="0" smtClean="0">
                <a:solidFill>
                  <a:srgbClr val="FF0000"/>
                </a:solidFill>
                <a:latin typeface="Courier New" pitchFamily="49" charset="0"/>
                <a:cs typeface="Courier New" pitchFamily="49" charset="0"/>
              </a:rPr>
              <a:t>extend</a:t>
            </a:r>
            <a:r>
              <a:rPr lang="en-US" sz="2000" b="1" dirty="0" smtClean="0">
                <a:latin typeface="Courier New" pitchFamily="49" charset="0"/>
                <a:cs typeface="Courier New" pitchFamily="49" charset="0"/>
              </a:rPr>
              <a:t> ms ([],st0))</a:t>
            </a:r>
          </a:p>
          <a:p>
            <a:pPr>
              <a:buNone/>
            </a:pPr>
            <a:r>
              <a:rPr lang="en-US" sz="2000" b="1" dirty="0" smtClean="0">
                <a:latin typeface="Courier New" pitchFamily="49" charset="0"/>
                <a:cs typeface="Courier New" pitchFamily="49" charset="0"/>
              </a:rPr>
              <a:t>        ; let </a:t>
            </a:r>
            <a:r>
              <a:rPr lang="en-US" sz="2000" b="1" dirty="0" err="1" smtClean="0">
                <a:latin typeface="Courier New" pitchFamily="49" charset="0"/>
                <a:cs typeface="Courier New" pitchFamily="49" charset="0"/>
              </a:rPr>
              <a:t>selfObj</a:t>
            </a:r>
            <a:r>
              <a:rPr lang="en-US" sz="2000" b="1" dirty="0" smtClean="0">
                <a:latin typeface="Courier New" pitchFamily="49" charset="0"/>
                <a:cs typeface="Courier New" pitchFamily="49" charset="0"/>
              </a:rPr>
              <a:t> = </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val</a:t>
            </a:r>
            <a:r>
              <a:rPr lang="en-US" sz="2000" b="1" dirty="0" smtClean="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reverse </a:t>
            </a:r>
            <a:r>
              <a:rPr lang="en-US" sz="2000" b="1" dirty="0" err="1" smtClean="0">
                <a:latin typeface="Courier New" pitchFamily="49" charset="0"/>
                <a:cs typeface="Courier New" pitchFamily="49" charset="0"/>
              </a:rPr>
              <a:t>allBs</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inheritedms</a:t>
            </a:r>
            <a:r>
              <a:rPr lang="en-US" sz="2000" b="1" dirty="0" smtClean="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super</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 … -- </a:t>
            </a:r>
            <a:r>
              <a:rPr lang="en-US" sz="2000" b="1" dirty="0" err="1" smtClean="0">
                <a:latin typeface="Courier New" pitchFamily="49" charset="0"/>
                <a:cs typeface="Courier New" pitchFamily="49" charset="0"/>
              </a:rPr>
              <a:t>initializtion</a:t>
            </a:r>
            <a:r>
              <a:rPr lang="en-US" sz="2000" b="1" dirty="0" smtClean="0">
                <a:latin typeface="Courier New" pitchFamily="49" charset="0"/>
                <a:cs typeface="Courier New" pitchFamily="49" charset="0"/>
              </a:rPr>
              <a:t> stuff</a:t>
            </a:r>
          </a:p>
          <a:p>
            <a:pPr>
              <a:buNone/>
            </a:pP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 return(</a:t>
            </a:r>
            <a:r>
              <a:rPr lang="en-US" sz="2000" b="1" dirty="0" err="1" smtClean="0">
                <a:latin typeface="Courier New" pitchFamily="49" charset="0"/>
                <a:cs typeface="Courier New" pitchFamily="49" charset="0"/>
              </a:rPr>
              <a:t>selfObj</a:t>
            </a: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pPr>
              <a:buNone/>
            </a:pPr>
            <a:r>
              <a:rPr lang="en-US" sz="2400" dirty="0" smtClean="0">
                <a:latin typeface="Courier New" pitchFamily="49" charset="0"/>
                <a:cs typeface="Courier New" pitchFamily="49" charset="0"/>
              </a:rPr>
              <a:t>(fun pair ( x y)</a:t>
            </a:r>
          </a:p>
          <a:p>
            <a:pPr>
              <a:buNone/>
            </a:pPr>
            <a:r>
              <a:rPr lang="en-US" sz="2400" dirty="0" smtClean="0">
                <a:latin typeface="Courier New" pitchFamily="49" charset="0"/>
                <a:cs typeface="Courier New" pitchFamily="49" charset="0"/>
              </a:rPr>
              <a:t>  (object (def </a:t>
            </a:r>
            <a:r>
              <a:rPr lang="en-US" sz="2400" dirty="0" err="1" smtClean="0">
                <a:latin typeface="Courier New" pitchFamily="49" charset="0"/>
                <a:cs typeface="Courier New" pitchFamily="49" charset="0"/>
              </a:rPr>
              <a:t>fst</a:t>
            </a:r>
            <a:r>
              <a:rPr lang="en-US" sz="2400" dirty="0" smtClean="0">
                <a:latin typeface="Courier New" pitchFamily="49" charset="0"/>
                <a:cs typeface="Courier New" pitchFamily="49" charset="0"/>
              </a:rPr>
              <a:t> x) </a:t>
            </a:r>
          </a:p>
          <a:p>
            <a:pPr>
              <a:buNone/>
            </a:pPr>
            <a:r>
              <a:rPr lang="en-US" sz="2400" dirty="0" smtClean="0">
                <a:latin typeface="Courier New" pitchFamily="49" charset="0"/>
                <a:cs typeface="Courier New" pitchFamily="49" charset="0"/>
              </a:rPr>
              <a:t>          (def </a:t>
            </a:r>
            <a:r>
              <a:rPr lang="en-US" sz="2400" dirty="0" err="1" smtClean="0">
                <a:latin typeface="Courier New" pitchFamily="49" charset="0"/>
                <a:cs typeface="Courier New" pitchFamily="49" charset="0"/>
              </a:rPr>
              <a:t>snd</a:t>
            </a:r>
            <a:r>
              <a:rPr lang="en-US" sz="2400" dirty="0" smtClean="0">
                <a:latin typeface="Courier New" pitchFamily="49" charset="0"/>
                <a:cs typeface="Courier New" pitchFamily="49" charset="0"/>
              </a:rPr>
              <a:t> y)</a:t>
            </a:r>
          </a:p>
          <a:p>
            <a:pPr>
              <a:buNone/>
            </a:pPr>
            <a:r>
              <a:rPr lang="en-US" sz="2400" dirty="0" smtClean="0">
                <a:latin typeface="Courier New" pitchFamily="49" charset="0"/>
                <a:cs typeface="Courier New" pitchFamily="49" charset="0"/>
              </a:rPr>
              <a:t>          (method </a:t>
            </a:r>
            <a:r>
              <a:rPr lang="en-US" sz="2400" dirty="0" err="1" smtClean="0">
                <a:latin typeface="Courier New" pitchFamily="49" charset="0"/>
                <a:cs typeface="Courier New" pitchFamily="49" charset="0"/>
              </a:rPr>
              <a:t>asString</a:t>
            </a:r>
            <a:r>
              <a:rPr lang="en-US" sz="2400" dirty="0" smtClean="0">
                <a:latin typeface="Courier New" pitchFamily="49" charset="0"/>
                <a:cs typeface="Courier New" pitchFamily="49" charset="0"/>
              </a:rPr>
              <a:t> ( ) </a:t>
            </a:r>
          </a:p>
          <a:p>
            <a:pPr>
              <a:buNone/>
            </a:pPr>
            <a:r>
              <a:rPr lang="en-US" sz="2400" dirty="0" smtClean="0">
                <a:latin typeface="Courier New" pitchFamily="49" charset="0"/>
                <a:cs typeface="Courier New" pitchFamily="49" charset="0"/>
              </a:rPr>
              <a:t>            (++ "(" (</a:t>
            </a:r>
            <a:r>
              <a:rPr lang="en-US" sz="2400" dirty="0" err="1" smtClean="0">
                <a:latin typeface="Courier New" pitchFamily="49" charset="0"/>
                <a:cs typeface="Courier New" pitchFamily="49" charset="0"/>
              </a:rPr>
              <a:t>self.fst.asString</a:t>
            </a: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self.snd.asString</a:t>
            </a:r>
            <a:r>
              <a:rPr lang="en-US" sz="2400" dirty="0" smtClean="0">
                <a:latin typeface="Courier New" pitchFamily="49" charset="0"/>
                <a:cs typeface="Courier New" pitchFamily="49" charset="0"/>
              </a:rPr>
              <a:t>) ")"))))</a:t>
            </a:r>
          </a:p>
          <a:p>
            <a:pPr>
              <a:buNone/>
            </a:pPr>
            <a:endParaRPr lang="en-US" sz="2400" dirty="0">
              <a:latin typeface="Courier New" pitchFamily="49" charset="0"/>
              <a:cs typeface="Courier New" pitchFamily="49" charset="0"/>
            </a:endParaRPr>
          </a:p>
          <a:p>
            <a:pPr>
              <a:buNone/>
            </a:pPr>
            <a:r>
              <a:rPr lang="en-US" sz="2400" dirty="0" smtClean="0">
                <a:cs typeface="Courier New" pitchFamily="49" charset="0"/>
              </a:rPr>
              <a:t>An object is described by what requests it responds to (</a:t>
            </a:r>
            <a:r>
              <a:rPr lang="en-US" sz="2400" dirty="0" err="1" smtClean="0">
                <a:cs typeface="Courier New" pitchFamily="49" charset="0"/>
              </a:rPr>
              <a:t>fst,snd</a:t>
            </a:r>
            <a:r>
              <a:rPr lang="en-US" sz="2400" dirty="0" smtClean="0">
                <a:cs typeface="Courier New" pitchFamily="49" charset="0"/>
              </a:rPr>
              <a:t>)</a:t>
            </a:r>
            <a:endParaRPr lang="en-US" sz="2400" dirty="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295400"/>
            <a:ext cx="8229600" cy="5105400"/>
          </a:xfrm>
        </p:spPr>
        <p:txBody>
          <a:bodyPr>
            <a:normAutofit fontScale="62500" lnSpcReduction="20000"/>
          </a:bodyPr>
          <a:lstStyle/>
          <a:p>
            <a:pPr>
              <a:buNone/>
            </a:pP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val</a:t>
            </a:r>
            <a:r>
              <a:rPr lang="en-US" sz="2400" dirty="0" smtClean="0">
                <a:latin typeface="Courier New" pitchFamily="49" charset="0"/>
                <a:cs typeface="Courier New" pitchFamily="49" charset="0"/>
              </a:rPr>
              <a:t> </a:t>
            </a:r>
            <a:r>
              <a:rPr lang="en-US" sz="2400" dirty="0" err="1" smtClean="0">
                <a:solidFill>
                  <a:srgbClr val="FF0000"/>
                </a:solidFill>
                <a:latin typeface="Courier New" pitchFamily="49" charset="0"/>
                <a:cs typeface="Courier New" pitchFamily="49" charset="0"/>
              </a:rPr>
              <a:t>bool</a:t>
            </a:r>
            <a:endParaRPr lang="en-US" sz="2400" dirty="0" smtClean="0">
              <a:solidFill>
                <a:srgbClr val="FF0000"/>
              </a:solidFill>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(object </a:t>
            </a:r>
          </a:p>
          <a:p>
            <a:pPr>
              <a:buNone/>
            </a:pPr>
            <a:r>
              <a:rPr lang="en-US" sz="2400" dirty="0" smtClean="0">
                <a:latin typeface="Courier New" pitchFamily="49" charset="0"/>
                <a:cs typeface="Courier New" pitchFamily="49" charset="0"/>
              </a:rPr>
              <a:t>      (def true</a:t>
            </a:r>
          </a:p>
          <a:p>
            <a:pPr>
              <a:buNone/>
            </a:pPr>
            <a:r>
              <a:rPr lang="en-US" sz="2400" dirty="0" smtClean="0">
                <a:latin typeface="Courier New" pitchFamily="49" charset="0"/>
                <a:cs typeface="Courier New" pitchFamily="49" charset="0"/>
              </a:rPr>
              <a:t>           (object </a:t>
            </a:r>
          </a:p>
          <a:p>
            <a:pPr>
              <a:buNone/>
            </a:pPr>
            <a:r>
              <a:rPr lang="en-US" sz="2400" dirty="0" smtClean="0">
                <a:latin typeface="Courier New" pitchFamily="49" charset="0"/>
                <a:cs typeface="Courier New" pitchFamily="49" charset="0"/>
              </a:rPr>
              <a:t>              inherits True </a:t>
            </a:r>
          </a:p>
          <a:p>
            <a:pPr>
              <a:buNone/>
            </a:pPr>
            <a:r>
              <a:rPr lang="en-US" sz="2400" dirty="0" smtClean="0">
                <a:latin typeface="Courier New" pitchFamily="49" charset="0"/>
                <a:cs typeface="Courier New" pitchFamily="49" charset="0"/>
              </a:rPr>
              <a:t>              (method and (x) x)</a:t>
            </a:r>
          </a:p>
          <a:p>
            <a:pPr>
              <a:buNone/>
            </a:pPr>
            <a:r>
              <a:rPr lang="en-US" sz="2400" dirty="0" smtClean="0">
                <a:latin typeface="Courier New" pitchFamily="49" charset="0"/>
                <a:cs typeface="Courier New" pitchFamily="49" charset="0"/>
              </a:rPr>
              <a:t>              (method or (x) self)</a:t>
            </a:r>
          </a:p>
          <a:p>
            <a:pPr>
              <a:buNone/>
            </a:pPr>
            <a:r>
              <a:rPr lang="en-US" sz="2400" dirty="0" smtClean="0">
                <a:latin typeface="Courier New" pitchFamily="49" charset="0"/>
                <a:cs typeface="Courier New" pitchFamily="49" charset="0"/>
              </a:rPr>
              <a:t>              (method not () (</a:t>
            </a:r>
            <a:r>
              <a:rPr lang="en-US" sz="2400" dirty="0" err="1" smtClean="0">
                <a:solidFill>
                  <a:srgbClr val="FF0000"/>
                </a:solidFill>
                <a:latin typeface="Courier New" pitchFamily="49" charset="0"/>
                <a:cs typeface="Courier New" pitchFamily="49" charset="0"/>
              </a:rPr>
              <a:t>bool</a:t>
            </a:r>
            <a:r>
              <a:rPr lang="en-US" sz="2400" dirty="0" err="1" smtClean="0">
                <a:latin typeface="Courier New" pitchFamily="49" charset="0"/>
                <a:cs typeface="Courier New" pitchFamily="49" charset="0"/>
              </a:rPr>
              <a:t>.false</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(method </a:t>
            </a:r>
            <a:r>
              <a:rPr lang="en-US" sz="2400" dirty="0" err="1" smtClean="0">
                <a:latin typeface="Courier New" pitchFamily="49" charset="0"/>
                <a:cs typeface="Courier New" pitchFamily="49" charset="0"/>
              </a:rPr>
              <a:t>ifTrueFalse</a:t>
            </a:r>
            <a:r>
              <a:rPr lang="en-US" sz="2400" dirty="0" smtClean="0">
                <a:latin typeface="Courier New" pitchFamily="49" charset="0"/>
                <a:cs typeface="Courier New" pitchFamily="49" charset="0"/>
              </a:rPr>
              <a:t> (x y) (</a:t>
            </a:r>
            <a:r>
              <a:rPr lang="en-US" sz="2400" dirty="0" err="1" smtClean="0">
                <a:latin typeface="Courier New" pitchFamily="49" charset="0"/>
                <a:cs typeface="Courier New" pitchFamily="49" charset="0"/>
              </a:rPr>
              <a:t>x.apply</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(def false</a:t>
            </a:r>
          </a:p>
          <a:p>
            <a:pPr>
              <a:buNone/>
            </a:pPr>
            <a:r>
              <a:rPr lang="en-US" sz="2400" dirty="0" smtClean="0">
                <a:latin typeface="Courier New" pitchFamily="49" charset="0"/>
                <a:cs typeface="Courier New" pitchFamily="49" charset="0"/>
              </a:rPr>
              <a:t>           (object </a:t>
            </a:r>
          </a:p>
          <a:p>
            <a:pPr>
              <a:buNone/>
            </a:pPr>
            <a:r>
              <a:rPr lang="en-US" sz="2400" dirty="0" smtClean="0">
                <a:latin typeface="Courier New" pitchFamily="49" charset="0"/>
                <a:cs typeface="Courier New" pitchFamily="49" charset="0"/>
              </a:rPr>
              <a:t>              inherits False</a:t>
            </a:r>
          </a:p>
          <a:p>
            <a:pPr>
              <a:buNone/>
            </a:pPr>
            <a:r>
              <a:rPr lang="en-US" sz="2400" dirty="0" smtClean="0">
                <a:latin typeface="Courier New" pitchFamily="49" charset="0"/>
                <a:cs typeface="Courier New" pitchFamily="49" charset="0"/>
              </a:rPr>
              <a:t>              (method and (x) self)</a:t>
            </a:r>
          </a:p>
          <a:p>
            <a:pPr>
              <a:buNone/>
            </a:pPr>
            <a:r>
              <a:rPr lang="en-US" sz="2400" dirty="0" smtClean="0">
                <a:latin typeface="Courier New" pitchFamily="49" charset="0"/>
                <a:cs typeface="Courier New" pitchFamily="49" charset="0"/>
              </a:rPr>
              <a:t>              (method or (x) x)</a:t>
            </a:r>
          </a:p>
          <a:p>
            <a:pPr>
              <a:buNone/>
            </a:pPr>
            <a:r>
              <a:rPr lang="en-US" sz="2400" dirty="0" smtClean="0">
                <a:latin typeface="Courier New" pitchFamily="49" charset="0"/>
                <a:cs typeface="Courier New" pitchFamily="49" charset="0"/>
              </a:rPr>
              <a:t>              (method not () (</a:t>
            </a:r>
            <a:r>
              <a:rPr lang="en-US" sz="2400" dirty="0" err="1" smtClean="0">
                <a:solidFill>
                  <a:srgbClr val="FF0000"/>
                </a:solidFill>
                <a:latin typeface="Courier New" pitchFamily="49" charset="0"/>
                <a:cs typeface="Courier New" pitchFamily="49" charset="0"/>
              </a:rPr>
              <a:t>bool</a:t>
            </a:r>
            <a:r>
              <a:rPr lang="en-US" sz="2400" dirty="0" err="1" smtClean="0">
                <a:latin typeface="Courier New" pitchFamily="49" charset="0"/>
                <a:cs typeface="Courier New" pitchFamily="49" charset="0"/>
              </a:rPr>
              <a:t>.true</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(method </a:t>
            </a:r>
            <a:r>
              <a:rPr lang="en-US" sz="2400" dirty="0" err="1" smtClean="0">
                <a:latin typeface="Courier New" pitchFamily="49" charset="0"/>
                <a:cs typeface="Courier New" pitchFamily="49" charset="0"/>
              </a:rPr>
              <a:t>ifTrueFalse</a:t>
            </a:r>
            <a:r>
              <a:rPr lang="en-US" sz="2400" dirty="0" smtClean="0">
                <a:latin typeface="Courier New" pitchFamily="49" charset="0"/>
                <a:cs typeface="Courier New" pitchFamily="49" charset="0"/>
              </a:rPr>
              <a:t> (x y) (</a:t>
            </a:r>
            <a:r>
              <a:rPr lang="en-US" sz="2400" dirty="0" err="1" smtClean="0">
                <a:latin typeface="Courier New" pitchFamily="49" charset="0"/>
                <a:cs typeface="Courier New" pitchFamily="49" charset="0"/>
              </a:rPr>
              <a:t>y.apply</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a:t>
            </a:r>
          </a:p>
          <a:p>
            <a:pPr>
              <a:buNone/>
            </a:pPr>
            <a:endParaRPr lang="en-US" sz="2400" dirty="0">
              <a:latin typeface="Courier New" pitchFamily="49" charset="0"/>
              <a:cs typeface="Courier New" pitchFamily="49" charset="0"/>
            </a:endParaRPr>
          </a:p>
          <a:p>
            <a:pPr>
              <a:buNone/>
            </a:pPr>
            <a:endParaRPr lang="en-US" sz="2400" dirty="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binding</a:t>
            </a:r>
            <a:endParaRPr lang="en-US" dirty="0"/>
          </a:p>
        </p:txBody>
      </p:sp>
      <p:sp>
        <p:nvSpPr>
          <p:cNvPr id="3" name="Content Placeholder 2"/>
          <p:cNvSpPr>
            <a:spLocks noGrp="1"/>
          </p:cNvSpPr>
          <p:nvPr>
            <p:ph sz="half" idx="1"/>
          </p:nvPr>
        </p:nvSpPr>
        <p:spPr/>
        <p:txBody>
          <a:bodyPr>
            <a:normAutofit fontScale="55000" lnSpcReduction="20000"/>
          </a:bodyPr>
          <a:lstStyle/>
          <a:p>
            <a:pPr>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val</a:t>
            </a:r>
            <a:r>
              <a:rPr lang="en-US" sz="2400" b="1" dirty="0" smtClean="0">
                <a:latin typeface="Courier New" pitchFamily="49" charset="0"/>
                <a:cs typeface="Courier New" pitchFamily="49" charset="0"/>
              </a:rPr>
              <a:t>   i3 </a:t>
            </a:r>
          </a:p>
          <a:p>
            <a:pPr>
              <a:buNone/>
            </a:pPr>
            <a:r>
              <a:rPr lang="en-US" sz="2400" b="1" dirty="0" smtClean="0">
                <a:latin typeface="Courier New" pitchFamily="49" charset="0"/>
                <a:cs typeface="Courier New" pitchFamily="49" charset="0"/>
              </a:rPr>
              <a:t>   (object inherits done </a:t>
            </a:r>
          </a:p>
          <a:p>
            <a:pPr>
              <a:buNone/>
            </a:pPr>
            <a:r>
              <a:rPr lang="en-US" sz="2400" b="1" dirty="0" smtClean="0">
                <a:latin typeface="Courier New" pitchFamily="49" charset="0"/>
                <a:cs typeface="Courier New" pitchFamily="49" charset="0"/>
              </a:rPr>
              <a:t>       (def x 5) </a:t>
            </a:r>
          </a:p>
          <a:p>
            <a:pPr>
              <a:buNone/>
            </a:pPr>
            <a:r>
              <a:rPr lang="en-US" sz="2400" b="1" dirty="0" smtClean="0">
                <a:latin typeface="Courier New" pitchFamily="49" charset="0"/>
                <a:cs typeface="Courier New" pitchFamily="49" charset="0"/>
              </a:rPr>
              <a:t>       (def y 3) </a:t>
            </a:r>
          </a:p>
          <a:p>
            <a:pPr>
              <a:buNone/>
            </a:pPr>
            <a:r>
              <a:rPr lang="en-US" sz="2400" b="1" dirty="0" smtClean="0">
                <a:latin typeface="Courier New" pitchFamily="49" charset="0"/>
                <a:cs typeface="Courier New" pitchFamily="49" charset="0"/>
              </a:rPr>
              <a:t>       (method </a:t>
            </a:r>
            <a:r>
              <a:rPr lang="en-US" sz="2400" b="1" dirty="0" err="1" smtClean="0">
                <a:latin typeface="Courier New" pitchFamily="49" charset="0"/>
                <a:cs typeface="Courier New" pitchFamily="49" charset="0"/>
              </a:rPr>
              <a:t>asString</a:t>
            </a:r>
            <a:r>
              <a:rPr lang="en-US" sz="2400" b="1" dirty="0" smtClean="0">
                <a:latin typeface="Courier New" pitchFamily="49" charset="0"/>
                <a:cs typeface="Courier New" pitchFamily="49" charset="0"/>
              </a:rPr>
              <a:t> () </a:t>
            </a:r>
          </a:p>
          <a:p>
            <a:pPr>
              <a:buNone/>
            </a:pP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super.asString</a:t>
            </a:r>
            <a:r>
              <a:rPr lang="en-US" sz="2400" b="1" dirty="0" smtClean="0">
                <a:latin typeface="Courier New" pitchFamily="49" charset="0"/>
                <a:cs typeface="Courier New" pitchFamily="49" charset="0"/>
              </a:rPr>
              <a:t>)</a:t>
            </a:r>
          </a:p>
          <a:p>
            <a:pPr>
              <a:buNone/>
            </a:pPr>
            <a:r>
              <a:rPr lang="en-US" sz="2400" b="1" dirty="0" smtClean="0">
                <a:latin typeface="Courier New" pitchFamily="49" charset="0"/>
                <a:cs typeface="Courier New" pitchFamily="49" charset="0"/>
              </a:rPr>
              <a:t>               " + "</a:t>
            </a:r>
          </a:p>
          <a:p>
            <a:pPr>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self.x.asString</a:t>
            </a:r>
            <a:r>
              <a:rPr lang="en-US" sz="2400" b="1" dirty="0" smtClean="0">
                <a:latin typeface="Courier New" pitchFamily="49" charset="0"/>
                <a:cs typeface="Courier New" pitchFamily="49" charset="0"/>
              </a:rPr>
              <a:t>)</a:t>
            </a:r>
          </a:p>
          <a:p>
            <a:pPr>
              <a:buNone/>
            </a:pPr>
            <a:r>
              <a:rPr lang="en-US" sz="2400" b="1" dirty="0" smtClean="0">
                <a:latin typeface="Courier New" pitchFamily="49" charset="0"/>
                <a:cs typeface="Courier New" pitchFamily="49" charset="0"/>
              </a:rPr>
              <a:t>               " + "</a:t>
            </a:r>
          </a:p>
          <a:p>
            <a:pPr>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self.y.asString</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p:txBody>
      </p:sp>
      <p:sp>
        <p:nvSpPr>
          <p:cNvPr id="4" name="Content Placeholder 3"/>
          <p:cNvSpPr>
            <a:spLocks noGrp="1"/>
          </p:cNvSpPr>
          <p:nvPr>
            <p:ph sz="half" idx="2"/>
          </p:nvPr>
        </p:nvSpPr>
        <p:spPr/>
        <p:txBody>
          <a:bodyPr>
            <a:normAutofit fontScale="55000" lnSpcReduction="20000"/>
          </a:bodyPr>
          <a:lstStyle/>
          <a:p>
            <a:pPr>
              <a:buNone/>
            </a:pPr>
            <a:r>
              <a:rPr lang="en-US" dirty="0" smtClean="0">
                <a:latin typeface="Courier New" pitchFamily="49" charset="0"/>
                <a:cs typeface="Courier New" pitchFamily="49" charset="0"/>
              </a:rPr>
              <a:t>enter Exp&gt;</a:t>
            </a:r>
          </a:p>
          <a:p>
            <a:pPr>
              <a:buNone/>
            </a:pPr>
            <a:r>
              <a:rPr lang="en-US" dirty="0" smtClean="0">
                <a:latin typeface="Courier New" pitchFamily="49" charset="0"/>
                <a:cs typeface="Courier New" pitchFamily="49" charset="0"/>
              </a:rPr>
              <a:t>i3</a:t>
            </a:r>
          </a:p>
          <a:p>
            <a:pPr>
              <a:buNone/>
            </a:pPr>
            <a:r>
              <a:rPr lang="en-US" dirty="0" smtClean="0">
                <a:latin typeface="Courier New" pitchFamily="49" charset="0"/>
                <a:cs typeface="Courier New" pitchFamily="49" charset="0"/>
              </a:rPr>
              <a:t>done[x 5[+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asString</a:t>
            </a:r>
            <a:r>
              <a:rPr lang="en-US" dirty="0" smtClean="0">
                <a:latin typeface="Courier New" pitchFamily="49" charset="0"/>
                <a:cs typeface="Courier New" pitchFamily="49" charset="0"/>
              </a:rPr>
              <a:t>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&lt;= &lt;prim&gt;],</a:t>
            </a:r>
          </a:p>
          <a:p>
            <a:pPr>
              <a:buNone/>
            </a:pPr>
            <a:r>
              <a:rPr lang="en-US" dirty="0" smtClean="0">
                <a:latin typeface="Courier New" pitchFamily="49" charset="0"/>
                <a:cs typeface="Courier New" pitchFamily="49" charset="0"/>
              </a:rPr>
              <a:t>     y 3[+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asString</a:t>
            </a:r>
            <a:r>
              <a:rPr lang="en-US" dirty="0" smtClean="0">
                <a:latin typeface="Courier New" pitchFamily="49" charset="0"/>
                <a:cs typeface="Courier New" pitchFamily="49" charset="0"/>
              </a:rPr>
              <a:t> &lt;prim&gt;,</a:t>
            </a:r>
          </a:p>
          <a:p>
            <a:pPr>
              <a:buNone/>
            </a:pPr>
            <a:r>
              <a:rPr lang="en-US" dirty="0" smtClean="0">
                <a:latin typeface="Courier New" pitchFamily="49" charset="0"/>
                <a:cs typeface="Courier New" pitchFamily="49" charset="0"/>
              </a:rPr>
              <a:t>         = &lt;prim&gt;,</a:t>
            </a:r>
          </a:p>
          <a:p>
            <a:pPr>
              <a:buNone/>
            </a:pPr>
            <a:r>
              <a:rPr lang="en-US" dirty="0" smtClean="0">
                <a:latin typeface="Courier New" pitchFamily="49" charset="0"/>
                <a:cs typeface="Courier New" pitchFamily="49" charset="0"/>
              </a:rPr>
              <a:t>         &lt;= &lt;prim&gt;],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asString</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asString</a:t>
            </a:r>
            <a:r>
              <a:rPr lang="en-US" dirty="0" smtClean="0">
                <a:latin typeface="Courier New" pitchFamily="49" charset="0"/>
                <a:cs typeface="Courier New" pitchFamily="49" charset="0"/>
              </a:rPr>
              <a:t>&gt;,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asString</a:t>
            </a:r>
            <a:r>
              <a:rPr lang="en-US" dirty="0" smtClean="0">
                <a:latin typeface="Courier New" pitchFamily="49" charset="0"/>
                <a:cs typeface="Courier New" pitchFamily="49" charset="0"/>
              </a:rPr>
              <a:t> &lt;prim&gt;]</a:t>
            </a:r>
            <a:endParaRPr lang="en-US" dirty="0">
              <a:latin typeface="Courier New" pitchFamily="49" charset="0"/>
              <a:cs typeface="Courier New" pitchFamily="49" charset="0"/>
            </a:endParaRPr>
          </a:p>
        </p:txBody>
      </p:sp>
      <p:sp>
        <p:nvSpPr>
          <p:cNvPr id="5" name="TextBox 4"/>
          <p:cNvSpPr txBox="1"/>
          <p:nvPr/>
        </p:nvSpPr>
        <p:spPr>
          <a:xfrm>
            <a:off x="304800" y="5638800"/>
            <a:ext cx="5867400" cy="369332"/>
          </a:xfrm>
          <a:prstGeom prst="rect">
            <a:avLst/>
          </a:prstGeom>
          <a:noFill/>
        </p:spPr>
        <p:txBody>
          <a:bodyPr wrap="square" rtlCol="0">
            <a:spAutoFit/>
          </a:bodyPr>
          <a:lstStyle/>
          <a:p>
            <a:r>
              <a:rPr lang="en-US" dirty="0" smtClean="0"/>
              <a:t>Which </a:t>
            </a:r>
            <a:r>
              <a:rPr lang="en-US" dirty="0" err="1" smtClean="0"/>
              <a:t>asString</a:t>
            </a:r>
            <a:r>
              <a:rPr lang="en-US" dirty="0" smtClean="0"/>
              <a:t> method does it answer to?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Name Binding </a:t>
            </a:r>
            <a:r>
              <a:rPr lang="en-US" dirty="0" err="1" smtClean="0"/>
              <a:t>vs</a:t>
            </a:r>
            <a:r>
              <a:rPr lang="en-US" dirty="0" smtClean="0"/>
              <a:t> </a:t>
            </a:r>
            <a:br>
              <a:rPr lang="en-US" dirty="0" smtClean="0"/>
            </a:br>
            <a:r>
              <a:rPr lang="en-US" dirty="0" smtClean="0"/>
              <a:t>record field declaration</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urier New" pitchFamily="49" charset="0"/>
                <a:cs typeface="Courier New" pitchFamily="49" charset="0"/>
              </a:rPr>
              <a:t>(fun temp (x y)</a:t>
            </a:r>
          </a:p>
          <a:p>
            <a:pPr>
              <a:buNone/>
            </a:pPr>
            <a:r>
              <a:rPr lang="en-US" sz="2400" b="1" dirty="0" smtClean="0">
                <a:latin typeface="Courier New" pitchFamily="49" charset="0"/>
                <a:cs typeface="Courier New" pitchFamily="49" charset="0"/>
              </a:rPr>
              <a:t>  (local (</a:t>
            </a:r>
            <a:r>
              <a:rPr lang="en-US" sz="2400" b="1" dirty="0" err="1" smtClean="0">
                <a:latin typeface="Courier New" pitchFamily="49" charset="0"/>
                <a:cs typeface="Courier New" pitchFamily="49" charset="0"/>
              </a:rPr>
              <a:t>val</a:t>
            </a:r>
            <a:r>
              <a:rPr lang="en-US" sz="2400" b="1" dirty="0" smtClean="0">
                <a:latin typeface="Courier New" pitchFamily="49" charset="0"/>
                <a:cs typeface="Courier New" pitchFamily="49" charset="0"/>
              </a:rPr>
              <a:t> hidden x)</a:t>
            </a:r>
          </a:p>
          <a:p>
            <a:pPr>
              <a:buNone/>
            </a:pPr>
            <a:r>
              <a:rPr lang="en-US" sz="2400" b="1" dirty="0" smtClean="0">
                <a:latin typeface="Courier New" pitchFamily="49" charset="0"/>
                <a:cs typeface="Courier New" pitchFamily="49" charset="0"/>
              </a:rPr>
              <a:t>         (object (def age y)</a:t>
            </a:r>
          </a:p>
          <a:p>
            <a:pPr>
              <a:buNone/>
            </a:pPr>
            <a:r>
              <a:rPr lang="en-US" sz="2400" b="1" dirty="0" smtClean="0">
                <a:latin typeface="Courier New" pitchFamily="49" charset="0"/>
                <a:cs typeface="Courier New" pitchFamily="49" charset="0"/>
              </a:rPr>
              <a:t>            (method </a:t>
            </a:r>
            <a:r>
              <a:rPr lang="en-US" sz="2400" b="1" dirty="0" err="1" smtClean="0">
                <a:latin typeface="Courier New" pitchFamily="49" charset="0"/>
                <a:cs typeface="Courier New" pitchFamily="49" charset="0"/>
              </a:rPr>
              <a:t>foo</a:t>
            </a:r>
            <a:r>
              <a:rPr lang="en-US" sz="2400" b="1" dirty="0" smtClean="0">
                <a:latin typeface="Courier New" pitchFamily="49" charset="0"/>
                <a:cs typeface="Courier New" pitchFamily="49" charset="0"/>
              </a:rPr>
              <a:t> (w) </a:t>
            </a:r>
          </a:p>
          <a:p>
            <a:pPr>
              <a:buNone/>
            </a:pPr>
            <a:r>
              <a:rPr lang="en-US" sz="2400" b="1" dirty="0" smtClean="0">
                <a:latin typeface="Courier New" pitchFamily="49" charset="0"/>
                <a:cs typeface="Courier New" pitchFamily="49" charset="0"/>
              </a:rPr>
              <a:t>               (+ hidden (</a:t>
            </a:r>
            <a:r>
              <a:rPr lang="en-US" sz="2400" b="1" dirty="0" err="1" smtClean="0">
                <a:latin typeface="Courier New" pitchFamily="49" charset="0"/>
                <a:cs typeface="Courier New" pitchFamily="49" charset="0"/>
              </a:rPr>
              <a:t>self.age</a:t>
            </a:r>
            <a:r>
              <a:rPr lang="en-US" sz="2400" b="1" dirty="0" smtClean="0">
                <a:latin typeface="Courier New" pitchFamily="49" charset="0"/>
                <a:cs typeface="Courier New" pitchFamily="49" charset="0"/>
              </a:rPr>
              <a:t>) w)))))</a:t>
            </a:r>
          </a:p>
          <a:p>
            <a:pPr>
              <a:buNone/>
            </a:pP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val</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tt</a:t>
            </a:r>
            <a:r>
              <a:rPr lang="en-US" sz="2400" b="1" dirty="0" smtClean="0">
                <a:latin typeface="Courier New" pitchFamily="49" charset="0"/>
                <a:cs typeface="Courier New" pitchFamily="49" charset="0"/>
              </a:rPr>
              <a:t> (@temp 4 7))</a:t>
            </a:r>
          </a:p>
          <a:p>
            <a:pPr>
              <a:buNone/>
            </a:pPr>
            <a:endParaRPr lang="en-US" sz="2400" b="1" dirty="0">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urier New" pitchFamily="49" charset="0"/>
                <a:cs typeface="Courier New" pitchFamily="49" charset="0"/>
              </a:rPr>
              <a:t>(fun </a:t>
            </a:r>
            <a:r>
              <a:rPr lang="en-US" sz="2400" b="1" dirty="0" err="1" smtClean="0">
                <a:latin typeface="Courier New" pitchFamily="49" charset="0"/>
                <a:cs typeface="Courier New" pitchFamily="49" charset="0"/>
              </a:rPr>
              <a:t>elem</a:t>
            </a:r>
            <a:r>
              <a:rPr lang="en-US" sz="2400" b="1" dirty="0" smtClean="0">
                <a:latin typeface="Courier New" pitchFamily="49" charset="0"/>
                <a:cs typeface="Courier New" pitchFamily="49" charset="0"/>
              </a:rPr>
              <a:t> (x </a:t>
            </a:r>
            <a:r>
              <a:rPr lang="en-US" sz="2400" b="1" dirty="0" err="1" smtClean="0">
                <a:latin typeface="Courier New" pitchFamily="49" charset="0"/>
                <a:cs typeface="Courier New" pitchFamily="49" charset="0"/>
              </a:rPr>
              <a:t>xs</a:t>
            </a:r>
            <a:r>
              <a:rPr lang="en-US" sz="2400" b="1" dirty="0" smtClean="0">
                <a:latin typeface="Courier New" pitchFamily="49" charset="0"/>
                <a:cs typeface="Courier New" pitchFamily="49" charset="0"/>
              </a:rPr>
              <a:t>) </a:t>
            </a:r>
          </a:p>
          <a:p>
            <a:pPr>
              <a:buNone/>
            </a:pPr>
            <a:r>
              <a:rPr lang="en-US" sz="2400" b="1" dirty="0" smtClean="0">
                <a:latin typeface="Courier New" pitchFamily="49" charset="0"/>
                <a:cs typeface="Courier New" pitchFamily="49" charset="0"/>
              </a:rPr>
              <a:t>  (local (ref </a:t>
            </a:r>
            <a:r>
              <a:rPr lang="en-US" sz="2400" b="1" dirty="0" err="1" smtClean="0">
                <a:latin typeface="Courier New" pitchFamily="49" charset="0"/>
                <a:cs typeface="Courier New" pitchFamily="49" charset="0"/>
              </a:rPr>
              <a:t>ptr</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xs</a:t>
            </a:r>
            <a:r>
              <a:rPr lang="en-US" sz="2400" b="1" dirty="0" smtClean="0">
                <a:latin typeface="Courier New" pitchFamily="49" charset="0"/>
                <a:cs typeface="Courier New" pitchFamily="49" charset="0"/>
              </a:rPr>
              <a:t>)</a:t>
            </a:r>
          </a:p>
          <a:p>
            <a:pPr>
              <a:buNone/>
            </a:pPr>
            <a:r>
              <a:rPr lang="en-US" sz="2400" b="1" dirty="0" smtClean="0">
                <a:latin typeface="Courier New" pitchFamily="49" charset="0"/>
                <a:cs typeface="Courier New" pitchFamily="49" charset="0"/>
              </a:rPr>
              <a:t>      (block (while (@not (</a:t>
            </a:r>
            <a:r>
              <a:rPr lang="en-US" sz="2400" b="1" dirty="0" err="1" smtClean="0">
                <a:latin typeface="Courier New" pitchFamily="49" charset="0"/>
                <a:cs typeface="Courier New" pitchFamily="49" charset="0"/>
              </a:rPr>
              <a:t>ptr.null</a:t>
            </a:r>
            <a:r>
              <a:rPr lang="en-US" sz="2400" b="1" dirty="0" smtClean="0">
                <a:latin typeface="Courier New" pitchFamily="49" charset="0"/>
                <a:cs typeface="Courier New" pitchFamily="49" charset="0"/>
              </a:rPr>
              <a:t>))</a:t>
            </a:r>
          </a:p>
          <a:p>
            <a:pPr>
              <a:buNone/>
            </a:pPr>
            <a:r>
              <a:rPr lang="en-US" sz="2400" b="1" dirty="0" smtClean="0">
                <a:latin typeface="Courier New" pitchFamily="49" charset="0"/>
                <a:cs typeface="Courier New" pitchFamily="49" charset="0"/>
              </a:rPr>
              <a:t>                (if (</a:t>
            </a:r>
            <a:r>
              <a:rPr lang="en-US" sz="2400" b="1" dirty="0" err="1" smtClean="0">
                <a:latin typeface="Courier New" pitchFamily="49" charset="0"/>
                <a:cs typeface="Courier New" pitchFamily="49" charset="0"/>
              </a:rPr>
              <a:t>ptr.head</a:t>
            </a:r>
            <a:r>
              <a:rPr lang="en-US" sz="2400" b="1" dirty="0" smtClean="0">
                <a:latin typeface="Courier New" pitchFamily="49" charset="0"/>
                <a:cs typeface="Courier New" pitchFamily="49" charset="0"/>
              </a:rPr>
              <a:t>.= x) </a:t>
            </a:r>
          </a:p>
          <a:p>
            <a:pPr>
              <a:buNone/>
            </a:pPr>
            <a:r>
              <a:rPr lang="en-US" sz="2400" b="1" dirty="0" smtClean="0">
                <a:latin typeface="Courier New" pitchFamily="49" charset="0"/>
                <a:cs typeface="Courier New" pitchFamily="49" charset="0"/>
              </a:rPr>
              <a:t>                    (return </a:t>
            </a:r>
            <a:r>
              <a:rPr lang="en-US" sz="2400" b="1" dirty="0" err="1" smtClean="0">
                <a:latin typeface="Courier New" pitchFamily="49" charset="0"/>
                <a:cs typeface="Courier New" pitchFamily="49" charset="0"/>
              </a:rPr>
              <a:t>elem</a:t>
            </a:r>
            <a:r>
              <a:rPr lang="en-US" sz="2400" b="1" dirty="0" smtClean="0">
                <a:latin typeface="Courier New" pitchFamily="49" charset="0"/>
                <a:cs typeface="Courier New" pitchFamily="49" charset="0"/>
              </a:rPr>
              <a:t> 99)</a:t>
            </a:r>
          </a:p>
          <a:p>
            <a:pPr>
              <a:buNone/>
            </a:pP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ptr</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ptr.tail</a:t>
            </a:r>
            <a:r>
              <a:rPr lang="en-US" sz="2400" b="1" dirty="0" smtClean="0">
                <a:latin typeface="Courier New" pitchFamily="49" charset="0"/>
                <a:cs typeface="Courier New" pitchFamily="49" charset="0"/>
              </a:rPr>
              <a:t>))))</a:t>
            </a:r>
          </a:p>
          <a:p>
            <a:pPr>
              <a:buNone/>
            </a:pPr>
            <a:r>
              <a:rPr lang="en-US" sz="2400" b="1" dirty="0" smtClean="0">
                <a:latin typeface="Courier New" pitchFamily="49" charset="0"/>
                <a:cs typeface="Courier New" pitchFamily="49" charset="0"/>
              </a:rPr>
              <a:t>                0)))</a:t>
            </a:r>
            <a:endParaRPr lang="en-US" sz="2400" b="1"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Eight languages, Eight weeks</a:t>
            </a:r>
            <a:endParaRPr lang="en-US" dirty="0"/>
          </a:p>
        </p:txBody>
      </p:sp>
      <p:sp>
        <p:nvSpPr>
          <p:cNvPr id="3" name="TextBox 2"/>
          <p:cNvSpPr txBox="1"/>
          <p:nvPr/>
        </p:nvSpPr>
        <p:spPr>
          <a:xfrm>
            <a:off x="6324600" y="3488591"/>
            <a:ext cx="2667000" cy="3293209"/>
          </a:xfrm>
          <a:prstGeom prst="rect">
            <a:avLst/>
          </a:prstGeom>
          <a:noFill/>
        </p:spPr>
        <p:txBody>
          <a:bodyPr wrap="square" rtlCol="0">
            <a:spAutoFit/>
          </a:bodyPr>
          <a:lstStyle/>
          <a:p>
            <a:r>
              <a:rPr lang="en-US" sz="1600" dirty="0" err="1" smtClean="0"/>
              <a:t>prog</a:t>
            </a:r>
            <a:r>
              <a:rPr lang="en-US" sz="1600" dirty="0" smtClean="0"/>
              <a:t> := exp</a:t>
            </a:r>
          </a:p>
          <a:p>
            <a:r>
              <a:rPr lang="en-US" sz="1600" dirty="0" smtClean="0"/>
              <a:t>exp := </a:t>
            </a:r>
            <a:r>
              <a:rPr lang="en-US" sz="1600" dirty="0" err="1" smtClean="0"/>
              <a:t>var</a:t>
            </a:r>
            <a:endParaRPr lang="en-US" sz="1600" dirty="0" smtClean="0"/>
          </a:p>
          <a:p>
            <a:r>
              <a:rPr lang="en-US" sz="1600" dirty="0" smtClean="0"/>
              <a:t>| </a:t>
            </a:r>
            <a:r>
              <a:rPr lang="en-US" sz="1600" dirty="0" err="1" smtClean="0"/>
              <a:t>int</a:t>
            </a:r>
            <a:endParaRPr lang="en-US" sz="1600" dirty="0" smtClean="0"/>
          </a:p>
          <a:p>
            <a:r>
              <a:rPr lang="en-US" sz="1600" dirty="0" smtClean="0"/>
              <a:t>| '(' ':=' </a:t>
            </a:r>
            <a:r>
              <a:rPr lang="en-US" sz="1600" dirty="0" err="1" smtClean="0"/>
              <a:t>var</a:t>
            </a:r>
            <a:r>
              <a:rPr lang="en-US" sz="1600" dirty="0" smtClean="0"/>
              <a:t> exp ')'</a:t>
            </a:r>
          </a:p>
          <a:p>
            <a:r>
              <a:rPr lang="en-US" sz="1600" dirty="0" smtClean="0"/>
              <a:t>| '(' 'while' exp </a:t>
            </a:r>
            <a:r>
              <a:rPr lang="en-US" sz="1600" dirty="0" err="1" smtClean="0"/>
              <a:t>exp</a:t>
            </a:r>
            <a:r>
              <a:rPr lang="en-US" sz="1600" dirty="0" smtClean="0"/>
              <a:t> ')'</a:t>
            </a:r>
          </a:p>
          <a:p>
            <a:r>
              <a:rPr lang="en-US" sz="1600" dirty="0" smtClean="0"/>
              <a:t>| '(' 'if' exp </a:t>
            </a:r>
            <a:r>
              <a:rPr lang="en-US" sz="1600" dirty="0" err="1" smtClean="0"/>
              <a:t>exp</a:t>
            </a:r>
            <a:r>
              <a:rPr lang="en-US" sz="1600" dirty="0" smtClean="0"/>
              <a:t> </a:t>
            </a:r>
            <a:r>
              <a:rPr lang="en-US" sz="1600" dirty="0" err="1" smtClean="0"/>
              <a:t>exp</a:t>
            </a:r>
            <a:r>
              <a:rPr lang="en-US" sz="1600" dirty="0" smtClean="0"/>
              <a:t> ')'</a:t>
            </a:r>
          </a:p>
          <a:p>
            <a:r>
              <a:rPr lang="en-US" sz="1600" dirty="0" smtClean="0"/>
              <a:t>| '(' 'write' exp ')'</a:t>
            </a:r>
          </a:p>
          <a:p>
            <a:r>
              <a:rPr lang="en-US" sz="1600" dirty="0" smtClean="0"/>
              <a:t>| '(' 'block' { exp } ')'</a:t>
            </a:r>
          </a:p>
          <a:p>
            <a:r>
              <a:rPr lang="en-US" sz="1600" dirty="0" smtClean="0"/>
              <a:t>| '(' '+' exp </a:t>
            </a:r>
            <a:r>
              <a:rPr lang="en-US" sz="1600" dirty="0" err="1" smtClean="0"/>
              <a:t>exp</a:t>
            </a:r>
            <a:r>
              <a:rPr lang="en-US" sz="1600" dirty="0" smtClean="0"/>
              <a:t> ')'</a:t>
            </a:r>
          </a:p>
          <a:p>
            <a:r>
              <a:rPr lang="en-US" sz="1600" dirty="0" smtClean="0"/>
              <a:t>| '(' '-' exp </a:t>
            </a:r>
            <a:r>
              <a:rPr lang="en-US" sz="1600" dirty="0" err="1" smtClean="0"/>
              <a:t>exp</a:t>
            </a:r>
            <a:r>
              <a:rPr lang="en-US" sz="1600" dirty="0" smtClean="0"/>
              <a:t> ')'</a:t>
            </a:r>
          </a:p>
          <a:p>
            <a:r>
              <a:rPr lang="en-US" sz="1600" dirty="0" smtClean="0"/>
              <a:t>| '(' '*' exp </a:t>
            </a:r>
            <a:r>
              <a:rPr lang="en-US" sz="1600" dirty="0" err="1" smtClean="0"/>
              <a:t>exp</a:t>
            </a:r>
            <a:r>
              <a:rPr lang="en-US" sz="1600" dirty="0" smtClean="0"/>
              <a:t> ')'</a:t>
            </a:r>
          </a:p>
          <a:p>
            <a:r>
              <a:rPr lang="en-US" sz="1600" dirty="0" smtClean="0"/>
              <a:t>| '(' '/' exp </a:t>
            </a:r>
            <a:r>
              <a:rPr lang="en-US" sz="1600" dirty="0" err="1" smtClean="0"/>
              <a:t>exp</a:t>
            </a:r>
            <a:r>
              <a:rPr lang="en-US" sz="1600" dirty="0" smtClean="0"/>
              <a:t> ')'</a:t>
            </a:r>
          </a:p>
          <a:p>
            <a:r>
              <a:rPr lang="en-US" sz="1600" dirty="0" smtClean="0"/>
              <a:t>| '(' '&lt;=' exp </a:t>
            </a:r>
            <a:r>
              <a:rPr lang="en-US" sz="1600" dirty="0" err="1" smtClean="0"/>
              <a:t>exp</a:t>
            </a:r>
            <a:r>
              <a:rPr lang="en-US" sz="1600" dirty="0" smtClean="0"/>
              <a:t> ')'</a:t>
            </a:r>
            <a:endParaRPr lang="en-US" sz="1600" dirty="0"/>
          </a:p>
        </p:txBody>
      </p:sp>
      <p:sp>
        <p:nvSpPr>
          <p:cNvPr id="4" name="TextBox 3"/>
          <p:cNvSpPr txBox="1"/>
          <p:nvPr/>
        </p:nvSpPr>
        <p:spPr>
          <a:xfrm>
            <a:off x="304800" y="3810000"/>
            <a:ext cx="5715000" cy="369332"/>
          </a:xfrm>
          <a:prstGeom prst="rect">
            <a:avLst/>
          </a:prstGeom>
          <a:noFill/>
        </p:spPr>
        <p:txBody>
          <a:bodyPr wrap="square" rtlCol="0">
            <a:spAutoFit/>
          </a:bodyPr>
          <a:lstStyle/>
          <a:p>
            <a:r>
              <a:rPr lang="en-US" dirty="0" smtClean="0"/>
              <a:t>(for </a:t>
            </a:r>
            <a:r>
              <a:rPr lang="en-US" dirty="0" err="1" smtClean="0"/>
              <a:t>i</a:t>
            </a:r>
            <a:r>
              <a:rPr lang="en-US" dirty="0" smtClean="0"/>
              <a:t> </a:t>
            </a:r>
            <a:r>
              <a:rPr lang="en-US" dirty="0" err="1" smtClean="0"/>
              <a:t>i</a:t>
            </a:r>
            <a:r>
              <a:rPr lang="en-US" dirty="0" smtClean="0"/>
              <a:t> (block (:= </a:t>
            </a:r>
            <a:r>
              <a:rPr lang="en-US" dirty="0" err="1" smtClean="0"/>
              <a:t>i</a:t>
            </a:r>
            <a:r>
              <a:rPr lang="en-US" dirty="0" smtClean="0"/>
              <a:t> (+ </a:t>
            </a:r>
            <a:r>
              <a:rPr lang="en-US" dirty="0" err="1" smtClean="0"/>
              <a:t>i</a:t>
            </a:r>
            <a:r>
              <a:rPr lang="en-US" dirty="0" smtClean="0"/>
              <a:t> 2)) 10) (block (write </a:t>
            </a:r>
            <a:r>
              <a:rPr lang="en-US" dirty="0" err="1" smtClean="0"/>
              <a:t>i</a:t>
            </a:r>
            <a:r>
              <a:rPr lang="en-US" dirty="0" smtClean="0"/>
              <a:t>) (:= </a:t>
            </a:r>
            <a:r>
              <a:rPr lang="en-US" dirty="0" err="1" smtClean="0"/>
              <a:t>i</a:t>
            </a:r>
            <a:r>
              <a:rPr lang="en-US" dirty="0" smtClean="0"/>
              <a:t> (+ </a:t>
            </a:r>
            <a:r>
              <a:rPr lang="en-US" dirty="0" err="1" smtClean="0"/>
              <a:t>i</a:t>
            </a:r>
            <a:r>
              <a:rPr lang="en-US" dirty="0" smtClean="0"/>
              <a:t> 3))))</a:t>
            </a:r>
            <a:endParaRPr lang="en-US" dirty="0"/>
          </a:p>
        </p:txBody>
      </p:sp>
      <p:sp>
        <p:nvSpPr>
          <p:cNvPr id="5" name="TextBox 4"/>
          <p:cNvSpPr txBox="1"/>
          <p:nvPr/>
        </p:nvSpPr>
        <p:spPr>
          <a:xfrm>
            <a:off x="152400" y="990600"/>
            <a:ext cx="3276600" cy="2585323"/>
          </a:xfrm>
          <a:prstGeom prst="rect">
            <a:avLst/>
          </a:prstGeom>
          <a:noFill/>
        </p:spPr>
        <p:txBody>
          <a:bodyPr wrap="square" rtlCol="0">
            <a:spAutoFit/>
          </a:bodyPr>
          <a:lstStyle/>
          <a:p>
            <a:pPr marL="342900" indent="-342900">
              <a:buFont typeface="+mj-lt"/>
              <a:buAutoNum type="arabicPeriod"/>
            </a:pPr>
            <a:r>
              <a:rPr lang="en-US" dirty="0" smtClean="0"/>
              <a:t>Exp language</a:t>
            </a:r>
          </a:p>
          <a:p>
            <a:pPr marL="342900" indent="-342900">
              <a:buFont typeface="+mj-lt"/>
              <a:buAutoNum type="arabicPeriod"/>
            </a:pPr>
            <a:r>
              <a:rPr lang="en-US" dirty="0" smtClean="0"/>
              <a:t>While language</a:t>
            </a:r>
          </a:p>
          <a:p>
            <a:pPr marL="342900" indent="-342900">
              <a:buFont typeface="+mj-lt"/>
              <a:buAutoNum type="arabicPeriod"/>
            </a:pPr>
            <a:r>
              <a:rPr lang="en-US" dirty="0" smtClean="0"/>
              <a:t>Functional language</a:t>
            </a:r>
          </a:p>
          <a:p>
            <a:pPr marL="342900" indent="-342900">
              <a:buFont typeface="+mj-lt"/>
              <a:buAutoNum type="arabicPeriod"/>
            </a:pPr>
            <a:r>
              <a:rPr lang="en-US" dirty="0" smtClean="0"/>
              <a:t>Multiple parameter passing</a:t>
            </a:r>
          </a:p>
          <a:p>
            <a:pPr marL="342900" indent="-342900">
              <a:buFont typeface="+mj-lt"/>
              <a:buAutoNum type="arabicPeriod"/>
            </a:pPr>
            <a:r>
              <a:rPr lang="en-US" dirty="0" smtClean="0"/>
              <a:t>Exceptions</a:t>
            </a:r>
          </a:p>
          <a:p>
            <a:pPr marL="342900" indent="-342900">
              <a:buFont typeface="+mj-lt"/>
              <a:buAutoNum type="arabicPeriod"/>
            </a:pPr>
            <a:r>
              <a:rPr lang="en-US" dirty="0" smtClean="0"/>
              <a:t>Typed language</a:t>
            </a:r>
          </a:p>
          <a:p>
            <a:pPr marL="342900" indent="-342900">
              <a:buFont typeface="+mj-lt"/>
              <a:buAutoNum type="arabicPeriod"/>
            </a:pPr>
            <a:r>
              <a:rPr lang="en-US" dirty="0" smtClean="0"/>
              <a:t>Module </a:t>
            </a:r>
            <a:r>
              <a:rPr lang="en-US" dirty="0" smtClean="0"/>
              <a:t>language</a:t>
            </a:r>
          </a:p>
          <a:p>
            <a:pPr marL="342900" indent="-342900">
              <a:buFont typeface="+mj-lt"/>
              <a:buAutoNum type="arabicPeriod"/>
            </a:pPr>
            <a:r>
              <a:rPr lang="en-US" dirty="0" smtClean="0"/>
              <a:t>Object Oriented</a:t>
            </a:r>
            <a:endParaRPr lang="en-US" dirty="0" smtClean="0"/>
          </a:p>
          <a:p>
            <a:pPr marL="342900" indent="-342900">
              <a:buFont typeface="+mj-lt"/>
              <a:buAutoNum type="arabicPeriod"/>
            </a:pPr>
            <a:r>
              <a:rPr lang="en-US" dirty="0" smtClean="0"/>
              <a:t>Garbage collection</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5629275" y="950875"/>
            <a:ext cx="3286125" cy="247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762000" y="4343400"/>
            <a:ext cx="5097685" cy="23622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2895600" y="2286000"/>
            <a:ext cx="2586037" cy="12008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Friday</a:t>
            </a:r>
            <a:endParaRPr lang="en-US" dirty="0"/>
          </a:p>
        </p:txBody>
      </p:sp>
      <p:sp>
        <p:nvSpPr>
          <p:cNvPr id="3" name="Content Placeholder 2"/>
          <p:cNvSpPr>
            <a:spLocks noGrp="1"/>
          </p:cNvSpPr>
          <p:nvPr>
            <p:ph idx="1"/>
          </p:nvPr>
        </p:nvSpPr>
        <p:spPr/>
        <p:txBody>
          <a:bodyPr/>
          <a:lstStyle/>
          <a:p>
            <a:r>
              <a:rPr lang="en-US" dirty="0" smtClean="0"/>
              <a:t>Andrew Black and I sit down an discuss  “What do students who are studying languages need to understand about OO languages?”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thoughts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Objects</a:t>
            </a:r>
          </a:p>
          <a:p>
            <a:r>
              <a:rPr lang="en-US" dirty="0" smtClean="0"/>
              <a:t>Encapsulation</a:t>
            </a:r>
            <a:endParaRPr lang="en-US" dirty="0" smtClean="0"/>
          </a:p>
          <a:p>
            <a:r>
              <a:rPr lang="en-US" dirty="0" smtClean="0"/>
              <a:t>Inheritance</a:t>
            </a:r>
          </a:p>
          <a:p>
            <a:r>
              <a:rPr lang="en-US" dirty="0" smtClean="0"/>
              <a:t>Dynamic Method </a:t>
            </a:r>
            <a:r>
              <a:rPr lang="en-US" dirty="0" smtClean="0"/>
              <a:t>Binding</a:t>
            </a:r>
          </a:p>
          <a:p>
            <a:r>
              <a:rPr lang="en-US" dirty="0" smtClean="0"/>
              <a:t>Classes</a:t>
            </a:r>
            <a:endParaRPr lang="en-US" dirty="0" smtClean="0"/>
          </a:p>
          <a:p>
            <a:r>
              <a:rPr lang="en-US" dirty="0" smtClean="0"/>
              <a:t>Name binding</a:t>
            </a:r>
          </a:p>
          <a:p>
            <a:r>
              <a:rPr lang="en-US" dirty="0" smtClean="0"/>
              <a:t>Exceptions</a:t>
            </a:r>
          </a:p>
          <a:p>
            <a:r>
              <a:rPr lang="en-US" dirty="0" smtClean="0"/>
              <a:t>Typing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smtClean="0"/>
              <a:t>We outlined the semantics of an interpreter</a:t>
            </a:r>
            <a:endParaRPr lang="en-US" sz="3200" dirty="0"/>
          </a:p>
        </p:txBody>
      </p:sp>
      <p:sp>
        <p:nvSpPr>
          <p:cNvPr id="3" name="Content Placeholder 2"/>
          <p:cNvSpPr>
            <a:spLocks noGrp="1"/>
          </p:cNvSpPr>
          <p:nvPr>
            <p:ph idx="1"/>
          </p:nvPr>
        </p:nvSpPr>
        <p:spPr>
          <a:xfrm>
            <a:off x="457200" y="990600"/>
            <a:ext cx="8229600" cy="5715000"/>
          </a:xfrm>
        </p:spPr>
        <p:txBody>
          <a:bodyPr>
            <a:normAutofit fontScale="47500" lnSpcReduction="20000"/>
          </a:bodyPr>
          <a:lstStyle/>
          <a:p>
            <a:pPr>
              <a:buNone/>
            </a:pP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Environments</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data </a:t>
            </a:r>
            <a:r>
              <a:rPr lang="en-US" b="1" dirty="0" err="1" smtClean="0">
                <a:latin typeface="Courier New" pitchFamily="49" charset="0"/>
                <a:cs typeface="Courier New" pitchFamily="49" charset="0"/>
              </a:rPr>
              <a:t>Env</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Env</a:t>
            </a:r>
            <a:r>
              <a:rPr lang="en-US" b="1" dirty="0" smtClean="0">
                <a:latin typeface="Courier New" pitchFamily="49" charset="0"/>
                <a:cs typeface="Courier New" pitchFamily="49" charset="0"/>
              </a:rPr>
              <a:t> { self:: </a:t>
            </a:r>
            <a:r>
              <a:rPr lang="en-US" b="1" dirty="0" smtClean="0">
                <a:latin typeface="Courier New" pitchFamily="49" charset="0"/>
                <a:cs typeface="Courier New" pitchFamily="49" charset="0"/>
              </a:rPr>
              <a:t>Object                     -- The dynamic part</a:t>
            </a:r>
          </a:p>
          <a:p>
            <a:pPr>
              <a:buNone/>
            </a:pP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vars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Name,Binding</a:t>
            </a:r>
            <a:r>
              <a:rPr lang="en-US" b="1" dirty="0" smtClean="0">
                <a:latin typeface="Courier New" pitchFamily="49" charset="0"/>
                <a:cs typeface="Courier New" pitchFamily="49" charset="0"/>
              </a:rPr>
              <a:t>)]            -- The static part</a:t>
            </a:r>
          </a:p>
          <a:p>
            <a:pPr>
              <a:buNone/>
            </a:pP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data Binding = Val Object | Ref </a:t>
            </a:r>
            <a:r>
              <a:rPr lang="en-US" b="1" dirty="0" err="1" smtClean="0">
                <a:latin typeface="Courier New" pitchFamily="49" charset="0"/>
                <a:cs typeface="Courier New" pitchFamily="49" charset="0"/>
              </a:rPr>
              <a:t>Addr</a:t>
            </a:r>
            <a:r>
              <a:rPr lang="en-US" b="1" dirty="0" smtClean="0">
                <a:latin typeface="Courier New" pitchFamily="49" charset="0"/>
                <a:cs typeface="Courier New" pitchFamily="49" charset="0"/>
              </a:rPr>
              <a:t> | Action </a:t>
            </a:r>
            <a:r>
              <a:rPr lang="en-US" b="1" dirty="0" smtClean="0">
                <a:latin typeface="Courier New" pitchFamily="49" charset="0"/>
                <a:cs typeface="Courier New" pitchFamily="49" charset="0"/>
              </a:rPr>
              <a:t>Code </a:t>
            </a: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data Code </a:t>
            </a:r>
          </a:p>
          <a:p>
            <a:pPr>
              <a:buNone/>
            </a:pPr>
            <a:r>
              <a:rPr lang="en-US" b="1" dirty="0" smtClean="0">
                <a:latin typeface="Courier New" pitchFamily="49" charset="0"/>
                <a:cs typeface="Courier New" pitchFamily="49" charset="0"/>
              </a:rPr>
              <a:t>  = Prim ([Object] -&gt; State -&gt; IO(</a:t>
            </a:r>
            <a:r>
              <a:rPr lang="en-US" b="1" dirty="0" err="1" smtClean="0">
                <a:latin typeface="Courier New" pitchFamily="49" charset="0"/>
                <a:cs typeface="Courier New" pitchFamily="49" charset="0"/>
              </a:rPr>
              <a:t>Object,State</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 Closure Name (Maybe Object) </a:t>
            </a:r>
            <a:r>
              <a:rPr lang="en-US" b="1" dirty="0" err="1" smtClean="0">
                <a:latin typeface="Courier New" pitchFamily="49" charset="0"/>
                <a:cs typeface="Courier New" pitchFamily="49" charset="0"/>
              </a:rPr>
              <a:t>Env</a:t>
            </a:r>
            <a:r>
              <a:rPr lang="en-US" b="1" dirty="0" smtClean="0">
                <a:latin typeface="Courier New" pitchFamily="49" charset="0"/>
                <a:cs typeface="Courier New" pitchFamily="49" charset="0"/>
              </a:rPr>
              <a:t> [Name] Exp</a:t>
            </a:r>
          </a:p>
          <a:p>
            <a:pPr>
              <a:buNone/>
            </a:pPr>
            <a:r>
              <a:rPr lang="en-US" b="1" dirty="0" smtClean="0">
                <a:latin typeface="Courier New" pitchFamily="49" charset="0"/>
                <a:cs typeface="Courier New" pitchFamily="49" charset="0"/>
              </a:rPr>
              <a:t>  </a:t>
            </a: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Semantic </a:t>
            </a:r>
            <a:r>
              <a:rPr lang="en-US" b="1" dirty="0" smtClean="0">
                <a:latin typeface="Courier New" pitchFamily="49" charset="0"/>
                <a:cs typeface="Courier New" pitchFamily="49" charset="0"/>
              </a:rPr>
              <a:t>objects</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data Value = </a:t>
            </a:r>
            <a:r>
              <a:rPr lang="en-US" b="1" dirty="0" err="1" smtClean="0">
                <a:latin typeface="Courier New" pitchFamily="49" charset="0"/>
                <a:cs typeface="Courier New" pitchFamily="49" charset="0"/>
              </a:rPr>
              <a:t>DoneV</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BoolV</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IntV</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StringV</a:t>
            </a:r>
            <a:r>
              <a:rPr lang="en-US" b="1" dirty="0" smtClean="0">
                <a:latin typeface="Courier New" pitchFamily="49" charset="0"/>
                <a:cs typeface="Courier New" pitchFamily="49" charset="0"/>
              </a:rPr>
              <a:t> String | </a:t>
            </a:r>
            <a:r>
              <a:rPr lang="en-US" b="1" dirty="0" err="1" smtClean="0">
                <a:latin typeface="Courier New" pitchFamily="49" charset="0"/>
                <a:cs typeface="Courier New" pitchFamily="49" charset="0"/>
              </a:rPr>
              <a:t>ExceptV</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Name  </a:t>
            </a:r>
            <a:r>
              <a:rPr lang="en-US" b="1" dirty="0" smtClean="0">
                <a:latin typeface="Courier New" pitchFamily="49" charset="0"/>
                <a:cs typeface="Courier New" pitchFamily="49" charset="0"/>
              </a:rPr>
              <a:t>deriving (</a:t>
            </a:r>
            <a:r>
              <a:rPr lang="en-US" b="1" dirty="0" err="1" smtClean="0">
                <a:latin typeface="Courier New" pitchFamily="49" charset="0"/>
                <a:cs typeface="Courier New" pitchFamily="49" charset="0"/>
              </a:rPr>
              <a:t>Eq,Ord</a:t>
            </a:r>
            <a:r>
              <a:rPr lang="en-US" b="1" dirty="0" smtClean="0">
                <a:latin typeface="Courier New" pitchFamily="49" charset="0"/>
                <a:cs typeface="Courier New" pitchFamily="49" charset="0"/>
              </a:rPr>
              <a:t>)</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data Object = </a:t>
            </a:r>
            <a:r>
              <a:rPr lang="en-US" b="1" dirty="0" err="1" smtClean="0">
                <a:latin typeface="Courier New" pitchFamily="49" charset="0"/>
                <a:cs typeface="Courier New" pitchFamily="49" charset="0"/>
              </a:rPr>
              <a:t>Obj</a:t>
            </a:r>
            <a:r>
              <a:rPr lang="en-US" b="1" dirty="0" smtClean="0">
                <a:latin typeface="Courier New" pitchFamily="49" charset="0"/>
                <a:cs typeface="Courier New" pitchFamily="49" charset="0"/>
              </a:rPr>
              <a:t>{ value::(Maybe Value)</a:t>
            </a:r>
          </a:p>
          <a:p>
            <a:pPr>
              <a:buNone/>
            </a:pPr>
            <a:r>
              <a:rPr lang="en-US" b="1" dirty="0" smtClean="0">
                <a:latin typeface="Courier New" pitchFamily="49" charset="0"/>
                <a:cs typeface="Courier New" pitchFamily="49" charset="0"/>
              </a:rPr>
              <a:t>                 , fields::[(</a:t>
            </a:r>
            <a:r>
              <a:rPr lang="en-US" b="1" dirty="0" err="1" smtClean="0">
                <a:latin typeface="Courier New" pitchFamily="49" charset="0"/>
                <a:cs typeface="Courier New" pitchFamily="49" charset="0"/>
              </a:rPr>
              <a:t>Name,Binding</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 super:: (Maybe Object)}</a:t>
            </a:r>
          </a:p>
          <a:p>
            <a:pPr>
              <a:buNone/>
            </a:pP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Thunk</a:t>
            </a:r>
            <a:r>
              <a:rPr lang="en-US" b="1" dirty="0" smtClean="0">
                <a:latin typeface="Courier New" pitchFamily="49" charset="0"/>
                <a:cs typeface="Courier New" pitchFamily="49" charset="0"/>
              </a:rPr>
              <a:t> Name (State -&gt; IO(</a:t>
            </a:r>
            <a:r>
              <a:rPr lang="en-US" b="1" dirty="0" err="1" smtClean="0">
                <a:latin typeface="Courier New" pitchFamily="49" charset="0"/>
                <a:cs typeface="Courier New" pitchFamily="49" charset="0"/>
              </a:rPr>
              <a:t>Object,State</a:t>
            </a:r>
            <a:r>
              <a:rPr lang="en-US" b="1" dirty="0" smtClean="0">
                <a:latin typeface="Courier New" pitchFamily="49" charset="0"/>
                <a:cs typeface="Courier New" pitchFamily="49" charset="0"/>
              </a:rPr>
              <a:t>))</a:t>
            </a: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The </a:t>
            </a:r>
            <a:r>
              <a:rPr lang="en-US" b="1" dirty="0" err="1" smtClean="0">
                <a:latin typeface="Courier New" pitchFamily="49" charset="0"/>
                <a:cs typeface="Courier New" pitchFamily="49" charset="0"/>
              </a:rPr>
              <a:t>interpretor</a:t>
            </a:r>
            <a:endParaRPr lang="en-US" b="1" dirty="0" smtClean="0">
              <a:latin typeface="Courier New" pitchFamily="49" charset="0"/>
              <a:cs typeface="Courier New" pitchFamily="49" charset="0"/>
            </a:endParaRPr>
          </a:p>
          <a:p>
            <a:pPr>
              <a:buNone/>
            </a:pPr>
            <a:r>
              <a:rPr lang="en-US" b="1" dirty="0" err="1" smtClean="0">
                <a:latin typeface="Courier New" pitchFamily="49" charset="0"/>
                <a:cs typeface="Courier New" pitchFamily="49" charset="0"/>
              </a:rPr>
              <a:t>eval</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Env</a:t>
            </a:r>
            <a:r>
              <a:rPr lang="en-US" b="1" dirty="0" smtClean="0">
                <a:latin typeface="Courier New" pitchFamily="49" charset="0"/>
                <a:cs typeface="Courier New" pitchFamily="49" charset="0"/>
              </a:rPr>
              <a:t> -&gt; Exp -&gt; State -&gt; IO (Object, State)</a:t>
            </a:r>
          </a:p>
          <a:p>
            <a:pPr>
              <a:buNone/>
            </a:pPr>
            <a:endParaRPr lang="en-US" b="1" dirty="0">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Sketch of abstract Syntax</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a:buNone/>
            </a:pPr>
            <a:r>
              <a:rPr lang="en-US" sz="1050" dirty="0" smtClean="0">
                <a:latin typeface="Courier New" pitchFamily="49" charset="0"/>
                <a:cs typeface="Courier New" pitchFamily="49" charset="0"/>
              </a:rPr>
              <a:t>data Exp </a:t>
            </a:r>
          </a:p>
          <a:p>
            <a:pPr>
              <a:buNone/>
            </a:pP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Var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SourcePos</a:t>
            </a:r>
            <a:r>
              <a:rPr lang="en-US" sz="1050" dirty="0" smtClean="0">
                <a:latin typeface="Courier New" pitchFamily="49" charset="0"/>
                <a:cs typeface="Courier New" pitchFamily="49" charset="0"/>
              </a:rPr>
              <a:t> Name       </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Bool</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SourcePos</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Bool</a:t>
            </a:r>
            <a:r>
              <a:rPr lang="en-US" sz="1050" dirty="0" smtClean="0">
                <a:latin typeface="Courier New" pitchFamily="49" charset="0"/>
                <a:cs typeface="Courier New" pitchFamily="49" charset="0"/>
              </a:rPr>
              <a:t>    -- Literal objects</a:t>
            </a:r>
          </a:p>
          <a:p>
            <a:pPr>
              <a:buNone/>
            </a:pP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Int</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SourcePos</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Int</a:t>
            </a: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String </a:t>
            </a:r>
            <a:r>
              <a:rPr lang="en-US" sz="1050" dirty="0" err="1" smtClean="0">
                <a:latin typeface="Courier New" pitchFamily="49" charset="0"/>
                <a:cs typeface="Courier New" pitchFamily="49" charset="0"/>
              </a:rPr>
              <a:t>SourcePos</a:t>
            </a:r>
            <a:r>
              <a:rPr lang="en-US" sz="1050" dirty="0" smtClean="0">
                <a:latin typeface="Courier New" pitchFamily="49" charset="0"/>
                <a:cs typeface="Courier New" pitchFamily="49" charset="0"/>
              </a:rPr>
              <a:t> String</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 While Exp </a:t>
            </a:r>
            <a:r>
              <a:rPr lang="en-US" sz="1050" dirty="0" err="1" smtClean="0">
                <a:latin typeface="Courier New" pitchFamily="49" charset="0"/>
                <a:cs typeface="Courier New" pitchFamily="49" charset="0"/>
              </a:rPr>
              <a:t>Exp</a:t>
            </a:r>
            <a:r>
              <a:rPr lang="en-US" sz="1050" dirty="0" smtClean="0">
                <a:latin typeface="Courier New" pitchFamily="49" charset="0"/>
                <a:cs typeface="Courier New" pitchFamily="49" charset="0"/>
              </a:rPr>
              <a:t>          -- Control structures</a:t>
            </a:r>
          </a:p>
          <a:p>
            <a:pPr>
              <a:buNone/>
            </a:pPr>
            <a:r>
              <a:rPr lang="en-US" sz="1050" dirty="0" smtClean="0">
                <a:latin typeface="Courier New" pitchFamily="49" charset="0"/>
                <a:cs typeface="Courier New" pitchFamily="49" charset="0"/>
              </a:rPr>
              <a:t>  | Write String Exp</a:t>
            </a:r>
          </a:p>
          <a:p>
            <a:pPr>
              <a:buNone/>
            </a:pPr>
            <a:r>
              <a:rPr lang="en-US" sz="1050" dirty="0" smtClean="0">
                <a:latin typeface="Courier New" pitchFamily="49" charset="0"/>
                <a:cs typeface="Courier New" pitchFamily="49" charset="0"/>
              </a:rPr>
              <a:t>  | Block [Exp]</a:t>
            </a:r>
          </a:p>
          <a:p>
            <a:pPr>
              <a:buNone/>
            </a:pPr>
            <a:r>
              <a:rPr lang="en-US" sz="1050" dirty="0" smtClean="0">
                <a:latin typeface="Courier New" pitchFamily="49" charset="0"/>
                <a:cs typeface="Courier New" pitchFamily="49" charset="0"/>
              </a:rPr>
              <a:t>  | If Exp </a:t>
            </a:r>
            <a:r>
              <a:rPr lang="en-US" sz="1050" dirty="0" err="1" smtClean="0">
                <a:latin typeface="Courier New" pitchFamily="49" charset="0"/>
                <a:cs typeface="Courier New" pitchFamily="49" charset="0"/>
              </a:rPr>
              <a:t>Exp</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Exp</a:t>
            </a:r>
            <a:r>
              <a:rPr lang="en-US" sz="1050" dirty="0" smtClean="0">
                <a:latin typeface="Courier New" pitchFamily="49" charset="0"/>
                <a:cs typeface="Courier New" pitchFamily="49" charset="0"/>
              </a:rPr>
              <a:t>         -- (if x y z) --&gt; (</a:t>
            </a:r>
            <a:r>
              <a:rPr lang="en-US" sz="1050" dirty="0" err="1" smtClean="0">
                <a:latin typeface="Courier New" pitchFamily="49" charset="0"/>
                <a:cs typeface="Courier New" pitchFamily="49" charset="0"/>
              </a:rPr>
              <a:t>x.ifTrueFalse</a:t>
            </a:r>
            <a:r>
              <a:rPr lang="en-US" sz="1050" dirty="0" smtClean="0">
                <a:latin typeface="Courier New" pitchFamily="49" charset="0"/>
                <a:cs typeface="Courier New" pitchFamily="49" charset="0"/>
              </a:rPr>
              <a:t> y z)</a:t>
            </a:r>
          </a:p>
          <a:p>
            <a:pPr>
              <a:buNone/>
            </a:pP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Asgn</a:t>
            </a:r>
            <a:r>
              <a:rPr lang="en-US" sz="1050" dirty="0" smtClean="0">
                <a:latin typeface="Courier New" pitchFamily="49" charset="0"/>
                <a:cs typeface="Courier New" pitchFamily="49" charset="0"/>
              </a:rPr>
              <a:t> Exp </a:t>
            </a:r>
            <a:r>
              <a:rPr lang="en-US" sz="1050" dirty="0" err="1" smtClean="0">
                <a:latin typeface="Courier New" pitchFamily="49" charset="0"/>
                <a:cs typeface="Courier New" pitchFamily="49" charset="0"/>
              </a:rPr>
              <a:t>Exp</a:t>
            </a:r>
            <a:r>
              <a:rPr lang="en-US" sz="1050" dirty="0" smtClean="0">
                <a:latin typeface="Courier New" pitchFamily="49" charset="0"/>
                <a:cs typeface="Courier New" pitchFamily="49" charset="0"/>
              </a:rPr>
              <a:t>           -- Only to </a:t>
            </a:r>
            <a:r>
              <a:rPr lang="en-US" sz="1050" dirty="0" err="1" smtClean="0">
                <a:latin typeface="Courier New" pitchFamily="49" charset="0"/>
                <a:cs typeface="Courier New" pitchFamily="49" charset="0"/>
              </a:rPr>
              <a:t>Var</a:t>
            </a:r>
            <a:r>
              <a:rPr lang="en-US" sz="1050" dirty="0" smtClean="0">
                <a:latin typeface="Courier New" pitchFamily="49" charset="0"/>
                <a:cs typeface="Courier New" pitchFamily="49" charset="0"/>
              </a:rPr>
              <a:t> not Def.</a:t>
            </a:r>
          </a:p>
          <a:p>
            <a:pPr>
              <a:buNone/>
            </a:pPr>
            <a:r>
              <a:rPr lang="en-US" sz="1050" dirty="0" smtClean="0">
                <a:latin typeface="Courier New" pitchFamily="49" charset="0"/>
                <a:cs typeface="Courier New" pitchFamily="49" charset="0"/>
              </a:rPr>
              <a:t>  </a:t>
            </a:r>
          </a:p>
          <a:p>
            <a:pPr>
              <a:buNone/>
            </a:pPr>
            <a:r>
              <a:rPr lang="en-US" sz="1050" dirty="0" smtClean="0">
                <a:latin typeface="Courier New" pitchFamily="49" charset="0"/>
                <a:cs typeface="Courier New" pitchFamily="49" charset="0"/>
              </a:rPr>
              <a:t>  | Apply Exp [Exp]        -- (Apply x y z) ---&gt; (Request x "apply" y z)</a:t>
            </a:r>
          </a:p>
          <a:p>
            <a:pPr>
              <a:buNone/>
            </a:pPr>
            <a:r>
              <a:rPr lang="en-US" sz="1050" dirty="0" smtClean="0">
                <a:latin typeface="Courier New" pitchFamily="49" charset="0"/>
                <a:cs typeface="Courier New" pitchFamily="49" charset="0"/>
              </a:rPr>
              <a:t>  | Lam [Name] Exp         -- (\ ( a b c) e)   this object has one method: apply</a:t>
            </a:r>
          </a:p>
          <a:p>
            <a:pPr>
              <a:buNone/>
            </a:pP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Local              [</a:t>
            </a:r>
            <a:r>
              <a:rPr lang="en-US" sz="1050" dirty="0" err="1" smtClean="0">
                <a:latin typeface="Courier New" pitchFamily="49" charset="0"/>
                <a:cs typeface="Courier New" pitchFamily="49" charset="0"/>
              </a:rPr>
              <a:t>Decl</a:t>
            </a:r>
            <a:r>
              <a:rPr lang="en-US" sz="1050" dirty="0" smtClean="0">
                <a:latin typeface="Courier New" pitchFamily="49" charset="0"/>
                <a:cs typeface="Courier New" pitchFamily="49" charset="0"/>
              </a:rPr>
              <a:t>] Exp </a:t>
            </a:r>
          </a:p>
          <a:p>
            <a:pPr>
              <a:buNone/>
            </a:pP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ObjLit</a:t>
            </a:r>
            <a:r>
              <a:rPr lang="en-US" sz="1050" dirty="0" smtClean="0">
                <a:latin typeface="Courier New" pitchFamily="49" charset="0"/>
                <a:cs typeface="Courier New" pitchFamily="49" charset="0"/>
              </a:rPr>
              <a:t> (Maybe Exp) [</a:t>
            </a:r>
            <a:r>
              <a:rPr lang="en-US" sz="1050" dirty="0" err="1" smtClean="0">
                <a:latin typeface="Courier New" pitchFamily="49" charset="0"/>
                <a:cs typeface="Courier New" pitchFamily="49" charset="0"/>
              </a:rPr>
              <a:t>Decl</a:t>
            </a:r>
            <a:r>
              <a:rPr lang="en-US" sz="1050" dirty="0" smtClean="0">
                <a:latin typeface="Courier New" pitchFamily="49" charset="0"/>
                <a:cs typeface="Courier New" pitchFamily="49" charset="0"/>
              </a:rPr>
              <a:t>] (Maybe Exp)</a:t>
            </a:r>
          </a:p>
          <a:p>
            <a:pPr>
              <a:buNone/>
            </a:pPr>
            <a:r>
              <a:rPr lang="en-US" sz="1050" dirty="0" smtClean="0">
                <a:latin typeface="Courier New" pitchFamily="49" charset="0"/>
                <a:cs typeface="Courier New" pitchFamily="49" charset="0"/>
              </a:rPr>
              <a:t>  | Request Exp Name [Exp] -- (</a:t>
            </a:r>
            <a:r>
              <a:rPr lang="en-US" sz="1050" dirty="0" err="1" smtClean="0">
                <a:latin typeface="Courier New" pitchFamily="49" charset="0"/>
                <a:cs typeface="Courier New" pitchFamily="49" charset="0"/>
              </a:rPr>
              <a:t>exp.field</a:t>
            </a:r>
            <a:r>
              <a:rPr lang="en-US" sz="1050" dirty="0" smtClean="0">
                <a:latin typeface="Courier New" pitchFamily="49" charset="0"/>
                <a:cs typeface="Courier New" pitchFamily="49" charset="0"/>
              </a:rPr>
              <a:t> e1 e2 e3) set a handler for field.</a:t>
            </a:r>
          </a:p>
          <a:p>
            <a:pPr>
              <a:buNone/>
            </a:pP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Return String Exp      -- (return f x) return from the enclosing method f</a:t>
            </a:r>
          </a:p>
          <a:p>
            <a:pPr>
              <a:buNone/>
            </a:pP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Self </a:t>
            </a:r>
            <a:r>
              <a:rPr lang="en-US" sz="1050" dirty="0" err="1" smtClean="0">
                <a:latin typeface="Courier New" pitchFamily="49" charset="0"/>
                <a:cs typeface="Courier New" pitchFamily="49" charset="0"/>
              </a:rPr>
              <a:t>SourcePos</a:t>
            </a: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Done </a:t>
            </a:r>
            <a:r>
              <a:rPr lang="en-US" sz="1050" dirty="0" err="1" smtClean="0">
                <a:latin typeface="Courier New" pitchFamily="49" charset="0"/>
                <a:cs typeface="Courier New" pitchFamily="49" charset="0"/>
              </a:rPr>
              <a:t>SourcePos</a:t>
            </a: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a:t>
            </a:r>
            <a:r>
              <a:rPr lang="en-US" sz="1050" dirty="0" err="1" smtClean="0">
                <a:latin typeface="Courier New" pitchFamily="49" charset="0"/>
                <a:cs typeface="Courier New" pitchFamily="49" charset="0"/>
              </a:rPr>
              <a:t>EmptyObj</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SourcePos</a:t>
            </a: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Super </a:t>
            </a:r>
            <a:r>
              <a:rPr lang="en-US" sz="1050" dirty="0" err="1" smtClean="0">
                <a:latin typeface="Courier New" pitchFamily="49" charset="0"/>
                <a:cs typeface="Courier New" pitchFamily="49" charset="0"/>
              </a:rPr>
              <a:t>SourcePos</a:t>
            </a:r>
            <a:endParaRPr lang="en-US" sz="1050" dirty="0" smtClean="0">
              <a:latin typeface="Courier New" pitchFamily="49" charset="0"/>
              <a:cs typeface="Courier New" pitchFamily="49" charset="0"/>
            </a:endParaRPr>
          </a:p>
          <a:p>
            <a:pPr>
              <a:buNone/>
            </a:pPr>
            <a:r>
              <a:rPr lang="en-US" sz="1050" dirty="0" smtClean="0">
                <a:latin typeface="Courier New" pitchFamily="49" charset="0"/>
                <a:cs typeface="Courier New" pitchFamily="49" charset="0"/>
              </a:rPr>
              <a:t>  | Op String [Exp]        -- (+ 4 5 6 7) --&gt; (((4.+ 5).+ 6).+ 7)</a:t>
            </a:r>
          </a:p>
          <a:p>
            <a:pPr>
              <a:buNone/>
            </a:pPr>
            <a:endParaRPr lang="en-US" sz="1050" dirty="0">
              <a:latin typeface="Courier New" pitchFamily="49" charset="0"/>
              <a:cs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normAutofit/>
          </a:bodyPr>
          <a:lstStyle/>
          <a:p>
            <a:r>
              <a:rPr lang="en-US" dirty="0" smtClean="0"/>
              <a:t>Methods introduce parameters which are statically scoped.</a:t>
            </a:r>
          </a:p>
          <a:p>
            <a:endParaRPr lang="en-US" dirty="0" smtClean="0"/>
          </a:p>
          <a:p>
            <a:r>
              <a:rPr lang="en-US" dirty="0" smtClean="0"/>
              <a:t>Should there be other ways of binding objects to names?</a:t>
            </a:r>
          </a:p>
          <a:p>
            <a:endParaRPr lang="en-US" dirty="0" smtClean="0"/>
          </a:p>
          <a:p>
            <a:r>
              <a:rPr lang="en-US" dirty="0" smtClean="0"/>
              <a:t>Inspiration. Let blocks and objects are different manifestations of binding.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Similarities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Both introduce mutually recursive set of declarations.</a:t>
            </a:r>
          </a:p>
          <a:p>
            <a:r>
              <a:rPr lang="en-US" dirty="0" smtClean="0"/>
              <a:t>But</a:t>
            </a:r>
          </a:p>
          <a:p>
            <a:pPr lvl="1"/>
            <a:r>
              <a:rPr lang="en-US" dirty="0" smtClean="0"/>
              <a:t>Let introduces a new local (static) scope which extends only over the </a:t>
            </a:r>
            <a:r>
              <a:rPr lang="en-US" dirty="0" err="1" smtClean="0"/>
              <a:t>the</a:t>
            </a:r>
            <a:r>
              <a:rPr lang="en-US" dirty="0" smtClean="0"/>
              <a:t> mutually recursive bindings and the body of the let. </a:t>
            </a:r>
            <a:r>
              <a:rPr lang="en-US" dirty="0" smtClean="0"/>
              <a:t>T</a:t>
            </a:r>
            <a:r>
              <a:rPr lang="en-US" dirty="0" smtClean="0"/>
              <a:t>he body is executed. The value of the let is the value of the body.</a:t>
            </a:r>
          </a:p>
          <a:p>
            <a:pPr lvl="1"/>
            <a:r>
              <a:rPr lang="en-US" dirty="0" smtClean="0"/>
              <a:t>Object encapsulates a new scope, it introduces no bindings at all.  Each binding is reachable from the others via projection from “self”, the object itself. We run the body only to initialize the scope, and the value returned is the object itself.</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Syntatctic</a:t>
            </a:r>
            <a:r>
              <a:rPr lang="en-US" dirty="0" smtClean="0"/>
              <a:t> Similarities</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data Exp m= …</a:t>
            </a:r>
          </a:p>
          <a:p>
            <a:pPr>
              <a:buNone/>
            </a:pPr>
            <a:r>
              <a:rPr lang="en-US" sz="2400" b="1" dirty="0" smtClean="0">
                <a:latin typeface="Courier New" pitchFamily="49" charset="0"/>
                <a:cs typeface="Courier New" pitchFamily="49" charset="0"/>
              </a:rPr>
              <a:t> </a:t>
            </a:r>
            <a:r>
              <a:rPr lang="en-US" sz="2400" b="1" dirty="0" smtClean="0">
                <a:latin typeface="Courier New" pitchFamily="49" charset="0"/>
                <a:cs typeface="Courier New" pitchFamily="49" charset="0"/>
              </a:rPr>
              <a:t> | </a:t>
            </a:r>
            <a:r>
              <a:rPr lang="en-US" sz="2400" b="1" dirty="0" smtClean="0">
                <a:latin typeface="Courier New" pitchFamily="49" charset="0"/>
                <a:cs typeface="Courier New" pitchFamily="49" charset="0"/>
              </a:rPr>
              <a:t>Local              [</a:t>
            </a:r>
            <a:r>
              <a:rPr lang="en-US" sz="2400" b="1" dirty="0" err="1" smtClean="0">
                <a:latin typeface="Courier New" pitchFamily="49" charset="0"/>
                <a:cs typeface="Courier New" pitchFamily="49" charset="0"/>
              </a:rPr>
              <a:t>Decl</a:t>
            </a:r>
            <a:r>
              <a:rPr lang="en-US" sz="2400" b="1" dirty="0" smtClean="0">
                <a:latin typeface="Courier New" pitchFamily="49" charset="0"/>
                <a:cs typeface="Courier New" pitchFamily="49" charset="0"/>
              </a:rPr>
              <a:t>] Exp </a:t>
            </a:r>
          </a:p>
          <a:p>
            <a:pPr>
              <a:buNone/>
            </a:pP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ObjLit</a:t>
            </a:r>
            <a:r>
              <a:rPr lang="en-US" sz="2400" b="1" dirty="0" smtClean="0">
                <a:latin typeface="Courier New" pitchFamily="49" charset="0"/>
                <a:cs typeface="Courier New" pitchFamily="49" charset="0"/>
              </a:rPr>
              <a:t> (Maybe Exp) [</a:t>
            </a:r>
            <a:r>
              <a:rPr lang="en-US" sz="2400" b="1" dirty="0" err="1" smtClean="0">
                <a:latin typeface="Courier New" pitchFamily="49" charset="0"/>
                <a:cs typeface="Courier New" pitchFamily="49" charset="0"/>
              </a:rPr>
              <a:t>Decl</a:t>
            </a:r>
            <a:r>
              <a:rPr lang="en-US" sz="2400" b="1" dirty="0" smtClean="0">
                <a:latin typeface="Courier New" pitchFamily="49" charset="0"/>
                <a:cs typeface="Courier New" pitchFamily="49" charset="0"/>
              </a:rPr>
              <a:t>] (Maybe Exp</a:t>
            </a:r>
            <a:r>
              <a:rPr lang="en-US" sz="2400" b="1" dirty="0" smtClean="0">
                <a:latin typeface="Courier New" pitchFamily="49" charset="0"/>
                <a:cs typeface="Courier New"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data </a:t>
            </a:r>
            <a:r>
              <a:rPr lang="en-US" sz="2400" b="1" dirty="0" err="1" smtClean="0">
                <a:latin typeface="Courier New" pitchFamily="49" charset="0"/>
                <a:cs typeface="Courier New" pitchFamily="49" charset="0"/>
              </a:rPr>
              <a:t>Decl</a:t>
            </a: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MethodDecl</a:t>
            </a:r>
            <a:r>
              <a:rPr lang="en-US" sz="2400" b="1" dirty="0" smtClean="0">
                <a:latin typeface="Courier New" pitchFamily="49" charset="0"/>
                <a:cs typeface="Courier New" pitchFamily="49" charset="0"/>
              </a:rPr>
              <a:t> Name [Name] </a:t>
            </a:r>
            <a:r>
              <a:rPr lang="en-US" sz="2400" b="1" dirty="0" smtClean="0">
                <a:latin typeface="Courier New" pitchFamily="49" charset="0"/>
                <a:cs typeface="Courier New" pitchFamily="49" charset="0"/>
              </a:rPr>
              <a:t>Exp  -- procedure</a:t>
            </a: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DefDecl</a:t>
            </a:r>
            <a:r>
              <a:rPr lang="en-US" sz="2400" b="1" dirty="0" smtClean="0">
                <a:latin typeface="Courier New" pitchFamily="49" charset="0"/>
                <a:cs typeface="Courier New" pitchFamily="49" charset="0"/>
              </a:rPr>
              <a:t> Name </a:t>
            </a:r>
            <a:r>
              <a:rPr lang="en-US" sz="2400" b="1" dirty="0" smtClean="0">
                <a:latin typeface="Courier New" pitchFamily="49" charset="0"/>
                <a:cs typeface="Courier New" pitchFamily="49" charset="0"/>
              </a:rPr>
              <a:t>Exp            -- Immutable</a:t>
            </a: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VarDecl</a:t>
            </a:r>
            <a:r>
              <a:rPr lang="en-US" sz="2400" b="1" dirty="0" smtClean="0">
                <a:latin typeface="Courier New" pitchFamily="49" charset="0"/>
                <a:cs typeface="Courier New" pitchFamily="49" charset="0"/>
              </a:rPr>
              <a:t> Name (Maybe Exp</a:t>
            </a:r>
            <a:r>
              <a:rPr lang="en-US" sz="2400" b="1" dirty="0" smtClean="0">
                <a:latin typeface="Courier New" pitchFamily="49" charset="0"/>
                <a:cs typeface="Courier New" pitchFamily="49" charset="0"/>
              </a:rPr>
              <a:t>)    -- Mutable</a:t>
            </a:r>
            <a:endParaRPr lang="en-US" sz="2400" b="1" dirty="0">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1456</Words>
  <Application>Microsoft Office PowerPoint</Application>
  <PresentationFormat>On-screen Show (4:3)</PresentationFormat>
  <Paragraphs>246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Eight languages Eight weeks</vt:lpstr>
      <vt:lpstr>Eight languages, Eight weeks</vt:lpstr>
      <vt:lpstr>Friday</vt:lpstr>
      <vt:lpstr>Some thoughts</vt:lpstr>
      <vt:lpstr>We outlined the semantics of an interpreter</vt:lpstr>
      <vt:lpstr>Sketch of abstract Syntax</vt:lpstr>
      <vt:lpstr>Binding</vt:lpstr>
      <vt:lpstr>Semantic Similarities</vt:lpstr>
      <vt:lpstr>Syntatctic Similarities</vt:lpstr>
      <vt:lpstr>Names</vt:lpstr>
      <vt:lpstr>Examples</vt:lpstr>
      <vt:lpstr>Invocation</vt:lpstr>
      <vt:lpstr>Let binding</vt:lpstr>
      <vt:lpstr>Object creation</vt:lpstr>
      <vt:lpstr>Encapsulation</vt:lpstr>
      <vt:lpstr>Inheritance</vt:lpstr>
      <vt:lpstr>Dynamic method binding</vt:lpstr>
      <vt:lpstr>Name Binding vs  record field declaration</vt:lpstr>
      <vt:lpstr>Exceptions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sheard</dc:creator>
  <cp:lastModifiedBy>sheard</cp:lastModifiedBy>
  <cp:revision>38</cp:revision>
  <dcterms:created xsi:type="dcterms:W3CDTF">2014-03-04T22:49:01Z</dcterms:created>
  <dcterms:modified xsi:type="dcterms:W3CDTF">2014-06-03T21:42:48Z</dcterms:modified>
</cp:coreProperties>
</file>