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9"/>
    <p:restoredTop sz="94674"/>
  </p:normalViewPr>
  <p:slideViewPr>
    <p:cSldViewPr snapToGrid="0">
      <p:cViewPr varScale="1">
        <p:scale>
          <a:sx n="119" d="100"/>
          <a:sy n="11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D4D7-252F-F762-8211-49A66AD61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F29C-E7C2-0B7C-55D1-5C4D6662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7246-B101-F523-DEE2-0AC10AA6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8C35-69F3-785F-B383-67B93ADD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1451-CD2C-B5F9-3B7E-7C89DD7F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42AB-0F62-AE88-E923-EFDEC78C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7B47-7E87-3B7F-29ED-3C6E8B90F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0E2B-2BDA-89EE-2056-1497D77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F4BF-1732-9BE5-9806-0ACD8DE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1006-EBB3-28DF-A462-77B649A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F0448-BCC9-8A33-4E25-E913A4F8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C9D9A-7014-DF5D-26EE-CAF6E49D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BA52-3BF7-DD52-CC5A-9A431D7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9CD1-6998-2B87-2024-AF15FE36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D4F8-6AE3-A176-49F0-EB769B4E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770B-375A-47FD-D7D7-8E233423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2045-1844-EDD9-1490-CAEE1A02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F6F3-E84F-7AF9-1E81-69134EB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5233-02C0-45BF-E1DB-6A9AAEB1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DD26-0ECF-57F7-A187-5D86B6A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EC63-8C54-F296-6B6D-5E5867EE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5D06-4B6F-D6E8-EBA0-5A022393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9D56-4532-156B-7343-7DA5204F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E91-4CAD-E1F8-12DF-D36941E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2E21-6691-BF1B-7709-02D4F348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AFFF-479E-99D5-DCFB-B6293F68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FA5-BF1D-91E2-5A23-C1636416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99998-A03F-4DAF-3D8F-20EAA5E37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8B7F-3586-76E0-D341-557AF56E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AC27-D7EE-017E-F7DF-C3F67AC6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8F24-1F2E-517A-90DF-8CF800F1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0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215-F380-9D4D-26A4-11414D66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63D73-8247-A12F-100C-AC8AA922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87932-7385-4788-011D-CFFA89B2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AC2C-10CB-FECD-EAF4-E1C0F1806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B5BC3-DE8F-13A5-518E-B5CFD1EEF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99BDC-7C9B-1CEA-408F-E3C45973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17026-C08B-46AB-8C7C-949673F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70C93-EC59-0532-BA12-72CBE9C8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2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E38-7A81-536F-19E1-6C5C0DF1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3D76-BDA7-6B9D-8BC8-5C1CB1FD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CBC5C-1BFF-6B71-842C-4B0538BB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7482A-25C1-5D87-38FC-CF0AB56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74926-7FE3-3494-7585-E617051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9722-35D3-70E9-36B1-1BCF2FF5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7F316-6E71-ADEA-A282-069566F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A4DC-5D25-E7DA-5403-2DBB90A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1386-F569-1A0C-E679-78C934FD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F926-9EEB-0356-B390-971074CC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34F4-7B04-845E-8B72-2E5E25E0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ACD3-43DE-9626-5150-05A3746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758A-348C-851E-5196-3927118D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1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DE52-3090-2F41-7948-9A9B3491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33B16-5A0F-BFB7-EE2A-C99DB8788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18487-3293-9466-91FD-A4024B5F1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9CA0-BF5C-1EB7-B099-1B7B3B64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4EBB-61E3-FA91-9ED4-B29994A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035A-4B65-2D2D-30F4-D742BCD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9A095-C2FB-6B25-0C1F-B0A8623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9087-3ED1-BD34-4D63-5C3C15B8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3D61-872D-759D-E30A-36EA51F7E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D27D-4DAB-F249-8E18-CE55C5C058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13C-34B0-E82A-100B-C50B6696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254C4-E60B-E6B0-1D2C-026B9722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7A0B-A263-7C48-98B7-EFAB5A8A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calvin.edu/mod/page/view.php?id=1912819" TargetMode="External"/><Relationship Id="rId2" Type="http://schemas.openxmlformats.org/officeDocument/2006/relationships/hyperlink" Target="https://moodle.calvin.edu/mod/resource/view.php?id=19128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alvin.edu/mod/assign/view.php?id=1863605&amp;rownum=0&amp;useridlistid=66ed7c2e5b8e3526560648&amp;ac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jo.net/articles/despite-hate-evangelicals-katharine-hayhoe-sees-climate-ho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0465-6D44-D803-5433-F548382C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Review group’s essay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A2F5-D65F-7DC7-9137-BB424367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165"/>
            <a:ext cx="10515600" cy="4502710"/>
          </a:xfrm>
        </p:spPr>
        <p:txBody>
          <a:bodyPr>
            <a:normAutofit/>
          </a:bodyPr>
          <a:lstStyle/>
          <a:p>
            <a:pPr lvl="1"/>
            <a:r>
              <a:rPr lang="en-US" sz="4400" i="1" dirty="0"/>
              <a:t>All </a:t>
            </a:r>
            <a:r>
              <a:rPr lang="en-US" sz="4400" dirty="0"/>
              <a:t>parts of prompt?</a:t>
            </a:r>
          </a:p>
          <a:p>
            <a:pPr lvl="1"/>
            <a:r>
              <a:rPr lang="en-US" sz="4400" dirty="0"/>
              <a:t>Choices of authors, quotes, ideas</a:t>
            </a:r>
          </a:p>
          <a:p>
            <a:pPr lvl="1"/>
            <a:r>
              <a:rPr lang="en-US" sz="4400" dirty="0"/>
              <a:t>Sequence, flow</a:t>
            </a:r>
          </a:p>
          <a:p>
            <a:pPr lvl="1"/>
            <a:r>
              <a:rPr lang="en-US" sz="4400" dirty="0"/>
              <a:t>What to elaborate on (you want/need to hear more!) / what to trim (redundant, off-topic, wandering from prompt)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01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C48-C6BC-C8E3-43CD-1088FBFE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850"/>
            <a:ext cx="10515600" cy="777558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373A3C"/>
                </a:solidFill>
                <a:effectLst/>
                <a:latin typeface="-apple-system"/>
              </a:rPr>
              <a:t>Articulate how  a liberal arts approach enhances understanding of environmental sustainability.</a:t>
            </a:r>
            <a:br>
              <a:rPr lang="en-US" sz="4000" b="1" i="0" dirty="0">
                <a:solidFill>
                  <a:srgbClr val="373A3C"/>
                </a:solidFill>
                <a:effectLst/>
                <a:latin typeface="-apple-system"/>
              </a:rPr>
            </a:br>
            <a:endParaRPr lang="en-US" sz="1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A74D48-A08D-5D15-F0CA-3EA4AA29FC3C}"/>
              </a:ext>
            </a:extLst>
          </p:cNvPr>
          <p:cNvSpPr txBox="1">
            <a:spLocks/>
          </p:cNvSpPr>
          <p:nvPr/>
        </p:nvSpPr>
        <p:spPr>
          <a:xfrm>
            <a:off x="838200" y="1605042"/>
            <a:ext cx="10515600" cy="4901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3A3C"/>
                </a:solidFill>
                <a:latin typeface="-apple-system"/>
              </a:rPr>
              <a:t>3-page essay (about 750 words)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3A3C"/>
                </a:solidFill>
                <a:latin typeface="-apple-system"/>
              </a:rPr>
              <a:t>Review 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the </a:t>
            </a:r>
            <a:r>
              <a:rPr lang="en-US" sz="2800" b="1" i="0" u="sng" dirty="0">
                <a:solidFill>
                  <a:srgbClr val="82B8DE"/>
                </a:solidFill>
                <a:effectLst/>
                <a:latin typeface="-apple-system"/>
                <a:hlinkClick r:id="rId2"/>
              </a:rPr>
              <a:t>syllabus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 and our </a:t>
            </a:r>
            <a:r>
              <a:rPr lang="en-US" sz="2800" b="1" i="0" u="sng" dirty="0">
                <a:solidFill>
                  <a:srgbClr val="82B8DE"/>
                </a:solidFill>
                <a:effectLst/>
                <a:latin typeface="-apple-system"/>
                <a:hlinkClick r:id="rId3"/>
              </a:rPr>
              <a:t>class format guidelines for written work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  <a:hlinkClick r:id="rId3"/>
              </a:rPr>
              <a:t> 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(both on Moodle) for format requirements…briefly,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Submit your work in a form easy for me to read (a Word document file, a PDF file. Please </a:t>
            </a:r>
            <a:r>
              <a:rPr lang="en-US" sz="2800" b="1" i="0" dirty="0">
                <a:solidFill>
                  <a:srgbClr val="373A3C"/>
                </a:solidFill>
                <a:effectLst/>
                <a:latin typeface="-apple-system"/>
              </a:rPr>
              <a:t>not Pages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).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Use MLA style for quotations and citations. Note that a citation with author and page number is needed for a direct quote, </a:t>
            </a:r>
            <a:r>
              <a:rPr lang="en-US" sz="2800" b="1" i="0" dirty="0">
                <a:solidFill>
                  <a:srgbClr val="373A3C"/>
                </a:solidFill>
                <a:effectLst/>
                <a:latin typeface="-apple-system"/>
              </a:rPr>
              <a:t>but also for an idea, fact, or story taken from a reading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You need </a:t>
            </a:r>
            <a:r>
              <a:rPr lang="en-US" sz="2800" b="1" i="0" dirty="0">
                <a:solidFill>
                  <a:srgbClr val="373A3C"/>
                </a:solidFill>
                <a:effectLst/>
                <a:latin typeface="-apple-system"/>
              </a:rPr>
              <a:t>not</a:t>
            </a: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 include a bibliography/works cited list for class textbooks and readings. Do include a list of works cited if you choose to use other non-required reference material.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3A3C"/>
                </a:solidFill>
                <a:effectLst/>
                <a:latin typeface="-apple-system"/>
              </a:rPr>
              <a:t>I have no strict requirements about name/date/title, fonts, etc. </a:t>
            </a:r>
            <a:br>
              <a:rPr lang="en-US" sz="1500" dirty="0">
                <a:solidFill>
                  <a:srgbClr val="373A3C"/>
                </a:solidFill>
                <a:latin typeface="-apple-system"/>
              </a:rPr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005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EBB99-ED6B-D14A-D57F-B7564548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Essay #1 Rubric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7099E-3F8D-7041-D28E-853D77F1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C48-C6BC-C8E3-43CD-1088FBFE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46363"/>
            <a:ext cx="10515600" cy="777558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373A3C"/>
                </a:solidFill>
                <a:effectLst/>
                <a:latin typeface="-apple-system"/>
              </a:rPr>
              <a:t>Articulate how  a </a:t>
            </a:r>
            <a:r>
              <a:rPr lang="en-US" sz="4000" b="1" i="0" dirty="0">
                <a:solidFill>
                  <a:srgbClr val="373A3C"/>
                </a:solidFill>
                <a:effectLst/>
                <a:latin typeface="-apple-system"/>
              </a:rPr>
              <a:t>liberal arts approach </a:t>
            </a:r>
            <a:r>
              <a:rPr lang="en-US" sz="4000" b="0" i="0" dirty="0">
                <a:solidFill>
                  <a:srgbClr val="373A3C"/>
                </a:solidFill>
                <a:effectLst/>
                <a:latin typeface="-apple-system"/>
              </a:rPr>
              <a:t>enhances </a:t>
            </a:r>
            <a:r>
              <a:rPr lang="en-US" sz="4000" b="1" i="0" dirty="0">
                <a:solidFill>
                  <a:srgbClr val="373A3C"/>
                </a:solidFill>
                <a:effectLst/>
                <a:latin typeface="-apple-system"/>
              </a:rPr>
              <a:t>understanding of environmental sustainability</a:t>
            </a:r>
            <a:r>
              <a:rPr lang="en-US" sz="4000" b="0" i="0" dirty="0">
                <a:solidFill>
                  <a:srgbClr val="373A3C"/>
                </a:solidFill>
                <a:effectLst/>
                <a:latin typeface="-apple-system"/>
              </a:rPr>
              <a:t>.</a:t>
            </a:r>
            <a:br>
              <a:rPr lang="en-US" sz="4000" b="0" i="0" dirty="0">
                <a:solidFill>
                  <a:srgbClr val="373A3C"/>
                </a:solidFill>
                <a:effectLst/>
                <a:latin typeface="-apple-system"/>
              </a:rPr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A74D48-A08D-5D15-F0CA-3EA4AA29FC3C}"/>
              </a:ext>
            </a:extLst>
          </p:cNvPr>
          <p:cNvSpPr txBox="1">
            <a:spLocks/>
          </p:cNvSpPr>
          <p:nvPr/>
        </p:nvSpPr>
        <p:spPr>
          <a:xfrm>
            <a:off x="225911" y="1226372"/>
            <a:ext cx="11801138" cy="5247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373A3C"/>
                </a:solidFill>
                <a:latin typeface="-apple-system"/>
              </a:rPr>
              <a:t>You have encountered ideas related to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environmental sustainability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 from theologians and philosophers (Wright, </a:t>
            </a:r>
            <a:r>
              <a:rPr lang="en-US" sz="2400" dirty="0" err="1">
                <a:solidFill>
                  <a:srgbClr val="373A3C"/>
                </a:solidFill>
                <a:latin typeface="-apple-system"/>
              </a:rPr>
              <a:t>DeMoor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, </a:t>
            </a:r>
            <a:r>
              <a:rPr lang="en-US" sz="2400" dirty="0" err="1">
                <a:solidFill>
                  <a:srgbClr val="373A3C"/>
                </a:solidFill>
                <a:latin typeface="-apple-system"/>
              </a:rPr>
              <a:t>Meyaard-Schaap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, Plantinga, Smith, Strauss, and it's a stretch but let's also include Calvin Statement on Sustainability and From Every Nation),  scientists (Bradford, </a:t>
            </a:r>
            <a:r>
              <a:rPr lang="en-US" sz="2400" dirty="0" err="1">
                <a:solidFill>
                  <a:srgbClr val="373A3C"/>
                </a:solidFill>
                <a:latin typeface="-apple-system"/>
              </a:rPr>
              <a:t>Hayhoe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, Kimmerer, Skillen, </a:t>
            </a:r>
            <a:r>
              <a:rPr lang="en-US" sz="2400" dirty="0" err="1">
                <a:solidFill>
                  <a:srgbClr val="373A3C"/>
                </a:solidFill>
                <a:latin typeface="-apple-system"/>
              </a:rPr>
              <a:t>Warners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), creative writers: essayists and memoirists (Kimmerer again), journalist (</a:t>
            </a:r>
            <a:r>
              <a:rPr lang="en-US" sz="2400" dirty="0" err="1">
                <a:solidFill>
                  <a:srgbClr val="373A3C"/>
                </a:solidFill>
                <a:latin typeface="-apple-system"/>
              </a:rPr>
              <a:t>Ciliberto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). </a:t>
            </a:r>
            <a:br>
              <a:rPr lang="en-US" sz="2400" dirty="0">
                <a:solidFill>
                  <a:srgbClr val="373A3C"/>
                </a:solidFill>
                <a:latin typeface="-apple-system"/>
              </a:rPr>
            </a:br>
            <a:endParaRPr lang="en-US" sz="2400" dirty="0">
              <a:solidFill>
                <a:srgbClr val="373A3C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373A3C"/>
                </a:solidFill>
                <a:latin typeface="-apple-system"/>
              </a:rPr>
              <a:t>These writers enter conversations about environmental sustainability from different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disciplinary perspectives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, and each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disciplinary</a:t>
            </a:r>
            <a:r>
              <a:rPr lang="en-US" sz="2400" i="1" dirty="0">
                <a:solidFill>
                  <a:srgbClr val="373A3C"/>
                </a:solidFill>
                <a:latin typeface="-apple-system"/>
              </a:rPr>
              <a:t>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way of knowing</a:t>
            </a:r>
            <a:r>
              <a:rPr lang="en-US" sz="2400" dirty="0">
                <a:solidFill>
                  <a:srgbClr val="373A3C"/>
                </a:solidFill>
                <a:latin typeface="-apple-system"/>
              </a:rPr>
              <a:t> offers us something that another cannot (for support/explanation, refer back to our early readings addressing the substance and importance of liberal arts education: De Moor, Hamilton &amp; Stolle, Kimmerer, Smith, Wallace). </a:t>
            </a:r>
            <a:br>
              <a:rPr lang="en-US" sz="2400" dirty="0">
                <a:solidFill>
                  <a:srgbClr val="373A3C"/>
                </a:solidFill>
                <a:latin typeface="-apple-system"/>
              </a:rPr>
            </a:br>
            <a:br>
              <a:rPr lang="en-US" sz="2400" dirty="0">
                <a:solidFill>
                  <a:srgbClr val="373A3C"/>
                </a:solidFill>
                <a:latin typeface="-apple-system"/>
              </a:rPr>
            </a:br>
            <a:r>
              <a:rPr lang="en-US" sz="2400" b="1" dirty="0">
                <a:solidFill>
                  <a:srgbClr val="373A3C"/>
                </a:solidFill>
                <a:latin typeface="-apple-system"/>
              </a:rPr>
              <a:t>In an essay of three pages, analyze how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different disciplinary perspectives</a:t>
            </a:r>
            <a:r>
              <a:rPr lang="en-US" sz="2400" b="1" dirty="0">
                <a:solidFill>
                  <a:srgbClr val="373A3C"/>
                </a:solidFill>
                <a:latin typeface="-apple-system"/>
              </a:rPr>
              <a:t> enhance your understanding of </a:t>
            </a:r>
            <a:r>
              <a:rPr lang="en-US" sz="2400" b="1" i="1" dirty="0">
                <a:solidFill>
                  <a:srgbClr val="373A3C"/>
                </a:solidFill>
                <a:latin typeface="-apple-system"/>
              </a:rPr>
              <a:t>environmental sustainability</a:t>
            </a:r>
            <a:r>
              <a:rPr lang="en-US" sz="2400" b="1" dirty="0">
                <a:solidFill>
                  <a:srgbClr val="373A3C"/>
                </a:solidFill>
                <a:latin typeface="-apple-system"/>
              </a:rPr>
              <a:t>. Your analysis should use specific evidence and examples from our course readings, drawing on Wright, Kimmerer and at least one other author.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11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8D10-412C-4E73-29C8-C7DCA3CD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Readings: Your Quotes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F1F8-4039-BB88-F439-B7682CCD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3A3C"/>
                </a:solidFill>
                <a:effectLst/>
                <a:latin typeface="-apple-system"/>
              </a:rPr>
              <a:t>N.T. Wright, </a:t>
            </a:r>
            <a:r>
              <a:rPr lang="en-US" sz="3600" b="0" i="1" dirty="0">
                <a:solidFill>
                  <a:srgbClr val="373A3C"/>
                </a:solidFill>
                <a:effectLst/>
                <a:latin typeface="-apple-system"/>
              </a:rPr>
              <a:t>Surprised by Hope</a:t>
            </a:r>
            <a:r>
              <a:rPr lang="en-US" sz="3600" b="0" i="0" dirty="0">
                <a:solidFill>
                  <a:srgbClr val="373A3C"/>
                </a:solidFill>
                <a:effectLst/>
                <a:latin typeface="-apple-system"/>
              </a:rPr>
              <a:t> Chapters 6-7</a:t>
            </a:r>
          </a:p>
          <a:p>
            <a:pPr lvl="1"/>
            <a:r>
              <a:rPr lang="en-US" sz="3200" dirty="0">
                <a:solidFill>
                  <a:srgbClr val="373A3C"/>
                </a:solidFill>
                <a:latin typeface="-apple-system"/>
              </a:rPr>
              <a:t>What are Wright’s key points and ideas?</a:t>
            </a:r>
          </a:p>
          <a:p>
            <a:pPr lvl="1"/>
            <a:r>
              <a:rPr lang="en-US" sz="3200" b="0" i="0" dirty="0">
                <a:solidFill>
                  <a:srgbClr val="373A3C"/>
                </a:solidFill>
                <a:effectLst/>
                <a:latin typeface="-apple-system"/>
              </a:rPr>
              <a:t>What evidence does he </a:t>
            </a:r>
            <a:r>
              <a:rPr lang="en-US" sz="3200" dirty="0">
                <a:solidFill>
                  <a:srgbClr val="373A3C"/>
                </a:solidFill>
                <a:latin typeface="-apple-system"/>
              </a:rPr>
              <a:t>give to support them?</a:t>
            </a:r>
            <a:endParaRPr lang="en-US" sz="3200" b="0" i="0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373A3C"/>
                </a:solidFill>
                <a:effectLst/>
                <a:latin typeface="-apple-system"/>
              </a:rPr>
              <a:t>Gina </a:t>
            </a:r>
            <a:r>
              <a:rPr lang="en-US" sz="3600" b="0" i="0" dirty="0" err="1">
                <a:solidFill>
                  <a:srgbClr val="373A3C"/>
                </a:solidFill>
                <a:effectLst/>
                <a:latin typeface="-apple-system"/>
              </a:rPr>
              <a:t>Ciliberto</a:t>
            </a:r>
            <a:r>
              <a:rPr lang="en-US" sz="3600" b="0" i="0" dirty="0">
                <a:solidFill>
                  <a:srgbClr val="373A3C"/>
                </a:solidFill>
                <a:effectLst/>
                <a:latin typeface="-apple-system"/>
              </a:rPr>
              <a:t>, “</a:t>
            </a:r>
            <a:r>
              <a:rPr lang="en-US" sz="3600" b="0" i="0" u="sng" dirty="0">
                <a:solidFill>
                  <a:srgbClr val="094478"/>
                </a:solidFill>
                <a:effectLst/>
                <a:latin typeface="-apple-system"/>
                <a:hlinkClick r:id="rId2"/>
              </a:rPr>
              <a:t>Despite Hate From Evangelicals, Katharine Hayhoe Sees Climate Hope</a:t>
            </a:r>
            <a:r>
              <a:rPr lang="en-US" sz="3600" b="0" i="0" dirty="0">
                <a:solidFill>
                  <a:srgbClr val="1D2125"/>
                </a:solidFill>
                <a:effectLst/>
                <a:latin typeface="-apple-system"/>
              </a:rPr>
              <a:t>"</a:t>
            </a:r>
            <a:endParaRPr lang="en-US" sz="3600" b="1" i="0" u="sng" dirty="0">
              <a:solidFill>
                <a:srgbClr val="14A9FE"/>
              </a:solidFill>
              <a:effectLst/>
              <a:latin typeface="-apple-system"/>
            </a:endParaRPr>
          </a:p>
          <a:p>
            <a:pPr lvl="1"/>
            <a:r>
              <a:rPr lang="en-US" sz="3200" i="0" dirty="0">
                <a:effectLst/>
                <a:latin typeface="-apple-system"/>
              </a:rPr>
              <a:t>What connections can we find between Wright and </a:t>
            </a:r>
            <a:r>
              <a:rPr lang="en-US" sz="3200" i="0" dirty="0" err="1">
                <a:effectLst/>
                <a:latin typeface="-apple-system"/>
              </a:rPr>
              <a:t>Hayhoe</a:t>
            </a:r>
            <a:r>
              <a:rPr lang="en-US" sz="3200" i="0" dirty="0">
                <a:effectLst/>
                <a:latin typeface="-apple-system"/>
              </a:rPr>
              <a:t>?</a:t>
            </a:r>
          </a:p>
          <a:p>
            <a:pPr lvl="1"/>
            <a:r>
              <a:rPr lang="en-US" sz="3200" dirty="0">
                <a:latin typeface="-apple-system"/>
              </a:rPr>
              <a:t>How might you use this piece in your essay?</a:t>
            </a:r>
            <a:endParaRPr lang="en-US" sz="320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1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462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Review group’s essay outlines</vt:lpstr>
      <vt:lpstr>Articulate how  a liberal arts approach enhances understanding of environmental sustainability. </vt:lpstr>
      <vt:lpstr>Essay #1 Rubric</vt:lpstr>
      <vt:lpstr>Articulate how  a liberal arts approach enhances understanding of environmental sustainability. </vt:lpstr>
      <vt:lpstr>Today’s Readings: Your Quotes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small groups. windows ------------(front of room)---------------doors</dc:title>
  <dc:creator>Stacy DeRuiter</dc:creator>
  <cp:lastModifiedBy>Stacy DeRuiter</cp:lastModifiedBy>
  <cp:revision>9</cp:revision>
  <cp:lastPrinted>2023-09-13T13:41:58Z</cp:lastPrinted>
  <dcterms:created xsi:type="dcterms:W3CDTF">2023-09-13T13:03:54Z</dcterms:created>
  <dcterms:modified xsi:type="dcterms:W3CDTF">2024-09-20T13:44:47Z</dcterms:modified>
</cp:coreProperties>
</file>