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0" r:id="rId3"/>
    <p:sldId id="261" r:id="rId4"/>
    <p:sldId id="259" r:id="rId5"/>
    <p:sldId id="262" r:id="rId6"/>
    <p:sldId id="263" r:id="rId7"/>
    <p:sldId id="264" r:id="rId8"/>
    <p:sldId id="265" r:id="rId9"/>
    <p:sldId id="266" r:id="rId10"/>
    <p:sldId id="267" r:id="rId11"/>
    <p:sldId id="268" r:id="rId12"/>
    <p:sldId id="269" r:id="rId13"/>
    <p:sldId id="270" r:id="rId14"/>
    <p:sldId id="271" r:id="rId15"/>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135" autoAdjust="0"/>
    <p:restoredTop sz="94660"/>
  </p:normalViewPr>
  <p:slideViewPr>
    <p:cSldViewPr snapToGrid="0">
      <p:cViewPr varScale="1">
        <p:scale>
          <a:sx n="123" d="100"/>
          <a:sy n="123" d="100"/>
        </p:scale>
        <p:origin x="216"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9A8A87-2E6B-475C-BF58-70ED50E62EEE}" type="doc">
      <dgm:prSet loTypeId="urn:microsoft.com/office/officeart/2005/8/layout/venn1" loCatId="relationship" qsTypeId="urn:microsoft.com/office/officeart/2005/8/quickstyle/simple1" qsCatId="simple" csTypeId="urn:microsoft.com/office/officeart/2005/8/colors/accent1_2" csCatId="accent1" phldr="1"/>
      <dgm:spPr/>
    </dgm:pt>
    <dgm:pt modelId="{17D8B80B-DA4A-48B3-8191-82FE63DDBB26}">
      <dgm:prSet phldrT="[Text]"/>
      <dgm:spPr>
        <a:noFill/>
        <a:ln w="76200">
          <a:solidFill>
            <a:schemeClr val="tx1"/>
          </a:solidFill>
        </a:ln>
      </dgm:spPr>
      <dgm:t>
        <a:bodyPr anchor="t"/>
        <a:lstStyle/>
        <a:p>
          <a:r>
            <a:rPr lang="en-US" b="1" dirty="0" err="1"/>
            <a:t>Doctrinalist</a:t>
          </a:r>
          <a:r>
            <a:rPr lang="en-US" b="1" dirty="0"/>
            <a:t>:</a:t>
          </a:r>
        </a:p>
        <a:p>
          <a:r>
            <a:rPr lang="en-US" b="1" i="1" dirty="0"/>
            <a:t>What do we believe?</a:t>
          </a:r>
        </a:p>
        <a:p>
          <a:r>
            <a:rPr lang="en-US" dirty="0"/>
            <a:t>“strong adherence to certain Christian doctrines as taught in the Scriptures and reflected in the confessions of the church”</a:t>
          </a:r>
        </a:p>
        <a:p>
          <a:endParaRPr lang="en-US" dirty="0"/>
        </a:p>
      </dgm:t>
    </dgm:pt>
    <dgm:pt modelId="{846EF72B-C96C-452B-92F4-3A5F184C4024}" type="parTrans" cxnId="{046ED6C2-2743-421F-8F55-B7AD01680884}">
      <dgm:prSet/>
      <dgm:spPr/>
      <dgm:t>
        <a:bodyPr/>
        <a:lstStyle/>
        <a:p>
          <a:endParaRPr lang="en-US"/>
        </a:p>
      </dgm:t>
    </dgm:pt>
    <dgm:pt modelId="{C67CB29E-E0C8-42A6-B875-3BCC7EBDC97C}" type="sibTrans" cxnId="{046ED6C2-2743-421F-8F55-B7AD01680884}">
      <dgm:prSet/>
      <dgm:spPr/>
      <dgm:t>
        <a:bodyPr/>
        <a:lstStyle/>
        <a:p>
          <a:endParaRPr lang="en-US"/>
        </a:p>
      </dgm:t>
    </dgm:pt>
    <dgm:pt modelId="{C55D4C0A-6359-41D3-83F6-B606FE7CAC38}">
      <dgm:prSet phldrT="[Text]"/>
      <dgm:spPr>
        <a:noFill/>
        <a:ln w="76200">
          <a:solidFill>
            <a:schemeClr val="tx1"/>
          </a:solidFill>
        </a:ln>
      </dgm:spPr>
      <dgm:t>
        <a:bodyPr/>
        <a:lstStyle/>
        <a:p>
          <a:pPr algn="r"/>
          <a:r>
            <a:rPr lang="en-US" b="1" dirty="0"/>
            <a:t>Transformationalist:</a:t>
          </a:r>
        </a:p>
        <a:p>
          <a:pPr algn="r"/>
          <a:r>
            <a:rPr lang="en-US" b="1" i="1" dirty="0"/>
            <a:t>How do we relate the gospel to the world?</a:t>
          </a:r>
        </a:p>
        <a:p>
          <a:pPr algn="r"/>
          <a:r>
            <a:rPr lang="en-US" dirty="0"/>
            <a:t>“the relationship of Christianity to culture, to a world-and-life view, and to Christ as trans- forming culture.” </a:t>
          </a:r>
          <a:endParaRPr lang="en-US" b="0" i="1" dirty="0"/>
        </a:p>
      </dgm:t>
    </dgm:pt>
    <dgm:pt modelId="{D020BB15-8302-4F66-8207-C9E82F73A0E2}" type="parTrans" cxnId="{1CCF140F-B0CE-4F34-8212-6EB5158254B7}">
      <dgm:prSet/>
      <dgm:spPr/>
      <dgm:t>
        <a:bodyPr/>
        <a:lstStyle/>
        <a:p>
          <a:endParaRPr lang="en-US"/>
        </a:p>
      </dgm:t>
    </dgm:pt>
    <dgm:pt modelId="{EA30AA40-78EE-471A-A77B-5A925AA81ECA}" type="sibTrans" cxnId="{1CCF140F-B0CE-4F34-8212-6EB5158254B7}">
      <dgm:prSet/>
      <dgm:spPr/>
      <dgm:t>
        <a:bodyPr/>
        <a:lstStyle/>
        <a:p>
          <a:endParaRPr lang="en-US"/>
        </a:p>
      </dgm:t>
    </dgm:pt>
    <dgm:pt modelId="{E627A391-126D-47CD-9018-B1C96BFEACAD}">
      <dgm:prSet phldrT="[Text]"/>
      <dgm:spPr>
        <a:noFill/>
        <a:ln w="76200">
          <a:solidFill>
            <a:schemeClr val="tx1"/>
          </a:solidFill>
        </a:ln>
      </dgm:spPr>
      <dgm:t>
        <a:bodyPr/>
        <a:lstStyle/>
        <a:p>
          <a:pPr algn="l"/>
          <a:r>
            <a:rPr lang="en-US" b="1" dirty="0"/>
            <a:t>Pietist: </a:t>
          </a:r>
        </a:p>
        <a:p>
          <a:pPr algn="l"/>
          <a:r>
            <a:rPr lang="en-US" b="1" i="1" dirty="0"/>
            <a:t>Personal relationship to God; How do we experience God in our daily walk of faith?</a:t>
          </a:r>
        </a:p>
      </dgm:t>
    </dgm:pt>
    <dgm:pt modelId="{9CBE6B83-4382-4D9E-A4AA-E4B0DF634D94}" type="parTrans" cxnId="{D673DE44-7109-4296-A8AC-E52D474F4DA6}">
      <dgm:prSet/>
      <dgm:spPr/>
      <dgm:t>
        <a:bodyPr/>
        <a:lstStyle/>
        <a:p>
          <a:endParaRPr lang="en-US"/>
        </a:p>
      </dgm:t>
    </dgm:pt>
    <dgm:pt modelId="{4A960E89-09B0-4E9F-B12F-9310F32622CC}" type="sibTrans" cxnId="{D673DE44-7109-4296-A8AC-E52D474F4DA6}">
      <dgm:prSet/>
      <dgm:spPr/>
      <dgm:t>
        <a:bodyPr/>
        <a:lstStyle/>
        <a:p>
          <a:endParaRPr lang="en-US"/>
        </a:p>
      </dgm:t>
    </dgm:pt>
    <dgm:pt modelId="{26B4D613-09D5-4692-9E79-66A6574A0B3C}" type="pres">
      <dgm:prSet presAssocID="{E69A8A87-2E6B-475C-BF58-70ED50E62EEE}" presName="compositeShape" presStyleCnt="0">
        <dgm:presLayoutVars>
          <dgm:chMax val="7"/>
          <dgm:dir/>
          <dgm:resizeHandles val="exact"/>
        </dgm:presLayoutVars>
      </dgm:prSet>
      <dgm:spPr/>
    </dgm:pt>
    <dgm:pt modelId="{31C10680-3112-45A3-98E7-4EE8877E7D74}" type="pres">
      <dgm:prSet presAssocID="{17D8B80B-DA4A-48B3-8191-82FE63DDBB26}" presName="circ1" presStyleLbl="vennNode1" presStyleIdx="0" presStyleCnt="3" custScaleX="166258"/>
      <dgm:spPr/>
    </dgm:pt>
    <dgm:pt modelId="{F55BA6C1-7096-4FD0-9479-DAA8C5A8A3D6}" type="pres">
      <dgm:prSet presAssocID="{17D8B80B-DA4A-48B3-8191-82FE63DDBB26}" presName="circ1Tx" presStyleLbl="revTx" presStyleIdx="0" presStyleCnt="0">
        <dgm:presLayoutVars>
          <dgm:chMax val="0"/>
          <dgm:chPref val="0"/>
          <dgm:bulletEnabled val="1"/>
        </dgm:presLayoutVars>
      </dgm:prSet>
      <dgm:spPr/>
    </dgm:pt>
    <dgm:pt modelId="{D27FC9EC-0563-4108-8BFD-08B01B8B0EC1}" type="pres">
      <dgm:prSet presAssocID="{C55D4C0A-6359-41D3-83F6-B606FE7CAC38}" presName="circ2" presStyleLbl="vennNode1" presStyleIdx="1" presStyleCnt="3" custScaleX="169764" custLinFactNeighborX="22851" custLinFactNeighborY="-2576"/>
      <dgm:spPr/>
    </dgm:pt>
    <dgm:pt modelId="{87AEBEF3-AABD-4F2E-BCA2-E0830650D739}" type="pres">
      <dgm:prSet presAssocID="{C55D4C0A-6359-41D3-83F6-B606FE7CAC38}" presName="circ2Tx" presStyleLbl="revTx" presStyleIdx="0" presStyleCnt="0">
        <dgm:presLayoutVars>
          <dgm:chMax val="0"/>
          <dgm:chPref val="0"/>
          <dgm:bulletEnabled val="1"/>
        </dgm:presLayoutVars>
      </dgm:prSet>
      <dgm:spPr/>
    </dgm:pt>
    <dgm:pt modelId="{5C9AF29C-DCBB-400F-BDF0-BA368456FFD1}" type="pres">
      <dgm:prSet presAssocID="{E627A391-126D-47CD-9018-B1C96BFEACAD}" presName="circ3" presStyleLbl="vennNode1" presStyleIdx="2" presStyleCnt="3" custScaleX="163279" custLinFactNeighborX="-28336" custLinFactNeighborY="-4637"/>
      <dgm:spPr/>
    </dgm:pt>
    <dgm:pt modelId="{2D24E1FB-436B-413B-9ADC-E42F754C2CD7}" type="pres">
      <dgm:prSet presAssocID="{E627A391-126D-47CD-9018-B1C96BFEACAD}" presName="circ3Tx" presStyleLbl="revTx" presStyleIdx="0" presStyleCnt="0">
        <dgm:presLayoutVars>
          <dgm:chMax val="0"/>
          <dgm:chPref val="0"/>
          <dgm:bulletEnabled val="1"/>
        </dgm:presLayoutVars>
      </dgm:prSet>
      <dgm:spPr/>
    </dgm:pt>
  </dgm:ptLst>
  <dgm:cxnLst>
    <dgm:cxn modelId="{1CCF140F-B0CE-4F34-8212-6EB5158254B7}" srcId="{E69A8A87-2E6B-475C-BF58-70ED50E62EEE}" destId="{C55D4C0A-6359-41D3-83F6-B606FE7CAC38}" srcOrd="1" destOrd="0" parTransId="{D020BB15-8302-4F66-8207-C9E82F73A0E2}" sibTransId="{EA30AA40-78EE-471A-A77B-5A925AA81ECA}"/>
    <dgm:cxn modelId="{A0EDB834-16C8-424D-A3D4-596253012862}" type="presOf" srcId="{E69A8A87-2E6B-475C-BF58-70ED50E62EEE}" destId="{26B4D613-09D5-4692-9E79-66A6574A0B3C}" srcOrd="0" destOrd="0" presId="urn:microsoft.com/office/officeart/2005/8/layout/venn1"/>
    <dgm:cxn modelId="{D673DE44-7109-4296-A8AC-E52D474F4DA6}" srcId="{E69A8A87-2E6B-475C-BF58-70ED50E62EEE}" destId="{E627A391-126D-47CD-9018-B1C96BFEACAD}" srcOrd="2" destOrd="0" parTransId="{9CBE6B83-4382-4D9E-A4AA-E4B0DF634D94}" sibTransId="{4A960E89-09B0-4E9F-B12F-9310F32622CC}"/>
    <dgm:cxn modelId="{B8E70555-042A-48FC-B242-2A11D501829C}" type="presOf" srcId="{17D8B80B-DA4A-48B3-8191-82FE63DDBB26}" destId="{31C10680-3112-45A3-98E7-4EE8877E7D74}" srcOrd="0" destOrd="0" presId="urn:microsoft.com/office/officeart/2005/8/layout/venn1"/>
    <dgm:cxn modelId="{5F373E56-DD9C-406B-8DBE-67D1FD36EE8F}" type="presOf" srcId="{E627A391-126D-47CD-9018-B1C96BFEACAD}" destId="{2D24E1FB-436B-413B-9ADC-E42F754C2CD7}" srcOrd="1" destOrd="0" presId="urn:microsoft.com/office/officeart/2005/8/layout/venn1"/>
    <dgm:cxn modelId="{A530DE73-A8B7-475D-A3F7-C0465F3A1191}" type="presOf" srcId="{E627A391-126D-47CD-9018-B1C96BFEACAD}" destId="{5C9AF29C-DCBB-400F-BDF0-BA368456FFD1}" srcOrd="0" destOrd="0" presId="urn:microsoft.com/office/officeart/2005/8/layout/venn1"/>
    <dgm:cxn modelId="{B417C1A6-6C82-4696-958C-24C03B082386}" type="presOf" srcId="{17D8B80B-DA4A-48B3-8191-82FE63DDBB26}" destId="{F55BA6C1-7096-4FD0-9479-DAA8C5A8A3D6}" srcOrd="1" destOrd="0" presId="urn:microsoft.com/office/officeart/2005/8/layout/venn1"/>
    <dgm:cxn modelId="{E17780BF-7C95-4FEB-8257-53CFBED35E77}" type="presOf" srcId="{C55D4C0A-6359-41D3-83F6-B606FE7CAC38}" destId="{87AEBEF3-AABD-4F2E-BCA2-E0830650D739}" srcOrd="1" destOrd="0" presId="urn:microsoft.com/office/officeart/2005/8/layout/venn1"/>
    <dgm:cxn modelId="{046ED6C2-2743-421F-8F55-B7AD01680884}" srcId="{E69A8A87-2E6B-475C-BF58-70ED50E62EEE}" destId="{17D8B80B-DA4A-48B3-8191-82FE63DDBB26}" srcOrd="0" destOrd="0" parTransId="{846EF72B-C96C-452B-92F4-3A5F184C4024}" sibTransId="{C67CB29E-E0C8-42A6-B875-3BCC7EBDC97C}"/>
    <dgm:cxn modelId="{E22E7CEE-D31D-47BA-89F4-45342970226A}" type="presOf" srcId="{C55D4C0A-6359-41D3-83F6-B606FE7CAC38}" destId="{D27FC9EC-0563-4108-8BFD-08B01B8B0EC1}" srcOrd="0" destOrd="0" presId="urn:microsoft.com/office/officeart/2005/8/layout/venn1"/>
    <dgm:cxn modelId="{D13F914F-E2BE-4076-9CAD-C4A4A4CB08C4}" type="presParOf" srcId="{26B4D613-09D5-4692-9E79-66A6574A0B3C}" destId="{31C10680-3112-45A3-98E7-4EE8877E7D74}" srcOrd="0" destOrd="0" presId="urn:microsoft.com/office/officeart/2005/8/layout/venn1"/>
    <dgm:cxn modelId="{D3072B65-EE25-477A-AF6B-42C25081F080}" type="presParOf" srcId="{26B4D613-09D5-4692-9E79-66A6574A0B3C}" destId="{F55BA6C1-7096-4FD0-9479-DAA8C5A8A3D6}" srcOrd="1" destOrd="0" presId="urn:microsoft.com/office/officeart/2005/8/layout/venn1"/>
    <dgm:cxn modelId="{28515493-4457-4F87-B865-9698E81C2768}" type="presParOf" srcId="{26B4D613-09D5-4692-9E79-66A6574A0B3C}" destId="{D27FC9EC-0563-4108-8BFD-08B01B8B0EC1}" srcOrd="2" destOrd="0" presId="urn:microsoft.com/office/officeart/2005/8/layout/venn1"/>
    <dgm:cxn modelId="{602E6E3F-94C0-419F-8E02-31D69DD617F5}" type="presParOf" srcId="{26B4D613-09D5-4692-9E79-66A6574A0B3C}" destId="{87AEBEF3-AABD-4F2E-BCA2-E0830650D739}" srcOrd="3" destOrd="0" presId="urn:microsoft.com/office/officeart/2005/8/layout/venn1"/>
    <dgm:cxn modelId="{BFA564B0-7D9B-42A9-94D9-FB2B1BD94F8A}" type="presParOf" srcId="{26B4D613-09D5-4692-9E79-66A6574A0B3C}" destId="{5C9AF29C-DCBB-400F-BDF0-BA368456FFD1}" srcOrd="4" destOrd="0" presId="urn:microsoft.com/office/officeart/2005/8/layout/venn1"/>
    <dgm:cxn modelId="{89D365CC-294D-4AB9-B892-F81D12C08EDA}" type="presParOf" srcId="{26B4D613-09D5-4692-9E79-66A6574A0B3C}" destId="{2D24E1FB-436B-413B-9ADC-E42F754C2CD7}" srcOrd="5"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C10680-3112-45A3-98E7-4EE8877E7D74}">
      <dsp:nvSpPr>
        <dsp:cNvPr id="0" name=""/>
        <dsp:cNvSpPr/>
      </dsp:nvSpPr>
      <dsp:spPr>
        <a:xfrm>
          <a:off x="2543170" y="77033"/>
          <a:ext cx="6147564" cy="3697605"/>
        </a:xfrm>
        <a:prstGeom prst="ellipse">
          <a:avLst/>
        </a:prstGeom>
        <a:noFill/>
        <a:ln w="762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b="1" kern="1200" dirty="0" err="1"/>
            <a:t>Doctrinalist</a:t>
          </a:r>
          <a:r>
            <a:rPr lang="en-US" sz="1600" b="1" kern="1200" dirty="0"/>
            <a:t>:</a:t>
          </a:r>
        </a:p>
        <a:p>
          <a:pPr marL="0" lvl="0" indent="0" algn="ctr" defTabSz="711200">
            <a:lnSpc>
              <a:spcPct val="90000"/>
            </a:lnSpc>
            <a:spcBef>
              <a:spcPct val="0"/>
            </a:spcBef>
            <a:spcAft>
              <a:spcPct val="35000"/>
            </a:spcAft>
            <a:buNone/>
          </a:pPr>
          <a:r>
            <a:rPr lang="en-US" sz="1600" b="1" i="1" kern="1200" dirty="0"/>
            <a:t>What do we believe?</a:t>
          </a:r>
        </a:p>
        <a:p>
          <a:pPr marL="0" lvl="0" indent="0" algn="ctr" defTabSz="711200">
            <a:lnSpc>
              <a:spcPct val="90000"/>
            </a:lnSpc>
            <a:spcBef>
              <a:spcPct val="0"/>
            </a:spcBef>
            <a:spcAft>
              <a:spcPct val="35000"/>
            </a:spcAft>
            <a:buNone/>
          </a:pPr>
          <a:r>
            <a:rPr lang="en-US" sz="1600" kern="1200" dirty="0"/>
            <a:t>“strong adherence to certain Christian doctrines as taught in the Scriptures and reflected in the confessions of the church”</a:t>
          </a:r>
        </a:p>
        <a:p>
          <a:pPr marL="0" lvl="0" indent="0" algn="ctr" defTabSz="711200">
            <a:lnSpc>
              <a:spcPct val="90000"/>
            </a:lnSpc>
            <a:spcBef>
              <a:spcPct val="0"/>
            </a:spcBef>
            <a:spcAft>
              <a:spcPct val="35000"/>
            </a:spcAft>
            <a:buNone/>
          </a:pPr>
          <a:endParaRPr lang="en-US" sz="1600" kern="1200" dirty="0"/>
        </a:p>
      </dsp:txBody>
      <dsp:txXfrm>
        <a:off x="3362845" y="724114"/>
        <a:ext cx="4508213" cy="1663922"/>
      </dsp:txXfrm>
    </dsp:sp>
    <dsp:sp modelId="{D27FC9EC-0563-4108-8BFD-08B01B8B0EC1}">
      <dsp:nvSpPr>
        <dsp:cNvPr id="0" name=""/>
        <dsp:cNvSpPr/>
      </dsp:nvSpPr>
      <dsp:spPr>
        <a:xfrm>
          <a:off x="4657510" y="2292786"/>
          <a:ext cx="6277202" cy="3697605"/>
        </a:xfrm>
        <a:prstGeom prst="ellipse">
          <a:avLst/>
        </a:prstGeom>
        <a:noFill/>
        <a:ln w="762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r" defTabSz="711200">
            <a:lnSpc>
              <a:spcPct val="90000"/>
            </a:lnSpc>
            <a:spcBef>
              <a:spcPct val="0"/>
            </a:spcBef>
            <a:spcAft>
              <a:spcPct val="35000"/>
            </a:spcAft>
            <a:buNone/>
          </a:pPr>
          <a:r>
            <a:rPr lang="en-US" sz="1600" b="1" kern="1200" dirty="0"/>
            <a:t>Transformationalist:</a:t>
          </a:r>
        </a:p>
        <a:p>
          <a:pPr marL="0" lvl="0" indent="0" algn="r" defTabSz="711200">
            <a:lnSpc>
              <a:spcPct val="90000"/>
            </a:lnSpc>
            <a:spcBef>
              <a:spcPct val="0"/>
            </a:spcBef>
            <a:spcAft>
              <a:spcPct val="35000"/>
            </a:spcAft>
            <a:buNone/>
          </a:pPr>
          <a:r>
            <a:rPr lang="en-US" sz="1600" b="1" i="1" kern="1200" dirty="0"/>
            <a:t>How do we relate the gospel to the world?</a:t>
          </a:r>
        </a:p>
        <a:p>
          <a:pPr marL="0" lvl="0" indent="0" algn="r" defTabSz="711200">
            <a:lnSpc>
              <a:spcPct val="90000"/>
            </a:lnSpc>
            <a:spcBef>
              <a:spcPct val="0"/>
            </a:spcBef>
            <a:spcAft>
              <a:spcPct val="35000"/>
            </a:spcAft>
            <a:buNone/>
          </a:pPr>
          <a:r>
            <a:rPr lang="en-US" sz="1600" kern="1200" dirty="0"/>
            <a:t>“the relationship of Christianity to culture, to a world-and-life view, and to Christ as trans- forming culture.” </a:t>
          </a:r>
          <a:endParaRPr lang="en-US" sz="1600" b="0" i="1" kern="1200" dirty="0"/>
        </a:p>
      </dsp:txBody>
      <dsp:txXfrm>
        <a:off x="6577288" y="3248000"/>
        <a:ext cx="3766321" cy="2033682"/>
      </dsp:txXfrm>
    </dsp:sp>
    <dsp:sp modelId="{5C9AF29C-DCBB-400F-BDF0-BA368456FFD1}">
      <dsp:nvSpPr>
        <dsp:cNvPr id="0" name=""/>
        <dsp:cNvSpPr/>
      </dsp:nvSpPr>
      <dsp:spPr>
        <a:xfrm>
          <a:off x="216273" y="2216578"/>
          <a:ext cx="6037412" cy="3697605"/>
        </a:xfrm>
        <a:prstGeom prst="ellipse">
          <a:avLst/>
        </a:prstGeom>
        <a:noFill/>
        <a:ln w="762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b="1" kern="1200" dirty="0"/>
            <a:t>Pietist: </a:t>
          </a:r>
        </a:p>
        <a:p>
          <a:pPr marL="0" lvl="0" indent="0" algn="l" defTabSz="711200">
            <a:lnSpc>
              <a:spcPct val="90000"/>
            </a:lnSpc>
            <a:spcBef>
              <a:spcPct val="0"/>
            </a:spcBef>
            <a:spcAft>
              <a:spcPct val="35000"/>
            </a:spcAft>
            <a:buNone/>
          </a:pPr>
          <a:r>
            <a:rPr lang="en-US" sz="1600" b="1" i="1" kern="1200" dirty="0"/>
            <a:t>Personal relationship to God; How do we experience God in our daily walk of faith?</a:t>
          </a:r>
        </a:p>
      </dsp:txBody>
      <dsp:txXfrm>
        <a:off x="784796" y="3171793"/>
        <a:ext cx="3622447" cy="2033682"/>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375" y="0"/>
            <a:ext cx="3170238" cy="481013"/>
          </a:xfrm>
          <a:prstGeom prst="rect">
            <a:avLst/>
          </a:prstGeom>
        </p:spPr>
        <p:txBody>
          <a:bodyPr vert="horz" lIns="91440" tIns="45720" rIns="91440" bIns="45720" rtlCol="0"/>
          <a:lstStyle>
            <a:lvl1pPr algn="r">
              <a:defRPr sz="1200"/>
            </a:lvl1pPr>
          </a:lstStyle>
          <a:p>
            <a:fld id="{222B60FB-6C8F-FA46-8ACB-8064BE5B3CD8}" type="datetimeFigureOut">
              <a:rPr lang="en-US" smtClean="0"/>
              <a:t>9/5/24</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lIns="91440" tIns="45720" rIns="91440" bIns="45720" rtlCol="0" anchor="b"/>
          <a:lstStyle>
            <a:lvl1pPr algn="r">
              <a:defRPr sz="1200"/>
            </a:lvl1pPr>
          </a:lstStyle>
          <a:p>
            <a:fld id="{A8740495-7EFE-3640-BA59-493D0598896D}" type="slidenum">
              <a:rPr lang="en-US" smtClean="0"/>
              <a:t>‹#›</a:t>
            </a:fld>
            <a:endParaRPr lang="en-US"/>
          </a:p>
        </p:txBody>
      </p:sp>
    </p:spTree>
    <p:extLst>
      <p:ext uri="{BB962C8B-B14F-4D97-AF65-F5344CB8AC3E}">
        <p14:creationId xmlns:p14="http://schemas.microsoft.com/office/powerpoint/2010/main" val="31974585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740495-7EFE-3640-BA59-493D0598896D}" type="slidenum">
              <a:rPr lang="en-US" smtClean="0"/>
              <a:t>5</a:t>
            </a:fld>
            <a:endParaRPr lang="en-US"/>
          </a:p>
        </p:txBody>
      </p:sp>
    </p:spTree>
    <p:extLst>
      <p:ext uri="{BB962C8B-B14F-4D97-AF65-F5344CB8AC3E}">
        <p14:creationId xmlns:p14="http://schemas.microsoft.com/office/powerpoint/2010/main" val="13823148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740495-7EFE-3640-BA59-493D0598896D}" type="slidenum">
              <a:rPr lang="en-US" smtClean="0"/>
              <a:t>14</a:t>
            </a:fld>
            <a:endParaRPr lang="en-US"/>
          </a:p>
        </p:txBody>
      </p:sp>
    </p:spTree>
    <p:extLst>
      <p:ext uri="{BB962C8B-B14F-4D97-AF65-F5344CB8AC3E}">
        <p14:creationId xmlns:p14="http://schemas.microsoft.com/office/powerpoint/2010/main" val="3028656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740495-7EFE-3640-BA59-493D0598896D}" type="slidenum">
              <a:rPr lang="en-US" smtClean="0"/>
              <a:t>6</a:t>
            </a:fld>
            <a:endParaRPr lang="en-US"/>
          </a:p>
        </p:txBody>
      </p:sp>
    </p:spTree>
    <p:extLst>
      <p:ext uri="{BB962C8B-B14F-4D97-AF65-F5344CB8AC3E}">
        <p14:creationId xmlns:p14="http://schemas.microsoft.com/office/powerpoint/2010/main" val="1056782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740495-7EFE-3640-BA59-493D0598896D}" type="slidenum">
              <a:rPr lang="en-US" smtClean="0"/>
              <a:t>7</a:t>
            </a:fld>
            <a:endParaRPr lang="en-US"/>
          </a:p>
        </p:txBody>
      </p:sp>
    </p:spTree>
    <p:extLst>
      <p:ext uri="{BB962C8B-B14F-4D97-AF65-F5344CB8AC3E}">
        <p14:creationId xmlns:p14="http://schemas.microsoft.com/office/powerpoint/2010/main" val="10138122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740495-7EFE-3640-BA59-493D0598896D}" type="slidenum">
              <a:rPr lang="en-US" smtClean="0"/>
              <a:t>8</a:t>
            </a:fld>
            <a:endParaRPr lang="en-US"/>
          </a:p>
        </p:txBody>
      </p:sp>
    </p:spTree>
    <p:extLst>
      <p:ext uri="{BB962C8B-B14F-4D97-AF65-F5344CB8AC3E}">
        <p14:creationId xmlns:p14="http://schemas.microsoft.com/office/powerpoint/2010/main" val="38003448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740495-7EFE-3640-BA59-493D0598896D}" type="slidenum">
              <a:rPr lang="en-US" smtClean="0"/>
              <a:t>9</a:t>
            </a:fld>
            <a:endParaRPr lang="en-US"/>
          </a:p>
        </p:txBody>
      </p:sp>
    </p:spTree>
    <p:extLst>
      <p:ext uri="{BB962C8B-B14F-4D97-AF65-F5344CB8AC3E}">
        <p14:creationId xmlns:p14="http://schemas.microsoft.com/office/powerpoint/2010/main" val="24637034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740495-7EFE-3640-BA59-493D0598896D}" type="slidenum">
              <a:rPr lang="en-US" smtClean="0"/>
              <a:t>10</a:t>
            </a:fld>
            <a:endParaRPr lang="en-US"/>
          </a:p>
        </p:txBody>
      </p:sp>
    </p:spTree>
    <p:extLst>
      <p:ext uri="{BB962C8B-B14F-4D97-AF65-F5344CB8AC3E}">
        <p14:creationId xmlns:p14="http://schemas.microsoft.com/office/powerpoint/2010/main" val="35174190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740495-7EFE-3640-BA59-493D0598896D}" type="slidenum">
              <a:rPr lang="en-US" smtClean="0"/>
              <a:t>11</a:t>
            </a:fld>
            <a:endParaRPr lang="en-US"/>
          </a:p>
        </p:txBody>
      </p:sp>
    </p:spTree>
    <p:extLst>
      <p:ext uri="{BB962C8B-B14F-4D97-AF65-F5344CB8AC3E}">
        <p14:creationId xmlns:p14="http://schemas.microsoft.com/office/powerpoint/2010/main" val="11469834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740495-7EFE-3640-BA59-493D0598896D}" type="slidenum">
              <a:rPr lang="en-US" smtClean="0"/>
              <a:t>12</a:t>
            </a:fld>
            <a:endParaRPr lang="en-US"/>
          </a:p>
        </p:txBody>
      </p:sp>
    </p:spTree>
    <p:extLst>
      <p:ext uri="{BB962C8B-B14F-4D97-AF65-F5344CB8AC3E}">
        <p14:creationId xmlns:p14="http://schemas.microsoft.com/office/powerpoint/2010/main" val="29661484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740495-7EFE-3640-BA59-493D0598896D}" type="slidenum">
              <a:rPr lang="en-US" smtClean="0"/>
              <a:t>13</a:t>
            </a:fld>
            <a:endParaRPr lang="en-US"/>
          </a:p>
        </p:txBody>
      </p:sp>
    </p:spTree>
    <p:extLst>
      <p:ext uri="{BB962C8B-B14F-4D97-AF65-F5344CB8AC3E}">
        <p14:creationId xmlns:p14="http://schemas.microsoft.com/office/powerpoint/2010/main" val="448057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5DA3C-364A-488B-A842-BE0BFF1B34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FB8F88-12C5-4880-81E8-993D1EADD6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BDC0C1F-809C-465F-8252-7E73599FAA44}"/>
              </a:ext>
            </a:extLst>
          </p:cNvPr>
          <p:cNvSpPr>
            <a:spLocks noGrp="1"/>
          </p:cNvSpPr>
          <p:nvPr>
            <p:ph type="dt" sz="half" idx="10"/>
          </p:nvPr>
        </p:nvSpPr>
        <p:spPr/>
        <p:txBody>
          <a:bodyPr/>
          <a:lstStyle/>
          <a:p>
            <a:fld id="{433D3975-FD43-4BAA-8797-430FDBCCE319}" type="datetimeFigureOut">
              <a:rPr lang="en-US" smtClean="0"/>
              <a:t>9/5/24</a:t>
            </a:fld>
            <a:endParaRPr lang="en-US"/>
          </a:p>
        </p:txBody>
      </p:sp>
      <p:sp>
        <p:nvSpPr>
          <p:cNvPr id="5" name="Footer Placeholder 4">
            <a:extLst>
              <a:ext uri="{FF2B5EF4-FFF2-40B4-BE49-F238E27FC236}">
                <a16:creationId xmlns:a16="http://schemas.microsoft.com/office/drawing/2014/main" id="{E4BA2E57-0506-415B-83BC-9ABBF79131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727E82-70CD-428C-8602-2EBE3CAA523D}"/>
              </a:ext>
            </a:extLst>
          </p:cNvPr>
          <p:cNvSpPr>
            <a:spLocks noGrp="1"/>
          </p:cNvSpPr>
          <p:nvPr>
            <p:ph type="sldNum" sz="quarter" idx="12"/>
          </p:nvPr>
        </p:nvSpPr>
        <p:spPr/>
        <p:txBody>
          <a:bodyPr/>
          <a:lstStyle/>
          <a:p>
            <a:fld id="{3C216DB9-D447-4606-8A88-945E2CA9FE7F}" type="slidenum">
              <a:rPr lang="en-US" smtClean="0"/>
              <a:t>‹#›</a:t>
            </a:fld>
            <a:endParaRPr lang="en-US"/>
          </a:p>
        </p:txBody>
      </p:sp>
    </p:spTree>
    <p:extLst>
      <p:ext uri="{BB962C8B-B14F-4D97-AF65-F5344CB8AC3E}">
        <p14:creationId xmlns:p14="http://schemas.microsoft.com/office/powerpoint/2010/main" val="143473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3006C-5EDD-4EB1-BC69-DED84B374B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C06E8E-0074-4982-904B-D1725A542F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AF93ED-0E14-442C-8661-4D9C162B7912}"/>
              </a:ext>
            </a:extLst>
          </p:cNvPr>
          <p:cNvSpPr>
            <a:spLocks noGrp="1"/>
          </p:cNvSpPr>
          <p:nvPr>
            <p:ph type="dt" sz="half" idx="10"/>
          </p:nvPr>
        </p:nvSpPr>
        <p:spPr/>
        <p:txBody>
          <a:bodyPr/>
          <a:lstStyle/>
          <a:p>
            <a:fld id="{433D3975-FD43-4BAA-8797-430FDBCCE319}" type="datetimeFigureOut">
              <a:rPr lang="en-US" smtClean="0"/>
              <a:t>9/5/24</a:t>
            </a:fld>
            <a:endParaRPr lang="en-US"/>
          </a:p>
        </p:txBody>
      </p:sp>
      <p:sp>
        <p:nvSpPr>
          <p:cNvPr id="5" name="Footer Placeholder 4">
            <a:extLst>
              <a:ext uri="{FF2B5EF4-FFF2-40B4-BE49-F238E27FC236}">
                <a16:creationId xmlns:a16="http://schemas.microsoft.com/office/drawing/2014/main" id="{31162610-29BD-43D5-A177-C6A087BB3C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09B15C-ACD7-4174-BB59-FE1F4F62E88F}"/>
              </a:ext>
            </a:extLst>
          </p:cNvPr>
          <p:cNvSpPr>
            <a:spLocks noGrp="1"/>
          </p:cNvSpPr>
          <p:nvPr>
            <p:ph type="sldNum" sz="quarter" idx="12"/>
          </p:nvPr>
        </p:nvSpPr>
        <p:spPr/>
        <p:txBody>
          <a:bodyPr/>
          <a:lstStyle/>
          <a:p>
            <a:fld id="{3C216DB9-D447-4606-8A88-945E2CA9FE7F}" type="slidenum">
              <a:rPr lang="en-US" smtClean="0"/>
              <a:t>‹#›</a:t>
            </a:fld>
            <a:endParaRPr lang="en-US"/>
          </a:p>
        </p:txBody>
      </p:sp>
    </p:spTree>
    <p:extLst>
      <p:ext uri="{BB962C8B-B14F-4D97-AF65-F5344CB8AC3E}">
        <p14:creationId xmlns:p14="http://schemas.microsoft.com/office/powerpoint/2010/main" val="1206046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709F6F-6C3A-4097-94B0-6CB6F73CC86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6BAEF49-3990-425E-996B-EC94015384A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0FA356-C3C2-472C-9AA3-1B1082823A9B}"/>
              </a:ext>
            </a:extLst>
          </p:cNvPr>
          <p:cNvSpPr>
            <a:spLocks noGrp="1"/>
          </p:cNvSpPr>
          <p:nvPr>
            <p:ph type="dt" sz="half" idx="10"/>
          </p:nvPr>
        </p:nvSpPr>
        <p:spPr/>
        <p:txBody>
          <a:bodyPr/>
          <a:lstStyle/>
          <a:p>
            <a:fld id="{433D3975-FD43-4BAA-8797-430FDBCCE319}" type="datetimeFigureOut">
              <a:rPr lang="en-US" smtClean="0"/>
              <a:t>9/5/24</a:t>
            </a:fld>
            <a:endParaRPr lang="en-US"/>
          </a:p>
        </p:txBody>
      </p:sp>
      <p:sp>
        <p:nvSpPr>
          <p:cNvPr id="5" name="Footer Placeholder 4">
            <a:extLst>
              <a:ext uri="{FF2B5EF4-FFF2-40B4-BE49-F238E27FC236}">
                <a16:creationId xmlns:a16="http://schemas.microsoft.com/office/drawing/2014/main" id="{A8D9BAA8-F59F-4B07-9A26-4976480DE7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B068BC-A93E-41CE-B6DD-3F06324A86CB}"/>
              </a:ext>
            </a:extLst>
          </p:cNvPr>
          <p:cNvSpPr>
            <a:spLocks noGrp="1"/>
          </p:cNvSpPr>
          <p:nvPr>
            <p:ph type="sldNum" sz="quarter" idx="12"/>
          </p:nvPr>
        </p:nvSpPr>
        <p:spPr/>
        <p:txBody>
          <a:bodyPr/>
          <a:lstStyle/>
          <a:p>
            <a:fld id="{3C216DB9-D447-4606-8A88-945E2CA9FE7F}" type="slidenum">
              <a:rPr lang="en-US" smtClean="0"/>
              <a:t>‹#›</a:t>
            </a:fld>
            <a:endParaRPr lang="en-US"/>
          </a:p>
        </p:txBody>
      </p:sp>
    </p:spTree>
    <p:extLst>
      <p:ext uri="{BB962C8B-B14F-4D97-AF65-F5344CB8AC3E}">
        <p14:creationId xmlns:p14="http://schemas.microsoft.com/office/powerpoint/2010/main" val="4257741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AC8DC-DFDC-43D0-A67B-074D4CF722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1A0D5D-76C8-4189-92F4-D7C06540E9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46A2AB-1525-438B-9451-87B44F171A51}"/>
              </a:ext>
            </a:extLst>
          </p:cNvPr>
          <p:cNvSpPr>
            <a:spLocks noGrp="1"/>
          </p:cNvSpPr>
          <p:nvPr>
            <p:ph type="dt" sz="half" idx="10"/>
          </p:nvPr>
        </p:nvSpPr>
        <p:spPr/>
        <p:txBody>
          <a:bodyPr/>
          <a:lstStyle/>
          <a:p>
            <a:fld id="{433D3975-FD43-4BAA-8797-430FDBCCE319}" type="datetimeFigureOut">
              <a:rPr lang="en-US" smtClean="0"/>
              <a:t>9/5/24</a:t>
            </a:fld>
            <a:endParaRPr lang="en-US"/>
          </a:p>
        </p:txBody>
      </p:sp>
      <p:sp>
        <p:nvSpPr>
          <p:cNvPr id="5" name="Footer Placeholder 4">
            <a:extLst>
              <a:ext uri="{FF2B5EF4-FFF2-40B4-BE49-F238E27FC236}">
                <a16:creationId xmlns:a16="http://schemas.microsoft.com/office/drawing/2014/main" id="{375B103F-AD51-43B3-8D4D-05593D6A8D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BD8E93-6A6F-4898-AA54-399AF9721805}"/>
              </a:ext>
            </a:extLst>
          </p:cNvPr>
          <p:cNvSpPr>
            <a:spLocks noGrp="1"/>
          </p:cNvSpPr>
          <p:nvPr>
            <p:ph type="sldNum" sz="quarter" idx="12"/>
          </p:nvPr>
        </p:nvSpPr>
        <p:spPr/>
        <p:txBody>
          <a:bodyPr/>
          <a:lstStyle/>
          <a:p>
            <a:fld id="{3C216DB9-D447-4606-8A88-945E2CA9FE7F}" type="slidenum">
              <a:rPr lang="en-US" smtClean="0"/>
              <a:t>‹#›</a:t>
            </a:fld>
            <a:endParaRPr lang="en-US"/>
          </a:p>
        </p:txBody>
      </p:sp>
    </p:spTree>
    <p:extLst>
      <p:ext uri="{BB962C8B-B14F-4D97-AF65-F5344CB8AC3E}">
        <p14:creationId xmlns:p14="http://schemas.microsoft.com/office/powerpoint/2010/main" val="262970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F4EF5-744F-40A4-B0D4-F51311A42B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EC84FD-CBC6-42D7-AB16-D8C02308CE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7E6E6A-9F44-48C2-82C6-151550332B98}"/>
              </a:ext>
            </a:extLst>
          </p:cNvPr>
          <p:cNvSpPr>
            <a:spLocks noGrp="1"/>
          </p:cNvSpPr>
          <p:nvPr>
            <p:ph type="dt" sz="half" idx="10"/>
          </p:nvPr>
        </p:nvSpPr>
        <p:spPr/>
        <p:txBody>
          <a:bodyPr/>
          <a:lstStyle/>
          <a:p>
            <a:fld id="{433D3975-FD43-4BAA-8797-430FDBCCE319}" type="datetimeFigureOut">
              <a:rPr lang="en-US" smtClean="0"/>
              <a:t>9/5/24</a:t>
            </a:fld>
            <a:endParaRPr lang="en-US"/>
          </a:p>
        </p:txBody>
      </p:sp>
      <p:sp>
        <p:nvSpPr>
          <p:cNvPr id="5" name="Footer Placeholder 4">
            <a:extLst>
              <a:ext uri="{FF2B5EF4-FFF2-40B4-BE49-F238E27FC236}">
                <a16:creationId xmlns:a16="http://schemas.microsoft.com/office/drawing/2014/main" id="{F6669CD8-0604-445A-9F05-3203765849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AFBBBB-C2B1-404E-A3C8-1778A1B121E5}"/>
              </a:ext>
            </a:extLst>
          </p:cNvPr>
          <p:cNvSpPr>
            <a:spLocks noGrp="1"/>
          </p:cNvSpPr>
          <p:nvPr>
            <p:ph type="sldNum" sz="quarter" idx="12"/>
          </p:nvPr>
        </p:nvSpPr>
        <p:spPr/>
        <p:txBody>
          <a:bodyPr/>
          <a:lstStyle/>
          <a:p>
            <a:fld id="{3C216DB9-D447-4606-8A88-945E2CA9FE7F}" type="slidenum">
              <a:rPr lang="en-US" smtClean="0"/>
              <a:t>‹#›</a:t>
            </a:fld>
            <a:endParaRPr lang="en-US"/>
          </a:p>
        </p:txBody>
      </p:sp>
    </p:spTree>
    <p:extLst>
      <p:ext uri="{BB962C8B-B14F-4D97-AF65-F5344CB8AC3E}">
        <p14:creationId xmlns:p14="http://schemas.microsoft.com/office/powerpoint/2010/main" val="657035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9FEE9-82F4-4538-8C55-12D3078AB7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906F06-1584-45E5-AC13-2D8C063E02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F0054E-A2CD-46FF-A02D-5FB5D07662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06E3948-9C07-4E0E-8EE3-B16090BCEFF6}"/>
              </a:ext>
            </a:extLst>
          </p:cNvPr>
          <p:cNvSpPr>
            <a:spLocks noGrp="1"/>
          </p:cNvSpPr>
          <p:nvPr>
            <p:ph type="dt" sz="half" idx="10"/>
          </p:nvPr>
        </p:nvSpPr>
        <p:spPr/>
        <p:txBody>
          <a:bodyPr/>
          <a:lstStyle/>
          <a:p>
            <a:fld id="{433D3975-FD43-4BAA-8797-430FDBCCE319}" type="datetimeFigureOut">
              <a:rPr lang="en-US" smtClean="0"/>
              <a:t>9/5/24</a:t>
            </a:fld>
            <a:endParaRPr lang="en-US"/>
          </a:p>
        </p:txBody>
      </p:sp>
      <p:sp>
        <p:nvSpPr>
          <p:cNvPr id="6" name="Footer Placeholder 5">
            <a:extLst>
              <a:ext uri="{FF2B5EF4-FFF2-40B4-BE49-F238E27FC236}">
                <a16:creationId xmlns:a16="http://schemas.microsoft.com/office/drawing/2014/main" id="{58D55828-90D9-4AE8-9F54-39441084AB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64D204-74EF-4EA1-A21B-D020CCD45E05}"/>
              </a:ext>
            </a:extLst>
          </p:cNvPr>
          <p:cNvSpPr>
            <a:spLocks noGrp="1"/>
          </p:cNvSpPr>
          <p:nvPr>
            <p:ph type="sldNum" sz="quarter" idx="12"/>
          </p:nvPr>
        </p:nvSpPr>
        <p:spPr/>
        <p:txBody>
          <a:bodyPr/>
          <a:lstStyle/>
          <a:p>
            <a:fld id="{3C216DB9-D447-4606-8A88-945E2CA9FE7F}" type="slidenum">
              <a:rPr lang="en-US" smtClean="0"/>
              <a:t>‹#›</a:t>
            </a:fld>
            <a:endParaRPr lang="en-US"/>
          </a:p>
        </p:txBody>
      </p:sp>
    </p:spTree>
    <p:extLst>
      <p:ext uri="{BB962C8B-B14F-4D97-AF65-F5344CB8AC3E}">
        <p14:creationId xmlns:p14="http://schemas.microsoft.com/office/powerpoint/2010/main" val="1668580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5A455-E8A7-48DB-99FB-D2DDD980881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4182392-524F-45EE-88B1-86D1D45A2A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D216CA-D8AA-455A-8622-29B2124BEB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ACFEACC-4A93-4112-B1C4-BB39E6EC83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B05D7B-9C00-45D0-8BFF-4B9AC241FD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270B613-0C31-46CA-B4FB-F5282CB27A01}"/>
              </a:ext>
            </a:extLst>
          </p:cNvPr>
          <p:cNvSpPr>
            <a:spLocks noGrp="1"/>
          </p:cNvSpPr>
          <p:nvPr>
            <p:ph type="dt" sz="half" idx="10"/>
          </p:nvPr>
        </p:nvSpPr>
        <p:spPr/>
        <p:txBody>
          <a:bodyPr/>
          <a:lstStyle/>
          <a:p>
            <a:fld id="{433D3975-FD43-4BAA-8797-430FDBCCE319}" type="datetimeFigureOut">
              <a:rPr lang="en-US" smtClean="0"/>
              <a:t>9/5/24</a:t>
            </a:fld>
            <a:endParaRPr lang="en-US"/>
          </a:p>
        </p:txBody>
      </p:sp>
      <p:sp>
        <p:nvSpPr>
          <p:cNvPr id="8" name="Footer Placeholder 7">
            <a:extLst>
              <a:ext uri="{FF2B5EF4-FFF2-40B4-BE49-F238E27FC236}">
                <a16:creationId xmlns:a16="http://schemas.microsoft.com/office/drawing/2014/main" id="{3E4514CF-E484-4BA8-901A-763A7BD229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F295E1E-F8C4-4DFF-973A-DEC92D86749A}"/>
              </a:ext>
            </a:extLst>
          </p:cNvPr>
          <p:cNvSpPr>
            <a:spLocks noGrp="1"/>
          </p:cNvSpPr>
          <p:nvPr>
            <p:ph type="sldNum" sz="quarter" idx="12"/>
          </p:nvPr>
        </p:nvSpPr>
        <p:spPr/>
        <p:txBody>
          <a:bodyPr/>
          <a:lstStyle/>
          <a:p>
            <a:fld id="{3C216DB9-D447-4606-8A88-945E2CA9FE7F}" type="slidenum">
              <a:rPr lang="en-US" smtClean="0"/>
              <a:t>‹#›</a:t>
            </a:fld>
            <a:endParaRPr lang="en-US"/>
          </a:p>
        </p:txBody>
      </p:sp>
    </p:spTree>
    <p:extLst>
      <p:ext uri="{BB962C8B-B14F-4D97-AF65-F5344CB8AC3E}">
        <p14:creationId xmlns:p14="http://schemas.microsoft.com/office/powerpoint/2010/main" val="971725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C0ACA-B140-4293-A178-8175C9CBE90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120749-FA65-4D9B-81CB-F14E8E300367}"/>
              </a:ext>
            </a:extLst>
          </p:cNvPr>
          <p:cNvSpPr>
            <a:spLocks noGrp="1"/>
          </p:cNvSpPr>
          <p:nvPr>
            <p:ph type="dt" sz="half" idx="10"/>
          </p:nvPr>
        </p:nvSpPr>
        <p:spPr/>
        <p:txBody>
          <a:bodyPr/>
          <a:lstStyle/>
          <a:p>
            <a:fld id="{433D3975-FD43-4BAA-8797-430FDBCCE319}" type="datetimeFigureOut">
              <a:rPr lang="en-US" smtClean="0"/>
              <a:t>9/5/24</a:t>
            </a:fld>
            <a:endParaRPr lang="en-US"/>
          </a:p>
        </p:txBody>
      </p:sp>
      <p:sp>
        <p:nvSpPr>
          <p:cNvPr id="4" name="Footer Placeholder 3">
            <a:extLst>
              <a:ext uri="{FF2B5EF4-FFF2-40B4-BE49-F238E27FC236}">
                <a16:creationId xmlns:a16="http://schemas.microsoft.com/office/drawing/2014/main" id="{397C6C29-02B7-409A-AB90-0280DD96C9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884AFF8-D496-4273-8ED8-B8C43ADB1863}"/>
              </a:ext>
            </a:extLst>
          </p:cNvPr>
          <p:cNvSpPr>
            <a:spLocks noGrp="1"/>
          </p:cNvSpPr>
          <p:nvPr>
            <p:ph type="sldNum" sz="quarter" idx="12"/>
          </p:nvPr>
        </p:nvSpPr>
        <p:spPr/>
        <p:txBody>
          <a:bodyPr/>
          <a:lstStyle/>
          <a:p>
            <a:fld id="{3C216DB9-D447-4606-8A88-945E2CA9FE7F}" type="slidenum">
              <a:rPr lang="en-US" smtClean="0"/>
              <a:t>‹#›</a:t>
            </a:fld>
            <a:endParaRPr lang="en-US"/>
          </a:p>
        </p:txBody>
      </p:sp>
    </p:spTree>
    <p:extLst>
      <p:ext uri="{BB962C8B-B14F-4D97-AF65-F5344CB8AC3E}">
        <p14:creationId xmlns:p14="http://schemas.microsoft.com/office/powerpoint/2010/main" val="1512077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874B56-3B02-40C0-9191-BAF7DF7915AB}"/>
              </a:ext>
            </a:extLst>
          </p:cNvPr>
          <p:cNvSpPr>
            <a:spLocks noGrp="1"/>
          </p:cNvSpPr>
          <p:nvPr>
            <p:ph type="dt" sz="half" idx="10"/>
          </p:nvPr>
        </p:nvSpPr>
        <p:spPr/>
        <p:txBody>
          <a:bodyPr/>
          <a:lstStyle/>
          <a:p>
            <a:fld id="{433D3975-FD43-4BAA-8797-430FDBCCE319}" type="datetimeFigureOut">
              <a:rPr lang="en-US" smtClean="0"/>
              <a:t>9/5/24</a:t>
            </a:fld>
            <a:endParaRPr lang="en-US"/>
          </a:p>
        </p:txBody>
      </p:sp>
      <p:sp>
        <p:nvSpPr>
          <p:cNvPr id="3" name="Footer Placeholder 2">
            <a:extLst>
              <a:ext uri="{FF2B5EF4-FFF2-40B4-BE49-F238E27FC236}">
                <a16:creationId xmlns:a16="http://schemas.microsoft.com/office/drawing/2014/main" id="{9E24B601-E45A-41AA-9A88-AA41ED10246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9B186E-569A-4B31-849C-F59E5B1F4132}"/>
              </a:ext>
            </a:extLst>
          </p:cNvPr>
          <p:cNvSpPr>
            <a:spLocks noGrp="1"/>
          </p:cNvSpPr>
          <p:nvPr>
            <p:ph type="sldNum" sz="quarter" idx="12"/>
          </p:nvPr>
        </p:nvSpPr>
        <p:spPr/>
        <p:txBody>
          <a:bodyPr/>
          <a:lstStyle/>
          <a:p>
            <a:fld id="{3C216DB9-D447-4606-8A88-945E2CA9FE7F}" type="slidenum">
              <a:rPr lang="en-US" smtClean="0"/>
              <a:t>‹#›</a:t>
            </a:fld>
            <a:endParaRPr lang="en-US"/>
          </a:p>
        </p:txBody>
      </p:sp>
    </p:spTree>
    <p:extLst>
      <p:ext uri="{BB962C8B-B14F-4D97-AF65-F5344CB8AC3E}">
        <p14:creationId xmlns:p14="http://schemas.microsoft.com/office/powerpoint/2010/main" val="4010586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309DA-FE82-4E10-82B5-EE5FE4BAF9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600B28D-3F1F-4C20-9DBF-CA1B4A81F7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70E577-F566-4A5B-A18D-0EDA657E14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D39C06-3DDB-4ADC-827E-51B8F3B60958}"/>
              </a:ext>
            </a:extLst>
          </p:cNvPr>
          <p:cNvSpPr>
            <a:spLocks noGrp="1"/>
          </p:cNvSpPr>
          <p:nvPr>
            <p:ph type="dt" sz="half" idx="10"/>
          </p:nvPr>
        </p:nvSpPr>
        <p:spPr/>
        <p:txBody>
          <a:bodyPr/>
          <a:lstStyle/>
          <a:p>
            <a:fld id="{433D3975-FD43-4BAA-8797-430FDBCCE319}" type="datetimeFigureOut">
              <a:rPr lang="en-US" smtClean="0"/>
              <a:t>9/5/24</a:t>
            </a:fld>
            <a:endParaRPr lang="en-US"/>
          </a:p>
        </p:txBody>
      </p:sp>
      <p:sp>
        <p:nvSpPr>
          <p:cNvPr id="6" name="Footer Placeholder 5">
            <a:extLst>
              <a:ext uri="{FF2B5EF4-FFF2-40B4-BE49-F238E27FC236}">
                <a16:creationId xmlns:a16="http://schemas.microsoft.com/office/drawing/2014/main" id="{68AF418A-4043-453C-9CB7-6AB3052BEA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5F4FFC-1211-44F9-B8B4-4301DB4B1288}"/>
              </a:ext>
            </a:extLst>
          </p:cNvPr>
          <p:cNvSpPr>
            <a:spLocks noGrp="1"/>
          </p:cNvSpPr>
          <p:nvPr>
            <p:ph type="sldNum" sz="quarter" idx="12"/>
          </p:nvPr>
        </p:nvSpPr>
        <p:spPr/>
        <p:txBody>
          <a:bodyPr/>
          <a:lstStyle/>
          <a:p>
            <a:fld id="{3C216DB9-D447-4606-8A88-945E2CA9FE7F}" type="slidenum">
              <a:rPr lang="en-US" smtClean="0"/>
              <a:t>‹#›</a:t>
            </a:fld>
            <a:endParaRPr lang="en-US"/>
          </a:p>
        </p:txBody>
      </p:sp>
    </p:spTree>
    <p:extLst>
      <p:ext uri="{BB962C8B-B14F-4D97-AF65-F5344CB8AC3E}">
        <p14:creationId xmlns:p14="http://schemas.microsoft.com/office/powerpoint/2010/main" val="587550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93A8-69C7-4B10-865D-BEA408559A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719833-FC7B-42DF-B657-F0377ACBF9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60C55DC-5995-4E73-A921-3C58BBBC0A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B87622-1307-4DAA-A704-2FE41418979F}"/>
              </a:ext>
            </a:extLst>
          </p:cNvPr>
          <p:cNvSpPr>
            <a:spLocks noGrp="1"/>
          </p:cNvSpPr>
          <p:nvPr>
            <p:ph type="dt" sz="half" idx="10"/>
          </p:nvPr>
        </p:nvSpPr>
        <p:spPr/>
        <p:txBody>
          <a:bodyPr/>
          <a:lstStyle/>
          <a:p>
            <a:fld id="{433D3975-FD43-4BAA-8797-430FDBCCE319}" type="datetimeFigureOut">
              <a:rPr lang="en-US" smtClean="0"/>
              <a:t>9/5/24</a:t>
            </a:fld>
            <a:endParaRPr lang="en-US"/>
          </a:p>
        </p:txBody>
      </p:sp>
      <p:sp>
        <p:nvSpPr>
          <p:cNvPr id="6" name="Footer Placeholder 5">
            <a:extLst>
              <a:ext uri="{FF2B5EF4-FFF2-40B4-BE49-F238E27FC236}">
                <a16:creationId xmlns:a16="http://schemas.microsoft.com/office/drawing/2014/main" id="{78C91A8E-D715-425E-B335-5722B082FA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723723-8DBC-4AEC-A1DB-73E9953B4E6A}"/>
              </a:ext>
            </a:extLst>
          </p:cNvPr>
          <p:cNvSpPr>
            <a:spLocks noGrp="1"/>
          </p:cNvSpPr>
          <p:nvPr>
            <p:ph type="sldNum" sz="quarter" idx="12"/>
          </p:nvPr>
        </p:nvSpPr>
        <p:spPr/>
        <p:txBody>
          <a:bodyPr/>
          <a:lstStyle/>
          <a:p>
            <a:fld id="{3C216DB9-D447-4606-8A88-945E2CA9FE7F}" type="slidenum">
              <a:rPr lang="en-US" smtClean="0"/>
              <a:t>‹#›</a:t>
            </a:fld>
            <a:endParaRPr lang="en-US"/>
          </a:p>
        </p:txBody>
      </p:sp>
    </p:spTree>
    <p:extLst>
      <p:ext uri="{BB962C8B-B14F-4D97-AF65-F5344CB8AC3E}">
        <p14:creationId xmlns:p14="http://schemas.microsoft.com/office/powerpoint/2010/main" val="1397416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A83437-E856-4FA9-8D07-AEE3242014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3081B2D-C03E-4E6D-81FC-1EE001B928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9BEE4C-3E40-4EAD-8EEB-CA696C9ADA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3D3975-FD43-4BAA-8797-430FDBCCE319}" type="datetimeFigureOut">
              <a:rPr lang="en-US" smtClean="0"/>
              <a:t>9/5/24</a:t>
            </a:fld>
            <a:endParaRPr lang="en-US"/>
          </a:p>
        </p:txBody>
      </p:sp>
      <p:sp>
        <p:nvSpPr>
          <p:cNvPr id="5" name="Footer Placeholder 4">
            <a:extLst>
              <a:ext uri="{FF2B5EF4-FFF2-40B4-BE49-F238E27FC236}">
                <a16:creationId xmlns:a16="http://schemas.microsoft.com/office/drawing/2014/main" id="{F9451941-5FB7-485F-9D86-842518003B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588ACDA-5271-43AE-B5CF-537C6FA027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216DB9-D447-4606-8A88-945E2CA9FE7F}" type="slidenum">
              <a:rPr lang="en-US" smtClean="0"/>
              <a:t>‹#›</a:t>
            </a:fld>
            <a:endParaRPr lang="en-US"/>
          </a:p>
        </p:txBody>
      </p:sp>
    </p:spTree>
    <p:extLst>
      <p:ext uri="{BB962C8B-B14F-4D97-AF65-F5344CB8AC3E}">
        <p14:creationId xmlns:p14="http://schemas.microsoft.com/office/powerpoint/2010/main" val="7409291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000024.org/religions_tree/religions_tree_8.html" TargetMode="External"/><Relationship Id="rId2" Type="http://schemas.openxmlformats.org/officeDocument/2006/relationships/hyperlink" Target="https://rarebible.files.wordpress.com/2014/07/best_church_tree.jpg" TargetMode="Externa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95386093-B5D3-0540-AC69-BAA8881ED9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2085" y="116330"/>
            <a:ext cx="6611566" cy="6625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33138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156B1-1B19-BC4E-9D75-9DEF88D6F2D4}"/>
              </a:ext>
            </a:extLst>
          </p:cNvPr>
          <p:cNvSpPr>
            <a:spLocks noGrp="1"/>
          </p:cNvSpPr>
          <p:nvPr>
            <p:ph type="title"/>
          </p:nvPr>
        </p:nvSpPr>
        <p:spPr>
          <a:xfrm>
            <a:off x="838200" y="365125"/>
            <a:ext cx="10515600" cy="573659"/>
          </a:xfrm>
        </p:spPr>
        <p:txBody>
          <a:bodyPr>
            <a:normAutofit fontScale="90000"/>
          </a:bodyPr>
          <a:lstStyle/>
          <a:p>
            <a:r>
              <a:rPr lang="en-US" b="1" dirty="0">
                <a:solidFill>
                  <a:srgbClr val="C00000"/>
                </a:solidFill>
              </a:rPr>
              <a:t>Pietist Distinctives</a:t>
            </a:r>
          </a:p>
        </p:txBody>
      </p:sp>
      <p:sp>
        <p:nvSpPr>
          <p:cNvPr id="3" name="Content Placeholder 2">
            <a:extLst>
              <a:ext uri="{FF2B5EF4-FFF2-40B4-BE49-F238E27FC236}">
                <a16:creationId xmlns:a16="http://schemas.microsoft.com/office/drawing/2014/main" id="{54BF14A9-7594-134A-BD1E-FAF700A7018E}"/>
              </a:ext>
            </a:extLst>
          </p:cNvPr>
          <p:cNvSpPr>
            <a:spLocks noGrp="1"/>
          </p:cNvSpPr>
          <p:nvPr>
            <p:ph idx="1"/>
          </p:nvPr>
        </p:nvSpPr>
        <p:spPr>
          <a:xfrm>
            <a:off x="329184" y="938784"/>
            <a:ext cx="11594592" cy="5705856"/>
          </a:xfrm>
        </p:spPr>
        <p:txBody>
          <a:bodyPr>
            <a:noAutofit/>
          </a:bodyPr>
          <a:lstStyle/>
          <a:p>
            <a:r>
              <a:rPr lang="en-US" sz="2200" b="1" dirty="0">
                <a:solidFill>
                  <a:srgbClr val="C00000"/>
                </a:solidFill>
              </a:rPr>
              <a:t>GRATITUDE:</a:t>
            </a:r>
            <a:r>
              <a:rPr lang="en-US" sz="2200" dirty="0"/>
              <a:t> </a:t>
            </a:r>
            <a:r>
              <a:rPr lang="en-US" sz="2200" i="1" dirty="0"/>
              <a:t>Colossians 3: 15-17</a:t>
            </a:r>
          </a:p>
          <a:p>
            <a:pPr lvl="1"/>
            <a:r>
              <a:rPr lang="en-US" sz="2200" dirty="0"/>
              <a:t>“What motivates the believer? What is the root disposition that empowers everything one does in the Christian life? The Bible’s answer, and a Reformed emphasis, is gratitude-not guilt, not fear, not the obligation of law, but gratitude. The whole Christian life is an acting out of one response: Thank you!” </a:t>
            </a:r>
          </a:p>
          <a:p>
            <a:r>
              <a:rPr lang="en-US" sz="2200" b="1" dirty="0">
                <a:solidFill>
                  <a:srgbClr val="C00000"/>
                </a:solidFill>
              </a:rPr>
              <a:t>THE CHURCH: </a:t>
            </a:r>
            <a:r>
              <a:rPr lang="en-US" sz="2200" i="1" dirty="0"/>
              <a:t>Ephesians 4:1-16, Ephesians 2:14-18, 1 Peter 2:9</a:t>
            </a:r>
          </a:p>
          <a:p>
            <a:pPr lvl="1"/>
            <a:r>
              <a:rPr lang="en-US" sz="2200" dirty="0"/>
              <a:t>“When Reformed people talk about the Christian life, they very quickly begin talking about the church. Reformed Christians hold strongly that </a:t>
            </a:r>
            <a:r>
              <a:rPr lang="en-US" sz="2200" i="1" dirty="0"/>
              <a:t>to belong to Christ is to belong to those who belong to Christ…</a:t>
            </a:r>
            <a:r>
              <a:rPr lang="en-US" sz="2200" dirty="0"/>
              <a:t>While a personal relationship to Jesus Christ and the indwelling presence of the Holy Spirit are an important part of the Christian experience, that relationship with Christ and the Spirit is fleshed out </a:t>
            </a:r>
            <a:r>
              <a:rPr lang="en-US" sz="2200" i="1" dirty="0"/>
              <a:t>in the church</a:t>
            </a:r>
            <a:r>
              <a:rPr lang="en-US" sz="2200" dirty="0"/>
              <a:t>, the covenant community of believers</a:t>
            </a:r>
            <a:r>
              <a:rPr lang="en-US" sz="2200" i="1" dirty="0"/>
              <a:t>”</a:t>
            </a:r>
          </a:p>
          <a:p>
            <a:r>
              <a:rPr lang="en-US" sz="2200" b="1" dirty="0">
                <a:solidFill>
                  <a:srgbClr val="C00000"/>
                </a:solidFill>
              </a:rPr>
              <a:t>WORD AND SACRAMENT: </a:t>
            </a:r>
            <a:r>
              <a:rPr lang="en-US" sz="2200" i="1" dirty="0"/>
              <a:t>Romans 10:14-15; Matthew 28:16-20; 1 Corinthians 11:23-26 </a:t>
            </a:r>
            <a:endParaRPr lang="en-US" sz="2200" dirty="0"/>
          </a:p>
          <a:p>
            <a:pPr lvl="1"/>
            <a:r>
              <a:rPr lang="en-US" sz="2200" dirty="0"/>
              <a:t>“For Reformed Christians, the heart of Christian worship is the preaching of the Word and the celebration of the sacraments.”</a:t>
            </a:r>
          </a:p>
          <a:p>
            <a:pPr lvl="1"/>
            <a:r>
              <a:rPr lang="en-US" sz="2200" dirty="0"/>
              <a:t>Sacraments: communion and baptism; both involve both our action and God’s but both </a:t>
            </a:r>
            <a:r>
              <a:rPr lang="en-US" sz="2200" i="1" dirty="0"/>
              <a:t>begin with God’s action</a:t>
            </a:r>
          </a:p>
        </p:txBody>
      </p:sp>
    </p:spTree>
    <p:extLst>
      <p:ext uri="{BB962C8B-B14F-4D97-AF65-F5344CB8AC3E}">
        <p14:creationId xmlns:p14="http://schemas.microsoft.com/office/powerpoint/2010/main" val="3899892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156B1-1B19-BC4E-9D75-9DEF88D6F2D4}"/>
              </a:ext>
            </a:extLst>
          </p:cNvPr>
          <p:cNvSpPr>
            <a:spLocks noGrp="1"/>
          </p:cNvSpPr>
          <p:nvPr>
            <p:ph type="title"/>
          </p:nvPr>
        </p:nvSpPr>
        <p:spPr>
          <a:xfrm>
            <a:off x="838200" y="365125"/>
            <a:ext cx="10515600" cy="573659"/>
          </a:xfrm>
        </p:spPr>
        <p:txBody>
          <a:bodyPr>
            <a:normAutofit fontScale="90000"/>
          </a:bodyPr>
          <a:lstStyle/>
          <a:p>
            <a:r>
              <a:rPr lang="en-US" b="1" dirty="0">
                <a:solidFill>
                  <a:srgbClr val="7030A0"/>
                </a:solidFill>
              </a:rPr>
              <a:t>Transformational Distinctives</a:t>
            </a:r>
          </a:p>
        </p:txBody>
      </p:sp>
      <p:sp>
        <p:nvSpPr>
          <p:cNvPr id="3" name="Content Placeholder 2">
            <a:extLst>
              <a:ext uri="{FF2B5EF4-FFF2-40B4-BE49-F238E27FC236}">
                <a16:creationId xmlns:a16="http://schemas.microsoft.com/office/drawing/2014/main" id="{54BF14A9-7594-134A-BD1E-FAF700A7018E}"/>
              </a:ext>
            </a:extLst>
          </p:cNvPr>
          <p:cNvSpPr>
            <a:spLocks noGrp="1"/>
          </p:cNvSpPr>
          <p:nvPr>
            <p:ph idx="1"/>
          </p:nvPr>
        </p:nvSpPr>
        <p:spPr>
          <a:xfrm>
            <a:off x="838200" y="938784"/>
            <a:ext cx="10515600" cy="5705856"/>
          </a:xfrm>
        </p:spPr>
        <p:txBody>
          <a:bodyPr>
            <a:noAutofit/>
          </a:bodyPr>
          <a:lstStyle/>
          <a:p>
            <a:r>
              <a:rPr lang="en-US" b="1" dirty="0">
                <a:solidFill>
                  <a:srgbClr val="7030A0"/>
                </a:solidFill>
              </a:rPr>
              <a:t>JESUS IS LORD</a:t>
            </a:r>
            <a:r>
              <a:rPr lang="en-US" dirty="0"/>
              <a:t>: </a:t>
            </a:r>
            <a:r>
              <a:rPr lang="en-US" i="1" dirty="0"/>
              <a:t>Philippians 2:11, Isaiah 52:7, Matthew 28:18, Ephesians 1:20-21</a:t>
            </a:r>
          </a:p>
          <a:p>
            <a:pPr lvl="1"/>
            <a:r>
              <a:rPr lang="en-US" dirty="0"/>
              <a:t>“The secular worldview, which is the air one breathes today in North America, would have Christians believe that the world is really split in two, split between the </a:t>
            </a:r>
            <a:r>
              <a:rPr lang="en-US" i="1" dirty="0"/>
              <a:t>sacred </a:t>
            </a:r>
            <a:r>
              <a:rPr lang="en-US" dirty="0"/>
              <a:t>and the </a:t>
            </a:r>
            <a:r>
              <a:rPr lang="en-US" i="1" dirty="0"/>
              <a:t>secular</a:t>
            </a:r>
            <a:r>
              <a:rPr lang="en-US" dirty="0"/>
              <a:t>…Reformed Christians strongly reject this sacred- secular dualism and declare that Jesus is Lord of all things.”</a:t>
            </a:r>
          </a:p>
          <a:p>
            <a:r>
              <a:rPr lang="en-US" b="1" dirty="0">
                <a:solidFill>
                  <a:srgbClr val="7030A0"/>
                </a:solidFill>
              </a:rPr>
              <a:t>KINGDOM: </a:t>
            </a:r>
            <a:r>
              <a:rPr lang="en-US" i="1" dirty="0"/>
              <a:t>Matthew 6:10, Mark 1:14-15, Micah 6:8</a:t>
            </a:r>
          </a:p>
          <a:p>
            <a:pPr lvl="1"/>
            <a:r>
              <a:rPr lang="en-US" dirty="0"/>
              <a:t>“The kingdom of God is the rule of God over all things. God is king. He is sovereign. He reigns…The kingdom is both a present and a future reality. It is “already now” and “not yet.” Jesus said the kingdom is at hand; he also prayed for the kingdom to come.” </a:t>
            </a:r>
          </a:p>
          <a:p>
            <a:pPr lvl="1"/>
            <a:r>
              <a:rPr lang="en-US" dirty="0"/>
              <a:t>“Closely related to an emphasis upon the kingdom is a commitment to seek justice in society…Christians construe God’s call to </a:t>
            </a:r>
            <a:r>
              <a:rPr lang="en-US" i="1" dirty="0"/>
              <a:t>love </a:t>
            </a:r>
            <a:r>
              <a:rPr lang="en-US" dirty="0"/>
              <a:t>as apply- </a:t>
            </a:r>
            <a:r>
              <a:rPr lang="en-US" dirty="0" err="1"/>
              <a:t>ing</a:t>
            </a:r>
            <a:r>
              <a:rPr lang="en-US" dirty="0"/>
              <a:t> to the personal relationships Christians have with people within the communities in which they live; whereas </a:t>
            </a:r>
            <a:r>
              <a:rPr lang="en-US" i="1" dirty="0"/>
              <a:t>justice </a:t>
            </a:r>
            <a:r>
              <a:rPr lang="en-US" dirty="0"/>
              <a:t>is something that Christians can seek for all people every- where.” </a:t>
            </a:r>
          </a:p>
          <a:p>
            <a:pPr lvl="1"/>
            <a:endParaRPr lang="en-US" dirty="0"/>
          </a:p>
          <a:p>
            <a:pPr lvl="1"/>
            <a:endParaRPr lang="en-US" dirty="0"/>
          </a:p>
          <a:p>
            <a:pPr lvl="1"/>
            <a:endParaRPr lang="en-US" i="1" dirty="0"/>
          </a:p>
          <a:p>
            <a:pPr lvl="1"/>
            <a:endParaRPr lang="en-US" dirty="0"/>
          </a:p>
          <a:p>
            <a:pPr lvl="1"/>
            <a:endParaRPr lang="en-US" dirty="0"/>
          </a:p>
        </p:txBody>
      </p:sp>
    </p:spTree>
    <p:extLst>
      <p:ext uri="{BB962C8B-B14F-4D97-AF65-F5344CB8AC3E}">
        <p14:creationId xmlns:p14="http://schemas.microsoft.com/office/powerpoint/2010/main" val="674716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156B1-1B19-BC4E-9D75-9DEF88D6F2D4}"/>
              </a:ext>
            </a:extLst>
          </p:cNvPr>
          <p:cNvSpPr>
            <a:spLocks noGrp="1"/>
          </p:cNvSpPr>
          <p:nvPr>
            <p:ph type="title"/>
          </p:nvPr>
        </p:nvSpPr>
        <p:spPr>
          <a:xfrm>
            <a:off x="838200" y="365125"/>
            <a:ext cx="10515600" cy="573659"/>
          </a:xfrm>
        </p:spPr>
        <p:txBody>
          <a:bodyPr>
            <a:normAutofit fontScale="90000"/>
          </a:bodyPr>
          <a:lstStyle/>
          <a:p>
            <a:r>
              <a:rPr lang="en-US" b="1" dirty="0">
                <a:solidFill>
                  <a:srgbClr val="7030A0"/>
                </a:solidFill>
              </a:rPr>
              <a:t>Transformational Distinctives</a:t>
            </a:r>
          </a:p>
        </p:txBody>
      </p:sp>
      <p:sp>
        <p:nvSpPr>
          <p:cNvPr id="3" name="Content Placeholder 2">
            <a:extLst>
              <a:ext uri="{FF2B5EF4-FFF2-40B4-BE49-F238E27FC236}">
                <a16:creationId xmlns:a16="http://schemas.microsoft.com/office/drawing/2014/main" id="{54BF14A9-7594-134A-BD1E-FAF700A7018E}"/>
              </a:ext>
            </a:extLst>
          </p:cNvPr>
          <p:cNvSpPr>
            <a:spLocks noGrp="1"/>
          </p:cNvSpPr>
          <p:nvPr>
            <p:ph idx="1"/>
          </p:nvPr>
        </p:nvSpPr>
        <p:spPr>
          <a:xfrm>
            <a:off x="838200" y="938784"/>
            <a:ext cx="10515600" cy="5705856"/>
          </a:xfrm>
        </p:spPr>
        <p:txBody>
          <a:bodyPr>
            <a:noAutofit/>
          </a:bodyPr>
          <a:lstStyle/>
          <a:p>
            <a:r>
              <a:rPr lang="en-US" b="1" dirty="0">
                <a:solidFill>
                  <a:srgbClr val="7030A0"/>
                </a:solidFill>
              </a:rPr>
              <a:t>WORD AND DEED: </a:t>
            </a:r>
            <a:r>
              <a:rPr lang="en-US" i="1" dirty="0"/>
              <a:t>James 2:14-17</a:t>
            </a:r>
          </a:p>
          <a:p>
            <a:pPr lvl="1"/>
            <a:r>
              <a:rPr lang="en-US" dirty="0"/>
              <a:t>“The church’s mission has a </a:t>
            </a:r>
            <a:r>
              <a:rPr lang="en-US" i="1" dirty="0"/>
              <a:t>word </a:t>
            </a:r>
            <a:r>
              <a:rPr lang="en-US" dirty="0"/>
              <a:t>(proclamation) component; it also has a </a:t>
            </a:r>
            <a:r>
              <a:rPr lang="en-US" i="1" dirty="0"/>
              <a:t>deed </a:t>
            </a:r>
            <a:r>
              <a:rPr lang="en-US" dirty="0"/>
              <a:t>(action) component…The church cannot divide the ministry of word and deed, and it certainly cannot choose between them.”</a:t>
            </a:r>
          </a:p>
          <a:p>
            <a:r>
              <a:rPr lang="en-US" b="1" dirty="0">
                <a:solidFill>
                  <a:srgbClr val="7030A0"/>
                </a:solidFill>
              </a:rPr>
              <a:t>CULTURAL MANDATE: </a:t>
            </a:r>
            <a:r>
              <a:rPr lang="en-US" i="1" dirty="0"/>
              <a:t>Genesis 1:27-28, Psalm 8:5-6, Psalm 19:1</a:t>
            </a:r>
          </a:p>
          <a:p>
            <a:pPr lvl="1"/>
            <a:r>
              <a:rPr lang="en-US" dirty="0"/>
              <a:t>“God gave Adam and Eve a position of dominion over the whole earth, a position that included the power to name, which, in significant ways, is the power to create.”</a:t>
            </a:r>
          </a:p>
          <a:p>
            <a:pPr lvl="1"/>
            <a:r>
              <a:rPr lang="en-US" dirty="0"/>
              <a:t>“The point here is not that human beings are in control and can do anything they want. The point is not that people can dominate and exploit. It’s quite the opposite. Human beings are appointed stewards; they are responsible to make the most out of this great world God has created.”</a:t>
            </a:r>
          </a:p>
          <a:p>
            <a:pPr lvl="1"/>
            <a:r>
              <a:rPr lang="en-US" dirty="0"/>
              <a:t>“When the book of science appears to conflict with the book of Scripture, Reformed Christians reread and study both books to see where they are misreading. Ultimately, these two books can’t contradict each other because God is the author of both.” </a:t>
            </a:r>
          </a:p>
          <a:p>
            <a:pPr lvl="1"/>
            <a:endParaRPr lang="en-US" dirty="0"/>
          </a:p>
          <a:p>
            <a:endParaRPr lang="en-US" dirty="0"/>
          </a:p>
          <a:p>
            <a:pPr lvl="1"/>
            <a:endParaRPr lang="en-US" dirty="0"/>
          </a:p>
          <a:p>
            <a:pPr lvl="1"/>
            <a:endParaRPr lang="en-US" i="1" dirty="0"/>
          </a:p>
          <a:p>
            <a:pPr lvl="1"/>
            <a:endParaRPr lang="en-US" dirty="0"/>
          </a:p>
          <a:p>
            <a:pPr lvl="1"/>
            <a:endParaRPr lang="en-US" dirty="0"/>
          </a:p>
        </p:txBody>
      </p:sp>
    </p:spTree>
    <p:extLst>
      <p:ext uri="{BB962C8B-B14F-4D97-AF65-F5344CB8AC3E}">
        <p14:creationId xmlns:p14="http://schemas.microsoft.com/office/powerpoint/2010/main" val="322798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156B1-1B19-BC4E-9D75-9DEF88D6F2D4}"/>
              </a:ext>
            </a:extLst>
          </p:cNvPr>
          <p:cNvSpPr>
            <a:spLocks noGrp="1"/>
          </p:cNvSpPr>
          <p:nvPr>
            <p:ph type="title"/>
          </p:nvPr>
        </p:nvSpPr>
        <p:spPr>
          <a:xfrm>
            <a:off x="838200" y="365125"/>
            <a:ext cx="10515600" cy="573659"/>
          </a:xfrm>
        </p:spPr>
        <p:txBody>
          <a:bodyPr>
            <a:normAutofit fontScale="90000"/>
          </a:bodyPr>
          <a:lstStyle/>
          <a:p>
            <a:r>
              <a:rPr lang="en-US" b="1" dirty="0">
                <a:solidFill>
                  <a:srgbClr val="7030A0"/>
                </a:solidFill>
              </a:rPr>
              <a:t>Transformational Distinctives</a:t>
            </a:r>
          </a:p>
        </p:txBody>
      </p:sp>
      <p:sp>
        <p:nvSpPr>
          <p:cNvPr id="3" name="Content Placeholder 2">
            <a:extLst>
              <a:ext uri="{FF2B5EF4-FFF2-40B4-BE49-F238E27FC236}">
                <a16:creationId xmlns:a16="http://schemas.microsoft.com/office/drawing/2014/main" id="{54BF14A9-7594-134A-BD1E-FAF700A7018E}"/>
              </a:ext>
            </a:extLst>
          </p:cNvPr>
          <p:cNvSpPr>
            <a:spLocks noGrp="1"/>
          </p:cNvSpPr>
          <p:nvPr>
            <p:ph idx="1"/>
          </p:nvPr>
        </p:nvSpPr>
        <p:spPr>
          <a:xfrm>
            <a:off x="838200" y="938784"/>
            <a:ext cx="10515600" cy="5705856"/>
          </a:xfrm>
        </p:spPr>
        <p:txBody>
          <a:bodyPr>
            <a:noAutofit/>
          </a:bodyPr>
          <a:lstStyle/>
          <a:p>
            <a:r>
              <a:rPr lang="en-US" sz="2700" b="1" dirty="0">
                <a:solidFill>
                  <a:srgbClr val="7030A0"/>
                </a:solidFill>
              </a:rPr>
              <a:t>CHRISTIAN EDUCATION: </a:t>
            </a:r>
            <a:r>
              <a:rPr lang="en-US" sz="2700" i="1" dirty="0"/>
              <a:t>Proverbs 9:10, Colossians 1:15-17</a:t>
            </a:r>
          </a:p>
          <a:p>
            <a:pPr lvl="1"/>
            <a:r>
              <a:rPr lang="en-US" sz="2700" dirty="0"/>
              <a:t>“Historically the CRC in particular has emphasized the importance of Christian education not only in home and church but also in educational institutions—elementary, high school, college, and university. Because Christ is Lord of all of life, including all spheres of learning, all education must be God-centered. In this understanding of the integration of faith and learning, God should not be left out of education at any level.”</a:t>
            </a:r>
          </a:p>
          <a:p>
            <a:pPr lvl="1"/>
            <a:r>
              <a:rPr lang="en-US" sz="2700" dirty="0"/>
              <a:t>“Christian schools started by Reformed Christians are built upon a positive vision: Learning is rooted in Christ. At the same time, they are not opposed to public education. As public citizens, Reformed Christians are typically very supportive of the local public education system…isolation is not the goal and in fact must be resisted at every turn.”</a:t>
            </a:r>
            <a:br>
              <a:rPr lang="en-US" sz="2700" dirty="0"/>
            </a:br>
            <a:endParaRPr lang="en-US" sz="2700" dirty="0"/>
          </a:p>
          <a:p>
            <a:pPr lvl="1"/>
            <a:endParaRPr lang="en-US" sz="2700" dirty="0"/>
          </a:p>
          <a:p>
            <a:pPr lvl="1"/>
            <a:endParaRPr lang="en-US" sz="2700" dirty="0"/>
          </a:p>
          <a:p>
            <a:endParaRPr lang="en-US" sz="2700" dirty="0"/>
          </a:p>
          <a:p>
            <a:pPr lvl="1"/>
            <a:endParaRPr lang="en-US" sz="2700" dirty="0"/>
          </a:p>
          <a:p>
            <a:pPr lvl="1"/>
            <a:endParaRPr lang="en-US" sz="2700" i="1" dirty="0"/>
          </a:p>
          <a:p>
            <a:pPr lvl="1"/>
            <a:endParaRPr lang="en-US" sz="2700" dirty="0"/>
          </a:p>
          <a:p>
            <a:pPr lvl="1"/>
            <a:endParaRPr lang="en-US" sz="2700" dirty="0"/>
          </a:p>
        </p:txBody>
      </p:sp>
    </p:spTree>
    <p:extLst>
      <p:ext uri="{BB962C8B-B14F-4D97-AF65-F5344CB8AC3E}">
        <p14:creationId xmlns:p14="http://schemas.microsoft.com/office/powerpoint/2010/main" val="1924944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156B1-1B19-BC4E-9D75-9DEF88D6F2D4}"/>
              </a:ext>
            </a:extLst>
          </p:cNvPr>
          <p:cNvSpPr>
            <a:spLocks noGrp="1"/>
          </p:cNvSpPr>
          <p:nvPr>
            <p:ph type="title"/>
          </p:nvPr>
        </p:nvSpPr>
        <p:spPr>
          <a:xfrm>
            <a:off x="838200" y="365125"/>
            <a:ext cx="10515600" cy="573659"/>
          </a:xfrm>
        </p:spPr>
        <p:txBody>
          <a:bodyPr>
            <a:normAutofit fontScale="90000"/>
          </a:bodyPr>
          <a:lstStyle/>
          <a:p>
            <a:r>
              <a:rPr lang="en-US" b="1" dirty="0">
                <a:solidFill>
                  <a:srgbClr val="7030A0"/>
                </a:solidFill>
              </a:rPr>
              <a:t>Transformational Distinctives</a:t>
            </a:r>
          </a:p>
        </p:txBody>
      </p:sp>
      <p:sp>
        <p:nvSpPr>
          <p:cNvPr id="3" name="Content Placeholder 2">
            <a:extLst>
              <a:ext uri="{FF2B5EF4-FFF2-40B4-BE49-F238E27FC236}">
                <a16:creationId xmlns:a16="http://schemas.microsoft.com/office/drawing/2014/main" id="{54BF14A9-7594-134A-BD1E-FAF700A7018E}"/>
              </a:ext>
            </a:extLst>
          </p:cNvPr>
          <p:cNvSpPr>
            <a:spLocks noGrp="1"/>
          </p:cNvSpPr>
          <p:nvPr>
            <p:ph idx="1"/>
          </p:nvPr>
        </p:nvSpPr>
        <p:spPr>
          <a:xfrm>
            <a:off x="838200" y="938784"/>
            <a:ext cx="10515600" cy="5705856"/>
          </a:xfrm>
        </p:spPr>
        <p:txBody>
          <a:bodyPr>
            <a:noAutofit/>
          </a:bodyPr>
          <a:lstStyle/>
          <a:p>
            <a:r>
              <a:rPr lang="en-US" b="1" dirty="0">
                <a:solidFill>
                  <a:srgbClr val="7030A0"/>
                </a:solidFill>
              </a:rPr>
              <a:t>CHRISTIAN VOCATION: </a:t>
            </a:r>
            <a:r>
              <a:rPr lang="en-US" i="1" dirty="0"/>
              <a:t>Ephesians 4:1</a:t>
            </a:r>
            <a:endParaRPr lang="en-US" dirty="0"/>
          </a:p>
          <a:p>
            <a:pPr lvl="1"/>
            <a:r>
              <a:rPr lang="en-US" sz="2800" dirty="0"/>
              <a:t>“The entire life of the Christian—not just on Sunday and not just church life—is a divine vocation, a response to God’s call to follow Christ.”</a:t>
            </a:r>
          </a:p>
          <a:p>
            <a:pPr lvl="1"/>
            <a:r>
              <a:rPr lang="en-US" sz="2800" dirty="0"/>
              <a:t>“Many people who hear the word </a:t>
            </a:r>
            <a:r>
              <a:rPr lang="en-US" sz="2800" i="1" dirty="0"/>
              <a:t>Calvinist </a:t>
            </a:r>
            <a:r>
              <a:rPr lang="en-US" sz="2800" dirty="0"/>
              <a:t>immediately think of ‘the Calvinist work ethic,’ an ethic of working hard, working honestly, and taking pride in one’s work. That work ethic is rooted in the Calvinist conviction that all human work—whether one calls it a job, a career, or a calling, whether it is high-powered or simple, high-paying or nonpaying—is a response to God’s call and is part of fulfilling God’s mandate to rule the earth and Christ’s command to follow him.”</a:t>
            </a:r>
          </a:p>
          <a:p>
            <a:pPr lvl="1"/>
            <a:endParaRPr lang="en-US" sz="2800" dirty="0"/>
          </a:p>
          <a:p>
            <a:pPr lvl="1"/>
            <a:endParaRPr lang="en-US" sz="2800" dirty="0"/>
          </a:p>
          <a:p>
            <a:endParaRPr lang="en-US" dirty="0"/>
          </a:p>
          <a:p>
            <a:pPr lvl="1"/>
            <a:endParaRPr lang="en-US" sz="2800" dirty="0"/>
          </a:p>
          <a:p>
            <a:pPr lvl="1"/>
            <a:endParaRPr lang="en-US" sz="2800" i="1" dirty="0"/>
          </a:p>
          <a:p>
            <a:pPr lvl="1"/>
            <a:endParaRPr lang="en-US" sz="2800" dirty="0"/>
          </a:p>
          <a:p>
            <a:pPr lvl="1"/>
            <a:endParaRPr lang="en-US" sz="2800" dirty="0"/>
          </a:p>
        </p:txBody>
      </p:sp>
    </p:spTree>
    <p:extLst>
      <p:ext uri="{BB962C8B-B14F-4D97-AF65-F5344CB8AC3E}">
        <p14:creationId xmlns:p14="http://schemas.microsoft.com/office/powerpoint/2010/main" val="1139673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628D3-B05F-A746-B319-902773F222A6}"/>
              </a:ext>
            </a:extLst>
          </p:cNvPr>
          <p:cNvSpPr>
            <a:spLocks noGrp="1"/>
          </p:cNvSpPr>
          <p:nvPr>
            <p:ph type="title"/>
          </p:nvPr>
        </p:nvSpPr>
        <p:spPr>
          <a:xfrm>
            <a:off x="838200" y="365125"/>
            <a:ext cx="5475051" cy="3428662"/>
          </a:xfrm>
        </p:spPr>
        <p:txBody>
          <a:bodyPr>
            <a:normAutofit/>
          </a:bodyPr>
          <a:lstStyle/>
          <a:p>
            <a:r>
              <a:rPr lang="en-US" dirty="0"/>
              <a:t>When we talk history, we must also</a:t>
            </a:r>
            <a:br>
              <a:rPr lang="en-US" dirty="0"/>
            </a:br>
            <a:r>
              <a:rPr lang="en-US" dirty="0"/>
              <a:t>consider </a:t>
            </a:r>
            <a:r>
              <a:rPr lang="en-US" b="1" i="1" dirty="0"/>
              <a:t>perspective…</a:t>
            </a:r>
          </a:p>
        </p:txBody>
      </p:sp>
      <p:pic>
        <p:nvPicPr>
          <p:cNvPr id="2050" name="Picture 2" descr="The Christian Fairy Tale vs. Scholarly Christianity | Bible Verses Rarely  Read on Sunday">
            <a:extLst>
              <a:ext uri="{FF2B5EF4-FFF2-40B4-BE49-F238E27FC236}">
                <a16:creationId xmlns:a16="http://schemas.microsoft.com/office/drawing/2014/main" id="{600486CA-38B3-3145-9BF6-774E7DEA11E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70451" y="103828"/>
            <a:ext cx="5051260" cy="662220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5543AEE-C6AB-8440-A0BA-41333349B343}"/>
              </a:ext>
            </a:extLst>
          </p:cNvPr>
          <p:cNvSpPr txBox="1"/>
          <p:nvPr/>
        </p:nvSpPr>
        <p:spPr>
          <a:xfrm>
            <a:off x="194553" y="6400800"/>
            <a:ext cx="6036396" cy="276999"/>
          </a:xfrm>
          <a:prstGeom prst="rect">
            <a:avLst/>
          </a:prstGeom>
          <a:noFill/>
        </p:spPr>
        <p:txBody>
          <a:bodyPr wrap="none" rtlCol="0">
            <a:spAutoFit/>
          </a:bodyPr>
          <a:lstStyle/>
          <a:p>
            <a:r>
              <a:rPr lang="en-US" sz="1200" dirty="0"/>
              <a:t>https://</a:t>
            </a:r>
            <a:r>
              <a:rPr lang="en-US" sz="1200" dirty="0" err="1"/>
              <a:t>rarebible.wordpress.com</a:t>
            </a:r>
            <a:r>
              <a:rPr lang="en-US" sz="1200" dirty="0"/>
              <a:t>/2014/07/01/the-</a:t>
            </a:r>
            <a:r>
              <a:rPr lang="en-US" sz="1200" dirty="0" err="1"/>
              <a:t>christian</a:t>
            </a:r>
            <a:r>
              <a:rPr lang="en-US" sz="1200" dirty="0"/>
              <a:t>-fairy-tale-vs-scholarly-</a:t>
            </a:r>
            <a:r>
              <a:rPr lang="en-US" sz="1200" dirty="0" err="1"/>
              <a:t>christianity</a:t>
            </a:r>
            <a:r>
              <a:rPr lang="en-US" sz="1200" dirty="0"/>
              <a:t>/</a:t>
            </a:r>
          </a:p>
        </p:txBody>
      </p:sp>
    </p:spTree>
    <p:extLst>
      <p:ext uri="{BB962C8B-B14F-4D97-AF65-F5344CB8AC3E}">
        <p14:creationId xmlns:p14="http://schemas.microsoft.com/office/powerpoint/2010/main" val="3966836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BA6B7-214F-F34E-AFE8-C1C96C6B433E}"/>
              </a:ext>
            </a:extLst>
          </p:cNvPr>
          <p:cNvSpPr>
            <a:spLocks noGrp="1"/>
          </p:cNvSpPr>
          <p:nvPr>
            <p:ph type="title"/>
          </p:nvPr>
        </p:nvSpPr>
        <p:spPr>
          <a:xfrm>
            <a:off x="116732" y="4513633"/>
            <a:ext cx="2957208" cy="1984443"/>
          </a:xfrm>
        </p:spPr>
        <p:txBody>
          <a:bodyPr>
            <a:noAutofit/>
          </a:bodyPr>
          <a:lstStyle/>
          <a:p>
            <a:r>
              <a:rPr lang="en-US" sz="1400" dirty="0"/>
              <a:t>From: </a:t>
            </a:r>
            <a:r>
              <a:rPr lang="en-US" sz="1400" dirty="0">
                <a:hlinkClick r:id="rId2"/>
              </a:rPr>
              <a:t>https://rarebible.files.wordpress.com/2014/07/best_church_tree.jpg</a:t>
            </a:r>
            <a:r>
              <a:rPr lang="en-US" sz="1400" dirty="0"/>
              <a:t> </a:t>
            </a:r>
            <a:br>
              <a:rPr lang="en-US" sz="1400" dirty="0"/>
            </a:br>
            <a:br>
              <a:rPr lang="en-US" sz="1400" dirty="0"/>
            </a:br>
            <a:r>
              <a:rPr lang="en-US" sz="1400" dirty="0"/>
              <a:t>Also check out:</a:t>
            </a:r>
            <a:br>
              <a:rPr lang="en-US" sz="1400" dirty="0"/>
            </a:br>
            <a:r>
              <a:rPr lang="en-US" sz="1400" dirty="0">
                <a:hlinkClick r:id="rId3"/>
              </a:rPr>
              <a:t>https://000024.org/religions_tree/religions_tree_8.html</a:t>
            </a:r>
            <a:r>
              <a:rPr lang="en-US" sz="1400" dirty="0"/>
              <a:t> </a:t>
            </a:r>
          </a:p>
        </p:txBody>
      </p:sp>
      <p:pic>
        <p:nvPicPr>
          <p:cNvPr id="3076" name="Picture 4">
            <a:extLst>
              <a:ext uri="{FF2B5EF4-FFF2-40B4-BE49-F238E27FC236}">
                <a16:creationId xmlns:a16="http://schemas.microsoft.com/office/drawing/2014/main" id="{E8CC0D7F-D772-214C-98E0-36E16D95BD9F}"/>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3377119" y="0"/>
            <a:ext cx="8589524" cy="6860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0944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24C9B0F8-ACE8-4915-8C2B-4CE88990D8CC}"/>
              </a:ext>
            </a:extLst>
          </p:cNvPr>
          <p:cNvGraphicFramePr/>
          <p:nvPr>
            <p:extLst>
              <p:ext uri="{D42A27DB-BD31-4B8C-83A1-F6EECF244321}">
                <p14:modId xmlns:p14="http://schemas.microsoft.com/office/powerpoint/2010/main" val="2881414940"/>
              </p:ext>
            </p:extLst>
          </p:nvPr>
        </p:nvGraphicFramePr>
        <p:xfrm>
          <a:off x="352425" y="314324"/>
          <a:ext cx="11353800" cy="61626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90CE2639-F55D-4F13-B7F7-A3E4E820F742}"/>
              </a:ext>
            </a:extLst>
          </p:cNvPr>
          <p:cNvSpPr txBox="1"/>
          <p:nvPr/>
        </p:nvSpPr>
        <p:spPr>
          <a:xfrm>
            <a:off x="9285339" y="733425"/>
            <a:ext cx="2193101" cy="1446550"/>
          </a:xfrm>
          <a:prstGeom prst="rect">
            <a:avLst/>
          </a:prstGeom>
          <a:noFill/>
        </p:spPr>
        <p:txBody>
          <a:bodyPr wrap="none" rtlCol="0">
            <a:spAutoFit/>
          </a:bodyPr>
          <a:lstStyle/>
          <a:p>
            <a:pPr algn="ctr"/>
            <a:r>
              <a:rPr lang="en-US" sz="4400" dirty="0"/>
              <a:t>3 CRCNA</a:t>
            </a:r>
          </a:p>
          <a:p>
            <a:pPr algn="ctr"/>
            <a:r>
              <a:rPr lang="en-US" sz="4400" dirty="0"/>
              <a:t>“Minds”</a:t>
            </a:r>
          </a:p>
        </p:txBody>
      </p:sp>
    </p:spTree>
    <p:extLst>
      <p:ext uri="{BB962C8B-B14F-4D97-AF65-F5344CB8AC3E}">
        <p14:creationId xmlns:p14="http://schemas.microsoft.com/office/powerpoint/2010/main" val="2708522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C1ABF-C8FD-2B4C-A6D4-E14867747030}"/>
              </a:ext>
            </a:extLst>
          </p:cNvPr>
          <p:cNvSpPr>
            <a:spLocks noGrp="1"/>
          </p:cNvSpPr>
          <p:nvPr>
            <p:ph type="title"/>
          </p:nvPr>
        </p:nvSpPr>
        <p:spPr/>
        <p:txBody>
          <a:bodyPr/>
          <a:lstStyle/>
          <a:p>
            <a:r>
              <a:rPr lang="en-US" dirty="0"/>
              <a:t>The “Reformed Accent”</a:t>
            </a:r>
          </a:p>
        </p:txBody>
      </p:sp>
      <p:sp>
        <p:nvSpPr>
          <p:cNvPr id="3" name="Text Placeholder 2">
            <a:extLst>
              <a:ext uri="{FF2B5EF4-FFF2-40B4-BE49-F238E27FC236}">
                <a16:creationId xmlns:a16="http://schemas.microsoft.com/office/drawing/2014/main" id="{A9F7721F-5A94-A043-8DEB-879895F4CC7E}"/>
              </a:ext>
            </a:extLst>
          </p:cNvPr>
          <p:cNvSpPr>
            <a:spLocks noGrp="1"/>
          </p:cNvSpPr>
          <p:nvPr>
            <p:ph type="body" idx="1"/>
          </p:nvPr>
        </p:nvSpPr>
        <p:spPr/>
        <p:txBody>
          <a:bodyPr/>
          <a:lstStyle/>
          <a:p>
            <a:r>
              <a:rPr lang="en-US" dirty="0"/>
              <a:t>All quotes from here on are from the CRCNA booklet, “What it means to be Reformed: An identity statement” (available on Moodle)</a:t>
            </a:r>
          </a:p>
        </p:txBody>
      </p:sp>
    </p:spTree>
    <p:extLst>
      <p:ext uri="{BB962C8B-B14F-4D97-AF65-F5344CB8AC3E}">
        <p14:creationId xmlns:p14="http://schemas.microsoft.com/office/powerpoint/2010/main" val="3531619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156B1-1B19-BC4E-9D75-9DEF88D6F2D4}"/>
              </a:ext>
            </a:extLst>
          </p:cNvPr>
          <p:cNvSpPr>
            <a:spLocks noGrp="1"/>
          </p:cNvSpPr>
          <p:nvPr>
            <p:ph type="title"/>
          </p:nvPr>
        </p:nvSpPr>
        <p:spPr>
          <a:xfrm>
            <a:off x="838200" y="255397"/>
            <a:ext cx="10515600" cy="683387"/>
          </a:xfrm>
        </p:spPr>
        <p:txBody>
          <a:bodyPr>
            <a:normAutofit fontScale="90000"/>
          </a:bodyPr>
          <a:lstStyle/>
          <a:p>
            <a:r>
              <a:rPr lang="en-US" b="1" dirty="0">
                <a:solidFill>
                  <a:srgbClr val="0070C0"/>
                </a:solidFill>
              </a:rPr>
              <a:t>Doctrinal Distinctives</a:t>
            </a:r>
          </a:p>
        </p:txBody>
      </p:sp>
      <p:sp>
        <p:nvSpPr>
          <p:cNvPr id="3" name="Content Placeholder 2">
            <a:extLst>
              <a:ext uri="{FF2B5EF4-FFF2-40B4-BE49-F238E27FC236}">
                <a16:creationId xmlns:a16="http://schemas.microsoft.com/office/drawing/2014/main" id="{54BF14A9-7594-134A-BD1E-FAF700A7018E}"/>
              </a:ext>
            </a:extLst>
          </p:cNvPr>
          <p:cNvSpPr>
            <a:spLocks noGrp="1"/>
          </p:cNvSpPr>
          <p:nvPr>
            <p:ph idx="1"/>
          </p:nvPr>
        </p:nvSpPr>
        <p:spPr>
          <a:xfrm>
            <a:off x="838200" y="938784"/>
            <a:ext cx="10515600" cy="5663819"/>
          </a:xfrm>
        </p:spPr>
        <p:txBody>
          <a:bodyPr>
            <a:normAutofit lnSpcReduction="10000"/>
          </a:bodyPr>
          <a:lstStyle/>
          <a:p>
            <a:r>
              <a:rPr lang="en-US" b="1" dirty="0">
                <a:solidFill>
                  <a:srgbClr val="0070C0"/>
                </a:solidFill>
              </a:rPr>
              <a:t>SCRIPTURE:</a:t>
            </a:r>
            <a:r>
              <a:rPr lang="en-US" dirty="0"/>
              <a:t> </a:t>
            </a:r>
            <a:r>
              <a:rPr lang="en-US" i="1" dirty="0"/>
              <a:t>Sola scriptura. 2 Timothy 3:16-17; 2 Peter 1:20-21</a:t>
            </a:r>
            <a:r>
              <a:rPr lang="en-US" dirty="0"/>
              <a:t> </a:t>
            </a:r>
          </a:p>
          <a:p>
            <a:pPr lvl="1"/>
            <a:r>
              <a:rPr lang="en-US" dirty="0"/>
              <a:t>“Reformed Christians have a high view of Scripture. They believe that the Bible is the inspired, infallible, authoritative Word of God.”</a:t>
            </a:r>
          </a:p>
          <a:p>
            <a:pPr lvl="1"/>
            <a:r>
              <a:rPr lang="en-US" dirty="0"/>
              <a:t>inspired: “God himself speaking by his Holy Spirit through human authors”</a:t>
            </a:r>
          </a:p>
          <a:p>
            <a:pPr lvl="1"/>
            <a:r>
              <a:rPr lang="en-US" dirty="0"/>
              <a:t>“Infallible means that the Scriptures are true and absolutely unfailing in matters of faith and practice"</a:t>
            </a:r>
          </a:p>
          <a:p>
            <a:pPr lvl="1"/>
            <a:r>
              <a:rPr lang="en-US" dirty="0"/>
              <a:t>Authoritative: “Believers live ‘under,’ and are called to obey, God’s Word.”</a:t>
            </a:r>
          </a:p>
          <a:p>
            <a:r>
              <a:rPr lang="en-US" b="1" dirty="0">
                <a:solidFill>
                  <a:srgbClr val="0070C0"/>
                </a:solidFill>
              </a:rPr>
              <a:t>CREATION-FALL-REDEMPTION:</a:t>
            </a:r>
            <a:r>
              <a:rPr lang="en-US" dirty="0"/>
              <a:t> </a:t>
            </a:r>
            <a:r>
              <a:rPr lang="en-US" i="1" dirty="0"/>
              <a:t>Colossians 1:15-20, Genesis 1:26-27</a:t>
            </a:r>
            <a:endParaRPr lang="en-US" dirty="0"/>
          </a:p>
          <a:p>
            <a:pPr lvl="1"/>
            <a:r>
              <a:rPr lang="en-US" dirty="0"/>
              <a:t>“a basic Re- formed way of organizing and understand- </a:t>
            </a:r>
            <a:r>
              <a:rPr lang="en-US" dirty="0" err="1"/>
              <a:t>ing</a:t>
            </a:r>
            <a:r>
              <a:rPr lang="en-US" dirty="0"/>
              <a:t> the Bible and its message, and of under- standing history. God created the world; the world fell into sin; God has redeemed and</a:t>
            </a:r>
            <a:br>
              <a:rPr lang="en-US" dirty="0"/>
            </a:br>
            <a:r>
              <a:rPr lang="en-US" dirty="0"/>
              <a:t>is redeeming the world through the work</a:t>
            </a:r>
            <a:br>
              <a:rPr lang="en-US" dirty="0"/>
            </a:br>
            <a:r>
              <a:rPr lang="en-US" dirty="0"/>
              <a:t>of Christ, a redemption that will one day be complete when God creates a new heaven and new earth.”</a:t>
            </a:r>
          </a:p>
          <a:p>
            <a:pPr lvl="1"/>
            <a:r>
              <a:rPr lang="en-US" i="1" dirty="0"/>
              <a:t>How</a:t>
            </a:r>
            <a:r>
              <a:rPr lang="en-US" dirty="0"/>
              <a:t> we are created: “The biblical teaching that human beings are image bearers of God is pivotal for knowing ourselves and knowing God.”</a:t>
            </a:r>
            <a:endParaRPr lang="en-US" i="1" dirty="0"/>
          </a:p>
          <a:p>
            <a:endParaRPr lang="en-US" dirty="0"/>
          </a:p>
          <a:p>
            <a:endParaRPr lang="en-US" dirty="0"/>
          </a:p>
        </p:txBody>
      </p:sp>
    </p:spTree>
    <p:extLst>
      <p:ext uri="{BB962C8B-B14F-4D97-AF65-F5344CB8AC3E}">
        <p14:creationId xmlns:p14="http://schemas.microsoft.com/office/powerpoint/2010/main" val="1191343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156B1-1B19-BC4E-9D75-9DEF88D6F2D4}"/>
              </a:ext>
            </a:extLst>
          </p:cNvPr>
          <p:cNvSpPr>
            <a:spLocks noGrp="1"/>
          </p:cNvSpPr>
          <p:nvPr>
            <p:ph type="title"/>
          </p:nvPr>
        </p:nvSpPr>
        <p:spPr>
          <a:xfrm>
            <a:off x="838200" y="182245"/>
            <a:ext cx="10515600" cy="500507"/>
          </a:xfrm>
        </p:spPr>
        <p:txBody>
          <a:bodyPr>
            <a:normAutofit fontScale="90000"/>
          </a:bodyPr>
          <a:lstStyle/>
          <a:p>
            <a:r>
              <a:rPr lang="en-US" b="1" dirty="0">
                <a:solidFill>
                  <a:srgbClr val="0070C0"/>
                </a:solidFill>
              </a:rPr>
              <a:t>Doctrinal Distinctives</a:t>
            </a:r>
          </a:p>
        </p:txBody>
      </p:sp>
      <p:sp>
        <p:nvSpPr>
          <p:cNvPr id="3" name="Content Placeholder 2">
            <a:extLst>
              <a:ext uri="{FF2B5EF4-FFF2-40B4-BE49-F238E27FC236}">
                <a16:creationId xmlns:a16="http://schemas.microsoft.com/office/drawing/2014/main" id="{54BF14A9-7594-134A-BD1E-FAF700A7018E}"/>
              </a:ext>
            </a:extLst>
          </p:cNvPr>
          <p:cNvSpPr>
            <a:spLocks noGrp="1"/>
          </p:cNvSpPr>
          <p:nvPr>
            <p:ph idx="1"/>
          </p:nvPr>
        </p:nvSpPr>
        <p:spPr>
          <a:xfrm>
            <a:off x="280416" y="865632"/>
            <a:ext cx="11643360" cy="5992368"/>
          </a:xfrm>
        </p:spPr>
        <p:txBody>
          <a:bodyPr>
            <a:noAutofit/>
          </a:bodyPr>
          <a:lstStyle/>
          <a:p>
            <a:r>
              <a:rPr lang="en-US" sz="2400" b="1" dirty="0">
                <a:solidFill>
                  <a:srgbClr val="0070C0"/>
                </a:solidFill>
              </a:rPr>
              <a:t>GRACE: </a:t>
            </a:r>
            <a:r>
              <a:rPr lang="en-US" sz="2400" i="1" dirty="0"/>
              <a:t>Ephesians 2:8-10; Romans 8:29-30, 35-39; John 6:44</a:t>
            </a:r>
            <a:endParaRPr lang="en-US" sz="2400" dirty="0"/>
          </a:p>
          <a:p>
            <a:pPr lvl="1"/>
            <a:r>
              <a:rPr lang="en-US" sz="2000" dirty="0"/>
              <a:t>“Grace is the unmerited favor of God toward those who do not deserve it. Grace is the unconditional and freely given love of God to people who can do nothing to earn it but can only accept it as a gift.”</a:t>
            </a:r>
          </a:p>
          <a:p>
            <a:pPr lvl="1"/>
            <a:r>
              <a:rPr lang="en-US" sz="2000" dirty="0"/>
              <a:t>“Grace is the astounding truth that nothing we </a:t>
            </a:r>
            <a:r>
              <a:rPr lang="en-US" sz="2000" i="1" dirty="0"/>
              <a:t>do </a:t>
            </a:r>
            <a:r>
              <a:rPr lang="en-US" sz="2000" dirty="0"/>
              <a:t>can make God love us more or less…. when Reformed folks have talked about grace, they have stressed how much salvation is a gift of God, not a human achievement.”</a:t>
            </a:r>
          </a:p>
          <a:p>
            <a:r>
              <a:rPr lang="en-US" sz="2400" b="1" dirty="0">
                <a:solidFill>
                  <a:srgbClr val="0070C0"/>
                </a:solidFill>
              </a:rPr>
              <a:t>COVENANT: </a:t>
            </a:r>
            <a:r>
              <a:rPr lang="en-US" sz="2400" i="1" dirty="0"/>
              <a:t>Jeremiah 31:31-34</a:t>
            </a:r>
          </a:p>
          <a:p>
            <a:pPr lvl="1"/>
            <a:r>
              <a:rPr lang="en-US" sz="2000" dirty="0"/>
              <a:t>Reformed Christians “see the Old Testament and the New Testament as revealing one covenant of grace—a single covenant beginning with God’s promise to Adam and Eve that he would crush the head of the serpent and spanning to the new city of God described in Revelation 22.”</a:t>
            </a:r>
          </a:p>
          <a:p>
            <a:pPr lvl="1"/>
            <a:r>
              <a:rPr lang="en-US" sz="2000" dirty="0"/>
              <a:t>“The concept of covenant—God binding himself to his people in promise and commitment—is a rich concept for understanding God’s saving activity today. In worship, God renews his covenant promises to us, and we renew our covenant vows to God. Preaching declares and offers the covenant promises of God. The Lord’s Supper is a sign of God’s new covenant. In baptism God promises to be faithful to our children. Fellow members of the church make promises to God and one another. Together these promises form a thick web of commitments, of communal connection that we know as the body of Christ, the church.”</a:t>
            </a:r>
          </a:p>
          <a:p>
            <a:pPr lvl="1"/>
            <a:endParaRPr lang="en-US" sz="2000" dirty="0"/>
          </a:p>
          <a:p>
            <a:endParaRPr lang="en-US" sz="2400" dirty="0"/>
          </a:p>
          <a:p>
            <a:endParaRPr lang="en-US" sz="2400" dirty="0"/>
          </a:p>
        </p:txBody>
      </p:sp>
    </p:spTree>
    <p:extLst>
      <p:ext uri="{BB962C8B-B14F-4D97-AF65-F5344CB8AC3E}">
        <p14:creationId xmlns:p14="http://schemas.microsoft.com/office/powerpoint/2010/main" val="471504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156B1-1B19-BC4E-9D75-9DEF88D6F2D4}"/>
              </a:ext>
            </a:extLst>
          </p:cNvPr>
          <p:cNvSpPr>
            <a:spLocks noGrp="1"/>
          </p:cNvSpPr>
          <p:nvPr>
            <p:ph type="title"/>
          </p:nvPr>
        </p:nvSpPr>
        <p:spPr/>
        <p:txBody>
          <a:bodyPr>
            <a:normAutofit/>
          </a:bodyPr>
          <a:lstStyle/>
          <a:p>
            <a:r>
              <a:rPr lang="en-US" b="1" dirty="0">
                <a:solidFill>
                  <a:srgbClr val="0070C0"/>
                </a:solidFill>
              </a:rPr>
              <a:t>Doctrinal Distinctives</a:t>
            </a:r>
          </a:p>
        </p:txBody>
      </p:sp>
      <p:sp>
        <p:nvSpPr>
          <p:cNvPr id="3" name="Content Placeholder 2">
            <a:extLst>
              <a:ext uri="{FF2B5EF4-FFF2-40B4-BE49-F238E27FC236}">
                <a16:creationId xmlns:a16="http://schemas.microsoft.com/office/drawing/2014/main" id="{54BF14A9-7594-134A-BD1E-FAF700A7018E}"/>
              </a:ext>
            </a:extLst>
          </p:cNvPr>
          <p:cNvSpPr>
            <a:spLocks noGrp="1"/>
          </p:cNvSpPr>
          <p:nvPr>
            <p:ph idx="1"/>
          </p:nvPr>
        </p:nvSpPr>
        <p:spPr>
          <a:xfrm>
            <a:off x="838200" y="1402080"/>
            <a:ext cx="10515600" cy="5242560"/>
          </a:xfrm>
        </p:spPr>
        <p:txBody>
          <a:bodyPr>
            <a:noAutofit/>
          </a:bodyPr>
          <a:lstStyle/>
          <a:p>
            <a:r>
              <a:rPr lang="en-US" b="1" dirty="0">
                <a:solidFill>
                  <a:srgbClr val="0070C0"/>
                </a:solidFill>
              </a:rPr>
              <a:t>COMMON GRACE</a:t>
            </a:r>
            <a:r>
              <a:rPr lang="en-US" dirty="0"/>
              <a:t>: </a:t>
            </a:r>
            <a:r>
              <a:rPr lang="en-US" i="1" dirty="0"/>
              <a:t>Matthew 5:43-48</a:t>
            </a:r>
            <a:endParaRPr lang="en-US" sz="2400" dirty="0"/>
          </a:p>
          <a:p>
            <a:pPr lvl="1"/>
            <a:r>
              <a:rPr lang="en-US" sz="2800" dirty="0"/>
              <a:t>“divine favor that extends to humanity in general; to </a:t>
            </a:r>
            <a:r>
              <a:rPr lang="en-US" sz="2800" b="1" dirty="0"/>
              <a:t>believers and unbelievers alike</a:t>
            </a:r>
            <a:r>
              <a:rPr lang="en-US" sz="2800" dirty="0"/>
              <a:t>.” </a:t>
            </a:r>
          </a:p>
          <a:p>
            <a:pPr lvl="1"/>
            <a:r>
              <a:rPr lang="en-US" sz="2800" dirty="0"/>
              <a:t>“God restrains sin in all people. Because of sin, human beings are not as good as they could be; but because of common grace, they are not as bad as they could be either.”</a:t>
            </a:r>
          </a:p>
          <a:p>
            <a:pPr lvl="1"/>
            <a:r>
              <a:rPr lang="en-US" sz="2800" dirty="0"/>
              <a:t>“Common grace reminds Christians that the conflict of this age (what Abraham Kuyper called the “antithesis”) is between God and Satan, not between Christians and non-Christians. The battle is not between two groups of people but between two spiritual powers, which, significantly, reside in and cut through every person.</a:t>
            </a:r>
            <a:endParaRPr lang="en-US" dirty="0"/>
          </a:p>
          <a:p>
            <a:endParaRPr lang="en-US" dirty="0"/>
          </a:p>
        </p:txBody>
      </p:sp>
    </p:spTree>
    <p:extLst>
      <p:ext uri="{BB962C8B-B14F-4D97-AF65-F5344CB8AC3E}">
        <p14:creationId xmlns:p14="http://schemas.microsoft.com/office/powerpoint/2010/main" val="4230257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156B1-1B19-BC4E-9D75-9DEF88D6F2D4}"/>
              </a:ext>
            </a:extLst>
          </p:cNvPr>
          <p:cNvSpPr>
            <a:spLocks noGrp="1"/>
          </p:cNvSpPr>
          <p:nvPr>
            <p:ph type="title"/>
          </p:nvPr>
        </p:nvSpPr>
        <p:spPr>
          <a:xfrm>
            <a:off x="838200" y="365125"/>
            <a:ext cx="10515600" cy="573659"/>
          </a:xfrm>
        </p:spPr>
        <p:txBody>
          <a:bodyPr>
            <a:normAutofit fontScale="90000"/>
          </a:bodyPr>
          <a:lstStyle/>
          <a:p>
            <a:r>
              <a:rPr lang="en-US" b="1" dirty="0">
                <a:solidFill>
                  <a:srgbClr val="C00000"/>
                </a:solidFill>
              </a:rPr>
              <a:t>Pietist Distinctives</a:t>
            </a:r>
          </a:p>
        </p:txBody>
      </p:sp>
      <p:sp>
        <p:nvSpPr>
          <p:cNvPr id="3" name="Content Placeholder 2">
            <a:extLst>
              <a:ext uri="{FF2B5EF4-FFF2-40B4-BE49-F238E27FC236}">
                <a16:creationId xmlns:a16="http://schemas.microsoft.com/office/drawing/2014/main" id="{54BF14A9-7594-134A-BD1E-FAF700A7018E}"/>
              </a:ext>
            </a:extLst>
          </p:cNvPr>
          <p:cNvSpPr>
            <a:spLocks noGrp="1"/>
          </p:cNvSpPr>
          <p:nvPr>
            <p:ph idx="1"/>
          </p:nvPr>
        </p:nvSpPr>
        <p:spPr>
          <a:xfrm>
            <a:off x="838200" y="938784"/>
            <a:ext cx="10515600" cy="5705856"/>
          </a:xfrm>
        </p:spPr>
        <p:txBody>
          <a:bodyPr>
            <a:noAutofit/>
          </a:bodyPr>
          <a:lstStyle/>
          <a:p>
            <a:r>
              <a:rPr lang="en-US" b="1" dirty="0">
                <a:solidFill>
                  <a:srgbClr val="C00000"/>
                </a:solidFill>
              </a:rPr>
              <a:t>PERSONAL RELATIONSHIP TO JESUS</a:t>
            </a:r>
            <a:r>
              <a:rPr lang="en-US" dirty="0"/>
              <a:t>: </a:t>
            </a:r>
            <a:r>
              <a:rPr lang="en-US" i="1" dirty="0"/>
              <a:t>Romans 8:38-39</a:t>
            </a:r>
          </a:p>
          <a:p>
            <a:pPr lvl="1"/>
            <a:r>
              <a:rPr lang="en-US" dirty="0"/>
              <a:t>Reformed “pastors often use the first question and answer of the Heidelberg Catechism to remind them of the heart of their faith: ‘What is your only comfort in life and in death? That I am not my own, but belong, body and soul, in life and in death, to my faithful Savior Jesus Christ.’ The heart of our faith is our personal relationship to Jesus Christ.” </a:t>
            </a:r>
          </a:p>
          <a:p>
            <a:pPr lvl="1"/>
            <a:r>
              <a:rPr lang="en-US" dirty="0"/>
              <a:t>“While Reformed Christians always see the work of Christ as encompassing more than the believer’s personal relationship to Jesus Christ, they never see it as less than this personal union with Christ.” </a:t>
            </a:r>
          </a:p>
          <a:p>
            <a:r>
              <a:rPr lang="en-US" b="1" dirty="0">
                <a:solidFill>
                  <a:srgbClr val="C00000"/>
                </a:solidFill>
              </a:rPr>
              <a:t>THE HOLY SPIRIT: </a:t>
            </a:r>
            <a:r>
              <a:rPr lang="en-US" i="1" dirty="0"/>
              <a:t>Romans 8:1-17</a:t>
            </a:r>
            <a:endParaRPr lang="en-US" dirty="0"/>
          </a:p>
          <a:p>
            <a:pPr lvl="1"/>
            <a:r>
              <a:rPr lang="en-US" dirty="0"/>
              <a:t>“Biblical Christians seek a proper and balanced appreciation for the work of all three persons of the Godhead…The Holy Spirit is the giver of spiritual life; the one who is renewing believers to be like Christ; the one who gives believers his fruit— love, joy, peace, patience, kindness, goodness, gentleness, faithfulness, self-control; and the one who gives gifts to the church to empower ministry.”</a:t>
            </a:r>
          </a:p>
          <a:p>
            <a:pPr lvl="1"/>
            <a:endParaRPr lang="en-US" dirty="0"/>
          </a:p>
        </p:txBody>
      </p:sp>
    </p:spTree>
    <p:extLst>
      <p:ext uri="{BB962C8B-B14F-4D97-AF65-F5344CB8AC3E}">
        <p14:creationId xmlns:p14="http://schemas.microsoft.com/office/powerpoint/2010/main" val="4018570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7787</TotalTime>
  <Words>1900</Words>
  <Application>Microsoft Macintosh PowerPoint</Application>
  <PresentationFormat>Widescreen</PresentationFormat>
  <Paragraphs>99</Paragraphs>
  <Slides>14</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PowerPoint Presentation</vt:lpstr>
      <vt:lpstr>When we talk history, we must also consider perspective…</vt:lpstr>
      <vt:lpstr>From: https://rarebible.files.wordpress.com/2014/07/best_church_tree.jpg   Also check out: https://000024.org/religions_tree/religions_tree_8.html </vt:lpstr>
      <vt:lpstr>PowerPoint Presentation</vt:lpstr>
      <vt:lpstr>The “Reformed Accent”</vt:lpstr>
      <vt:lpstr>Doctrinal Distinctives</vt:lpstr>
      <vt:lpstr>Doctrinal Distinctives</vt:lpstr>
      <vt:lpstr>Doctrinal Distinctives</vt:lpstr>
      <vt:lpstr>Pietist Distinctives</vt:lpstr>
      <vt:lpstr>Pietist Distinctives</vt:lpstr>
      <vt:lpstr>Transformational Distinctives</vt:lpstr>
      <vt:lpstr>Transformational Distinctives</vt:lpstr>
      <vt:lpstr>Transformational Distinctives</vt:lpstr>
      <vt:lpstr>Transformational Distinctives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Groups</dc:title>
  <dc:creator>Stacy DeRuiter</dc:creator>
  <cp:lastModifiedBy>Stacy DeRuiter</cp:lastModifiedBy>
  <cp:revision>22</cp:revision>
  <cp:lastPrinted>2021-11-22T15:06:46Z</cp:lastPrinted>
  <dcterms:created xsi:type="dcterms:W3CDTF">2020-01-17T13:25:44Z</dcterms:created>
  <dcterms:modified xsi:type="dcterms:W3CDTF">2024-09-05T17:56:38Z</dcterms:modified>
</cp:coreProperties>
</file>