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3" r:id="rId5"/>
    <p:sldId id="258"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p:restoredTop sz="96405"/>
  </p:normalViewPr>
  <p:slideViewPr>
    <p:cSldViewPr snapToGrid="0">
      <p:cViewPr varScale="1">
        <p:scale>
          <a:sx n="102" d="100"/>
          <a:sy n="102" d="100"/>
        </p:scale>
        <p:origin x="149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786E-736C-7FBB-D991-3AC5BD49C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655D1E-CB2C-1CB3-0E6F-2F8C08DF8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A32675-7813-85D9-16A5-8C408FA0A14B}"/>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DC192223-D59D-FE5E-DF52-1D19770CB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E5B36-8CDD-21C9-2B89-E35C31BA33D7}"/>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39008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722B-D44F-C551-C6E9-690D109785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2997E6-9481-E36F-D26C-DEAE72D6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F679E-CFAD-6BB1-FD0A-D04A616E8728}"/>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DF7FC6E9-892B-4F87-B9F2-5B482EF10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0E675-B5A5-07F9-CC62-B91F4E3F4BB1}"/>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20130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5ADE8-4069-8FE6-1BB3-F9B7BCDED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B3B43-854E-71AD-02FE-72738183B7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8C0EE-CFDD-CA0C-0A45-48A26EA2F954}"/>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3DC63EE5-931B-4436-A3DE-2A2B940AD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F6B7E-35C3-3B95-CC7F-BA3D50D565C1}"/>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54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4D25-25D8-2246-AA39-693656984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8FD45-033D-4C57-66C3-228E85320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A1C11-F001-0632-E946-9458A1234C72}"/>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8FFAC8FA-3FCD-CCEE-153B-CB48C4B7F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C7F9F-9D9C-8E33-07A0-43128ADF01D9}"/>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4724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51BC-2961-F999-BE72-536E5A18FB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BEF4E-72BF-790B-E91B-410ECA930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97E98-CB35-382F-D26B-7CBFF06141B4}"/>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4A62FA65-2498-C48C-2264-3AE4BB758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EC098-7479-3DAC-B001-1239E27E8775}"/>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51768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2788-4828-F6E6-47BE-34263E256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3BC8D-F637-793D-F4FF-BF84AFEAC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889A90-37DC-7F66-ECE5-083039D34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796594-603D-87A7-A20A-4A4C3F04DD72}"/>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6" name="Footer Placeholder 5">
            <a:extLst>
              <a:ext uri="{FF2B5EF4-FFF2-40B4-BE49-F238E27FC236}">
                <a16:creationId xmlns:a16="http://schemas.microsoft.com/office/drawing/2014/main" id="{EFC8C050-C412-03C8-7C40-DC81558F8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8B268-E239-8F59-4EC0-22BBA1724897}"/>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116081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0A7D-CFEE-366E-B2D0-FF8B6A8E88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CF550E-B2BC-E19A-346D-28C9B7ADD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A00B7-C2CC-3D86-D719-FB8161CAA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C2CA83-2591-2283-F592-02D28CA06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EE22F-00C7-FE1F-A674-5C414F38F6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810DA2-C023-5F2C-BB32-2378DA4A1401}"/>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8" name="Footer Placeholder 7">
            <a:extLst>
              <a:ext uri="{FF2B5EF4-FFF2-40B4-BE49-F238E27FC236}">
                <a16:creationId xmlns:a16="http://schemas.microsoft.com/office/drawing/2014/main" id="{A3357B35-AB79-A69B-9295-78D19BB90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A4D715-3BF5-6DE7-9390-5B36062D7891}"/>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387665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BFF0-1FCA-A67A-25E8-BC974595C9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4894A-4109-4D35-EEA5-5D453B3417C9}"/>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4" name="Footer Placeholder 3">
            <a:extLst>
              <a:ext uri="{FF2B5EF4-FFF2-40B4-BE49-F238E27FC236}">
                <a16:creationId xmlns:a16="http://schemas.microsoft.com/office/drawing/2014/main" id="{6705ACB9-9661-6278-D8B9-57733E0B5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9C9998-58AC-84C1-EDA0-0B801CB7396A}"/>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21887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1D3EA-21E8-CC9F-A829-D6290C01CD09}"/>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3" name="Footer Placeholder 2">
            <a:extLst>
              <a:ext uri="{FF2B5EF4-FFF2-40B4-BE49-F238E27FC236}">
                <a16:creationId xmlns:a16="http://schemas.microsoft.com/office/drawing/2014/main" id="{0F1BE18D-C68F-C1DB-C02A-86ED6C6C29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0BDF77-5163-E495-6E74-CF3AC120D3F7}"/>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395121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90C2-2C23-D7E9-F131-5AE215B5B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D88379-3CD8-4804-5D2E-96B3203CDD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402CD-4F04-403B-03F5-4B1033EC9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E1D22-F14F-BCD2-43B2-E348776F3DD7}"/>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6" name="Footer Placeholder 5">
            <a:extLst>
              <a:ext uri="{FF2B5EF4-FFF2-40B4-BE49-F238E27FC236}">
                <a16:creationId xmlns:a16="http://schemas.microsoft.com/office/drawing/2014/main" id="{4E6306C8-6F62-D6DC-3664-F34BB19F5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C3A58-EE74-B6D6-819D-1A4B258718CB}"/>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207330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93B8-ABCA-58E2-8160-6125B0D3D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62C7BE-C6A6-3596-2F25-7C447A5FA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91688-D285-4F01-342B-D5A2CBD6A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38D05-4506-222D-9432-4C47AC076792}"/>
              </a:ext>
            </a:extLst>
          </p:cNvPr>
          <p:cNvSpPr>
            <a:spLocks noGrp="1"/>
          </p:cNvSpPr>
          <p:nvPr>
            <p:ph type="dt" sz="half" idx="10"/>
          </p:nvPr>
        </p:nvSpPr>
        <p:spPr/>
        <p:txBody>
          <a:bodyPr/>
          <a:lstStyle/>
          <a:p>
            <a:fld id="{55E4C529-C610-5942-86DB-D976FBF159E1}" type="datetimeFigureOut">
              <a:rPr lang="en-US" smtClean="0"/>
              <a:t>10/9/24</a:t>
            </a:fld>
            <a:endParaRPr lang="en-US"/>
          </a:p>
        </p:txBody>
      </p:sp>
      <p:sp>
        <p:nvSpPr>
          <p:cNvPr id="6" name="Footer Placeholder 5">
            <a:extLst>
              <a:ext uri="{FF2B5EF4-FFF2-40B4-BE49-F238E27FC236}">
                <a16:creationId xmlns:a16="http://schemas.microsoft.com/office/drawing/2014/main" id="{8A14FF87-79E8-24EC-026C-64DF3654B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85554-5602-D428-4847-98D97657F388}"/>
              </a:ext>
            </a:extLst>
          </p:cNvPr>
          <p:cNvSpPr>
            <a:spLocks noGrp="1"/>
          </p:cNvSpPr>
          <p:nvPr>
            <p:ph type="sldNum" sz="quarter" idx="12"/>
          </p:nvPr>
        </p:nvSpPr>
        <p:spPr/>
        <p:txBody>
          <a:bodyPr/>
          <a:lstStyle/>
          <a:p>
            <a:fld id="{AAE96E01-90D3-0347-B4B1-906DC387A0EF}" type="slidenum">
              <a:rPr lang="en-US" smtClean="0"/>
              <a:t>‹#›</a:t>
            </a:fld>
            <a:endParaRPr lang="en-US"/>
          </a:p>
        </p:txBody>
      </p:sp>
    </p:spTree>
    <p:extLst>
      <p:ext uri="{BB962C8B-B14F-4D97-AF65-F5344CB8AC3E}">
        <p14:creationId xmlns:p14="http://schemas.microsoft.com/office/powerpoint/2010/main" val="29929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005D2-E797-086D-7C3F-8F008D522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BCABA4-6CB7-4A52-8D13-392C35B84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C7C9D-F2BF-D108-EE39-D9E3CF265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4C529-C610-5942-86DB-D976FBF159E1}" type="datetimeFigureOut">
              <a:rPr lang="en-US" smtClean="0"/>
              <a:t>10/9/24</a:t>
            </a:fld>
            <a:endParaRPr lang="en-US"/>
          </a:p>
        </p:txBody>
      </p:sp>
      <p:sp>
        <p:nvSpPr>
          <p:cNvPr id="5" name="Footer Placeholder 4">
            <a:extLst>
              <a:ext uri="{FF2B5EF4-FFF2-40B4-BE49-F238E27FC236}">
                <a16:creationId xmlns:a16="http://schemas.microsoft.com/office/drawing/2014/main" id="{CD8D8DBA-85BF-8BCC-2469-B62707767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C9EB92-F649-8F2C-6F24-FE075BD26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96E01-90D3-0347-B4B1-906DC387A0EF}" type="slidenum">
              <a:rPr lang="en-US" smtClean="0"/>
              <a:t>‹#›</a:t>
            </a:fld>
            <a:endParaRPr lang="en-US"/>
          </a:p>
        </p:txBody>
      </p:sp>
    </p:spTree>
    <p:extLst>
      <p:ext uri="{BB962C8B-B14F-4D97-AF65-F5344CB8AC3E}">
        <p14:creationId xmlns:p14="http://schemas.microsoft.com/office/powerpoint/2010/main" val="227266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odle.calvin.edu/mod/assign/view.php?id=1863606"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cel.org/ccel/calvin/calcom44.xvii.ii.html" TargetMode="External"/><Relationship Id="rId2" Type="http://schemas.openxmlformats.org/officeDocument/2006/relationships/hyperlink" Target="https://www.crcna.org/welcome/beliefs/confessions/belgic-confession#toc-article-2-the-means-by-which-we-know-go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cyderuiter.github.io/core100-fa24/grc-synthesis-venema-new-heavens.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FF77-3C00-32CD-4242-F81CBC8952EE}"/>
              </a:ext>
            </a:extLst>
          </p:cNvPr>
          <p:cNvSpPr>
            <a:spLocks noGrp="1"/>
          </p:cNvSpPr>
          <p:nvPr>
            <p:ph type="ctrTitle"/>
          </p:nvPr>
        </p:nvSpPr>
        <p:spPr/>
        <p:txBody>
          <a:bodyPr>
            <a:normAutofit fontScale="90000"/>
          </a:bodyPr>
          <a:lstStyle/>
          <a:p>
            <a:r>
              <a:rPr lang="en-US" dirty="0"/>
              <a:t>GRC Synthesis:</a:t>
            </a:r>
            <a:br>
              <a:rPr lang="en-US" dirty="0"/>
            </a:br>
            <a:r>
              <a:rPr lang="en-US" dirty="0"/>
              <a:t>Heaven</a:t>
            </a:r>
            <a:br>
              <a:rPr lang="en-US" dirty="0"/>
            </a:br>
            <a:r>
              <a:rPr lang="en-US" dirty="0"/>
              <a:t>&amp;</a:t>
            </a:r>
            <a:br>
              <a:rPr lang="en-US" dirty="0"/>
            </a:br>
            <a:r>
              <a:rPr lang="en-US" dirty="0"/>
              <a:t>Immigration</a:t>
            </a:r>
          </a:p>
        </p:txBody>
      </p:sp>
      <p:sp>
        <p:nvSpPr>
          <p:cNvPr id="3" name="Subtitle 2">
            <a:extLst>
              <a:ext uri="{FF2B5EF4-FFF2-40B4-BE49-F238E27FC236}">
                <a16:creationId xmlns:a16="http://schemas.microsoft.com/office/drawing/2014/main" id="{678E5EDE-1E09-3C47-FDB3-0387D33FEC43}"/>
              </a:ext>
            </a:extLst>
          </p:cNvPr>
          <p:cNvSpPr>
            <a:spLocks noGrp="1"/>
          </p:cNvSpPr>
          <p:nvPr>
            <p:ph type="subTitle" idx="1"/>
          </p:nvPr>
        </p:nvSpPr>
        <p:spPr/>
        <p:txBody>
          <a:bodyPr/>
          <a:lstStyle/>
          <a:p>
            <a:r>
              <a:rPr lang="en-US" dirty="0"/>
              <a:t>CORE 100-04, Oct 9, 2024</a:t>
            </a:r>
          </a:p>
        </p:txBody>
      </p:sp>
    </p:spTree>
    <p:extLst>
      <p:ext uri="{BB962C8B-B14F-4D97-AF65-F5344CB8AC3E}">
        <p14:creationId xmlns:p14="http://schemas.microsoft.com/office/powerpoint/2010/main" val="9447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42A2-BCB5-A48E-3E1E-0565FE99B6C3}"/>
              </a:ext>
            </a:extLst>
          </p:cNvPr>
          <p:cNvSpPr>
            <a:spLocks noGrp="1"/>
          </p:cNvSpPr>
          <p:nvPr>
            <p:ph type="title"/>
          </p:nvPr>
        </p:nvSpPr>
        <p:spPr/>
        <p:txBody>
          <a:bodyPr/>
          <a:lstStyle/>
          <a:p>
            <a:pPr algn="ctr"/>
            <a:r>
              <a:rPr lang="en-US" dirty="0"/>
              <a:t>Amanda </a:t>
            </a:r>
            <a:r>
              <a:rPr lang="en-US" dirty="0" err="1"/>
              <a:t>Benckhuysen</a:t>
            </a:r>
            <a:endParaRPr lang="en-US" dirty="0"/>
          </a:p>
        </p:txBody>
      </p:sp>
      <p:pic>
        <p:nvPicPr>
          <p:cNvPr id="5" name="Content Placeholder 4">
            <a:extLst>
              <a:ext uri="{FF2B5EF4-FFF2-40B4-BE49-F238E27FC236}">
                <a16:creationId xmlns:a16="http://schemas.microsoft.com/office/drawing/2014/main" id="{5FB7F2B9-902D-A478-9DE5-35CF9981AD1F}"/>
              </a:ext>
            </a:extLst>
          </p:cNvPr>
          <p:cNvPicPr>
            <a:picLocks noGrp="1" noChangeAspect="1"/>
          </p:cNvPicPr>
          <p:nvPr>
            <p:ph idx="1"/>
          </p:nvPr>
        </p:nvPicPr>
        <p:blipFill>
          <a:blip r:embed="rId2"/>
          <a:stretch>
            <a:fillRect/>
          </a:stretch>
        </p:blipFill>
        <p:spPr>
          <a:xfrm>
            <a:off x="838200" y="2412835"/>
            <a:ext cx="10515600" cy="3176918"/>
          </a:xfrm>
        </p:spPr>
      </p:pic>
    </p:spTree>
    <p:extLst>
      <p:ext uri="{BB962C8B-B14F-4D97-AF65-F5344CB8AC3E}">
        <p14:creationId xmlns:p14="http://schemas.microsoft.com/office/powerpoint/2010/main" val="42345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197C3C-F5F2-ABE2-7193-3AC4A6DEEB9D}"/>
              </a:ext>
            </a:extLst>
          </p:cNvPr>
          <p:cNvSpPr>
            <a:spLocks noGrp="1"/>
          </p:cNvSpPr>
          <p:nvPr>
            <p:ph type="title"/>
          </p:nvPr>
        </p:nvSpPr>
        <p:spPr/>
        <p:txBody>
          <a:bodyPr/>
          <a:lstStyle/>
          <a:p>
            <a:r>
              <a:rPr lang="en-US" dirty="0"/>
              <a:t>Essay #2: </a:t>
            </a:r>
            <a:r>
              <a:rPr lang="en-US" dirty="0">
                <a:hlinkClick r:id="rId2"/>
              </a:rPr>
              <a:t>Christian Perspectives</a:t>
            </a:r>
            <a:endParaRPr lang="en-US" dirty="0"/>
          </a:p>
        </p:txBody>
      </p:sp>
      <p:sp>
        <p:nvSpPr>
          <p:cNvPr id="5" name="Text Placeholder 4">
            <a:extLst>
              <a:ext uri="{FF2B5EF4-FFF2-40B4-BE49-F238E27FC236}">
                <a16:creationId xmlns:a16="http://schemas.microsoft.com/office/drawing/2014/main" id="{86BAE55F-4F6C-F09E-07EF-33C72D2245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833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A7C1C6-785E-7019-ACAE-7BF5A7F95415}"/>
              </a:ext>
            </a:extLst>
          </p:cNvPr>
          <p:cNvSpPr>
            <a:spLocks noGrp="1"/>
          </p:cNvSpPr>
          <p:nvPr>
            <p:ph type="title"/>
          </p:nvPr>
        </p:nvSpPr>
        <p:spPr/>
        <p:txBody>
          <a:bodyPr/>
          <a:lstStyle/>
          <a:p>
            <a:r>
              <a:rPr lang="en-US" dirty="0"/>
              <a:t>Reformed theology: Primacy of Scripture</a:t>
            </a:r>
          </a:p>
        </p:txBody>
      </p:sp>
      <p:sp>
        <p:nvSpPr>
          <p:cNvPr id="5" name="Content Placeholder 4">
            <a:extLst>
              <a:ext uri="{FF2B5EF4-FFF2-40B4-BE49-F238E27FC236}">
                <a16:creationId xmlns:a16="http://schemas.microsoft.com/office/drawing/2014/main" id="{F29BD309-1676-29CB-CD88-81222CAB6AD8}"/>
              </a:ext>
            </a:extLst>
          </p:cNvPr>
          <p:cNvSpPr>
            <a:spLocks noGrp="1"/>
          </p:cNvSpPr>
          <p:nvPr>
            <p:ph idx="1"/>
          </p:nvPr>
        </p:nvSpPr>
        <p:spPr/>
        <p:txBody>
          <a:bodyPr/>
          <a:lstStyle/>
          <a:p>
            <a:r>
              <a:rPr lang="en-US" dirty="0"/>
              <a:t>Belgic Confession Article 2: </a:t>
            </a:r>
            <a:r>
              <a:rPr lang="en-US" dirty="0">
                <a:hlinkClick r:id="rId2"/>
              </a:rPr>
              <a:t>The means by which we know God</a:t>
            </a:r>
            <a:endParaRPr lang="en-US" dirty="0"/>
          </a:p>
          <a:p>
            <a:r>
              <a:rPr lang="en-US" dirty="0"/>
              <a:t>Calvin’s </a:t>
            </a:r>
            <a:r>
              <a:rPr lang="en-US" i="1" dirty="0">
                <a:hlinkClick r:id="rId3"/>
              </a:rPr>
              <a:t>Commentary on Hebrews</a:t>
            </a:r>
            <a:r>
              <a:rPr lang="en-US" i="1" dirty="0"/>
              <a:t>: </a:t>
            </a:r>
            <a:r>
              <a:rPr lang="en-US" dirty="0"/>
              <a:t>“sparks” of God’s glory…</a:t>
            </a:r>
          </a:p>
        </p:txBody>
      </p:sp>
    </p:spTree>
    <p:extLst>
      <p:ext uri="{BB962C8B-B14F-4D97-AF65-F5344CB8AC3E}">
        <p14:creationId xmlns:p14="http://schemas.microsoft.com/office/powerpoint/2010/main" val="259622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A9DA-6DEB-04A4-49FD-347F552CF9F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725E75-5002-DBE5-942A-550C34C7B4B4}"/>
              </a:ext>
            </a:extLst>
          </p:cNvPr>
          <p:cNvPicPr>
            <a:picLocks noGrp="1" noChangeAspect="1"/>
          </p:cNvPicPr>
          <p:nvPr>
            <p:ph idx="1"/>
          </p:nvPr>
        </p:nvPicPr>
        <p:blipFill>
          <a:blip r:embed="rId2"/>
          <a:stretch>
            <a:fillRect/>
          </a:stretch>
        </p:blipFill>
        <p:spPr>
          <a:xfrm>
            <a:off x="275969" y="527684"/>
            <a:ext cx="11077831" cy="5344795"/>
          </a:xfrm>
        </p:spPr>
      </p:pic>
      <p:sp>
        <p:nvSpPr>
          <p:cNvPr id="6" name="TextBox 5">
            <a:extLst>
              <a:ext uri="{FF2B5EF4-FFF2-40B4-BE49-F238E27FC236}">
                <a16:creationId xmlns:a16="http://schemas.microsoft.com/office/drawing/2014/main" id="{23735A04-A9A8-60EA-5784-E6CEFF1B2E2A}"/>
              </a:ext>
            </a:extLst>
          </p:cNvPr>
          <p:cNvSpPr txBox="1"/>
          <p:nvPr/>
        </p:nvSpPr>
        <p:spPr>
          <a:xfrm>
            <a:off x="220239" y="5976373"/>
            <a:ext cx="11133561" cy="707886"/>
          </a:xfrm>
          <a:prstGeom prst="rect">
            <a:avLst/>
          </a:prstGeom>
          <a:noFill/>
        </p:spPr>
        <p:txBody>
          <a:bodyPr wrap="none" rtlCol="0">
            <a:spAutoFit/>
          </a:bodyPr>
          <a:lstStyle/>
          <a:p>
            <a:r>
              <a:rPr lang="en-US" sz="4000" dirty="0">
                <a:hlinkClick r:id="rId3"/>
              </a:rPr>
              <a:t>The new heavens and the new earth (bonus reading)</a:t>
            </a:r>
            <a:endParaRPr lang="en-US" sz="4000" dirty="0"/>
          </a:p>
        </p:txBody>
      </p:sp>
    </p:spTree>
    <p:extLst>
      <p:ext uri="{BB962C8B-B14F-4D97-AF65-F5344CB8AC3E}">
        <p14:creationId xmlns:p14="http://schemas.microsoft.com/office/powerpoint/2010/main" val="33453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504F-25D0-AD8F-7939-4DCB94219408}"/>
              </a:ext>
            </a:extLst>
          </p:cNvPr>
          <p:cNvSpPr>
            <a:spLocks noGrp="1"/>
          </p:cNvSpPr>
          <p:nvPr>
            <p:ph type="title"/>
          </p:nvPr>
        </p:nvSpPr>
        <p:spPr/>
        <p:txBody>
          <a:bodyPr/>
          <a:lstStyle/>
          <a:p>
            <a:r>
              <a:rPr lang="en-US" i="1" dirty="0"/>
              <a:t>Surprised by Hope </a:t>
            </a:r>
            <a:r>
              <a:rPr lang="en-US" dirty="0"/>
              <a:t>Chapter 12</a:t>
            </a:r>
            <a:endParaRPr lang="en-US" i="1" dirty="0"/>
          </a:p>
        </p:txBody>
      </p:sp>
      <p:sp>
        <p:nvSpPr>
          <p:cNvPr id="5" name="Content Placeholder 4">
            <a:extLst>
              <a:ext uri="{FF2B5EF4-FFF2-40B4-BE49-F238E27FC236}">
                <a16:creationId xmlns:a16="http://schemas.microsoft.com/office/drawing/2014/main" id="{92703D91-0CE4-AFE6-01E5-5E848C905D9D}"/>
              </a:ext>
            </a:extLst>
          </p:cNvPr>
          <p:cNvSpPr>
            <a:spLocks noGrp="1"/>
          </p:cNvSpPr>
          <p:nvPr>
            <p:ph idx="1"/>
          </p:nvPr>
        </p:nvSpPr>
        <p:spPr>
          <a:xfrm>
            <a:off x="457200" y="1483360"/>
            <a:ext cx="11450320" cy="5171440"/>
          </a:xfrm>
        </p:spPr>
        <p:txBody>
          <a:bodyPr>
            <a:normAutofit fontScale="92500" lnSpcReduction="10000"/>
          </a:bodyPr>
          <a:lstStyle/>
          <a:p>
            <a:pPr marL="342900" marR="0" lvl="0" indent="-342900" fontAlgn="base">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rPr>
              <a:t>In Chapter 12, Wright argues that the resurrection not only promises hope for the future (the next life) but also hope for the present. Find one quote from the first 5 pages of the chapter that communicates this idea best to you. Explain why you chose that quote. </a:t>
            </a:r>
            <a:endParaRPr lang="en-US" sz="32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rPr>
              <a:t>Regarding Salvation, Wright reports that the normal Western Christian view (salvation is about “my relationship with God” in the present and about “going home to God and finding peace” in the future) is not what the New Testament teaches. What then does he claim is a better understanding of salvation? Try to put his thoughts in your own words. </a:t>
            </a:r>
            <a:endParaRPr lang="en-US" sz="32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rPr>
              <a:t>What are the three most important things you learned about “the kingdom of God” from Wright’s teaching in chapter 12? </a:t>
            </a:r>
            <a:endParaRPr lang="en-US" sz="32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rPr>
              <a:t>What is Wright’s “baseball analogy” from p. 200? Explain.</a:t>
            </a:r>
            <a:endParaRPr lang="en-US" sz="3200" dirty="0">
              <a:effectLst/>
              <a:latin typeface="Times New Roman" panose="02020603050405020304" pitchFamily="18" charset="0"/>
              <a:ea typeface="Times New Roman" panose="02020603050405020304" pitchFamily="18" charset="0"/>
            </a:endParaRPr>
          </a:p>
          <a:p>
            <a:endParaRPr lang="en-US" sz="4400" dirty="0"/>
          </a:p>
        </p:txBody>
      </p:sp>
    </p:spTree>
    <p:extLst>
      <p:ext uri="{BB962C8B-B14F-4D97-AF65-F5344CB8AC3E}">
        <p14:creationId xmlns:p14="http://schemas.microsoft.com/office/powerpoint/2010/main" val="297072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504F-25D0-AD8F-7939-4DCB94219408}"/>
              </a:ext>
            </a:extLst>
          </p:cNvPr>
          <p:cNvSpPr>
            <a:spLocks noGrp="1"/>
          </p:cNvSpPr>
          <p:nvPr>
            <p:ph type="title"/>
          </p:nvPr>
        </p:nvSpPr>
        <p:spPr/>
        <p:txBody>
          <a:bodyPr/>
          <a:lstStyle/>
          <a:p>
            <a:r>
              <a:rPr lang="en-US" i="1" dirty="0"/>
              <a:t>Surprised by Hope </a:t>
            </a:r>
            <a:r>
              <a:rPr lang="en-US" dirty="0"/>
              <a:t>Chapter 13: Write-around</a:t>
            </a:r>
            <a:endParaRPr lang="en-US" i="1" dirty="0"/>
          </a:p>
        </p:txBody>
      </p:sp>
      <p:sp>
        <p:nvSpPr>
          <p:cNvPr id="5" name="Content Placeholder 4">
            <a:extLst>
              <a:ext uri="{FF2B5EF4-FFF2-40B4-BE49-F238E27FC236}">
                <a16:creationId xmlns:a16="http://schemas.microsoft.com/office/drawing/2014/main" id="{92703D91-0CE4-AFE6-01E5-5E848C905D9D}"/>
              </a:ext>
            </a:extLst>
          </p:cNvPr>
          <p:cNvSpPr>
            <a:spLocks noGrp="1"/>
          </p:cNvSpPr>
          <p:nvPr>
            <p:ph idx="1"/>
          </p:nvPr>
        </p:nvSpPr>
        <p:spPr>
          <a:xfrm>
            <a:off x="457200" y="2133600"/>
            <a:ext cx="11450320" cy="4521200"/>
          </a:xfrm>
        </p:spPr>
        <p:txBody>
          <a:bodyPr>
            <a:normAutofit/>
          </a:bodyPr>
          <a:lstStyle/>
          <a:p>
            <a:r>
              <a:rPr lang="en-US" sz="4400" dirty="0"/>
              <a:t>You will get one question. Write for 2 minutes…</a:t>
            </a:r>
          </a:p>
          <a:p>
            <a:r>
              <a:rPr lang="en-US" sz="4400" dirty="0"/>
              <a:t>Then pass it on! Read/write for 3 minutes.</a:t>
            </a:r>
          </a:p>
          <a:p>
            <a:r>
              <a:rPr lang="en-US" sz="4400" dirty="0"/>
              <a:t>Again, pass, then read/write 3 more minutes</a:t>
            </a:r>
          </a:p>
          <a:p>
            <a:r>
              <a:rPr lang="en-US" sz="4400" dirty="0"/>
              <a:t>Last round: pass, read. Choose one thing to share.</a:t>
            </a:r>
          </a:p>
        </p:txBody>
      </p:sp>
    </p:spTree>
    <p:extLst>
      <p:ext uri="{BB962C8B-B14F-4D97-AF65-F5344CB8AC3E}">
        <p14:creationId xmlns:p14="http://schemas.microsoft.com/office/powerpoint/2010/main" val="357577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A5AE5-283C-0871-D82B-606132652A63}"/>
              </a:ext>
            </a:extLst>
          </p:cNvPr>
          <p:cNvSpPr>
            <a:spLocks noGrp="1"/>
          </p:cNvSpPr>
          <p:nvPr>
            <p:ph type="title"/>
          </p:nvPr>
        </p:nvSpPr>
        <p:spPr/>
        <p:txBody>
          <a:bodyPr/>
          <a:lstStyle/>
          <a:p>
            <a:r>
              <a:rPr lang="en-US" dirty="0"/>
              <a:t>Immigration Debates</a:t>
            </a:r>
          </a:p>
        </p:txBody>
      </p:sp>
      <p:sp>
        <p:nvSpPr>
          <p:cNvPr id="5" name="Content Placeholder 4">
            <a:extLst>
              <a:ext uri="{FF2B5EF4-FFF2-40B4-BE49-F238E27FC236}">
                <a16:creationId xmlns:a16="http://schemas.microsoft.com/office/drawing/2014/main" id="{F50EF3FE-A7AE-FF85-8246-4DCEF93383A2}"/>
              </a:ext>
            </a:extLst>
          </p:cNvPr>
          <p:cNvSpPr>
            <a:spLocks noGrp="1"/>
          </p:cNvSpPr>
          <p:nvPr>
            <p:ph idx="1"/>
          </p:nvPr>
        </p:nvSpPr>
        <p:spPr>
          <a:xfrm>
            <a:off x="838200" y="1687512"/>
            <a:ext cx="10515600" cy="4805363"/>
          </a:xfrm>
        </p:spPr>
        <p:txBody>
          <a:bodyPr>
            <a:normAutofit fontScale="92500" lnSpcReduction="20000"/>
          </a:bodyPr>
          <a:lstStyle/>
          <a:p>
            <a:pPr marL="342900" marR="0" lvl="0" indent="-342900">
              <a:spcBef>
                <a:spcPts val="0"/>
              </a:spcBef>
              <a:spcAft>
                <a:spcPts val="0"/>
              </a:spcAft>
              <a:buFont typeface="+mj-lt"/>
              <a:buAutoNum type="arabicPeriod"/>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Imagine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Benckhuysen</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had been able to join in the DIFA podcast conversation. What do you think she would have added or amplified? (Basically, this question asks you to compare and contrast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Benckhuysen’s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points and style with the ones Dykstra-</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Pruim</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Katerberg</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and Washington make in their conversation.) </a:t>
            </a:r>
          </a:p>
          <a:p>
            <a:pPr marL="342900" marR="0" lvl="0" indent="-342900">
              <a:spcBef>
                <a:spcPts val="0"/>
              </a:spcBef>
              <a:spcAft>
                <a:spcPts val="0"/>
              </a:spcAft>
              <a:buFont typeface="+mj-lt"/>
              <a:buAutoNum type="arabicPeriod"/>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Choose a point or a key quote from Wright or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Venema</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and explain how it relates to a point made in the podcast or video (on immigration), or otherwise could add depth and nuance to a conversation about immigration in the USA right now. (Basically: what connections can you find between Wright/</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Venema</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and today’s other GRC materials?)</a:t>
            </a:r>
          </a:p>
          <a:p>
            <a:endParaRPr lang="en-US" sz="4400" dirty="0"/>
          </a:p>
        </p:txBody>
      </p:sp>
    </p:spTree>
    <p:extLst>
      <p:ext uri="{BB962C8B-B14F-4D97-AF65-F5344CB8AC3E}">
        <p14:creationId xmlns:p14="http://schemas.microsoft.com/office/powerpoint/2010/main" val="504741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405</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GRC Synthesis: Heaven &amp; Immigration</vt:lpstr>
      <vt:lpstr>Amanda Benckhuysen</vt:lpstr>
      <vt:lpstr>Essay #2: Christian Perspectives</vt:lpstr>
      <vt:lpstr>Reformed theology: Primacy of Scripture</vt:lpstr>
      <vt:lpstr>PowerPoint Presentation</vt:lpstr>
      <vt:lpstr>Surprised by Hope Chapter 12</vt:lpstr>
      <vt:lpstr>Surprised by Hope Chapter 13: Write-around</vt:lpstr>
      <vt:lpstr>Immigration Debates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Heaven &amp; Immigration</dc:title>
  <dc:creator>Stacy DeRuiter</dc:creator>
  <cp:lastModifiedBy>Stacy DeRuiter</cp:lastModifiedBy>
  <cp:revision>3</cp:revision>
  <dcterms:created xsi:type="dcterms:W3CDTF">2024-10-09T14:14:11Z</dcterms:created>
  <dcterms:modified xsi:type="dcterms:W3CDTF">2024-10-10T13:56:40Z</dcterms:modified>
</cp:coreProperties>
</file>