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62" r:id="rId4"/>
    <p:sldId id="267" r:id="rId5"/>
    <p:sldId id="268" r:id="rId6"/>
    <p:sldId id="269" r:id="rId7"/>
    <p:sldId id="265" r:id="rId8"/>
    <p:sldId id="270"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615"/>
    <p:restoredTop sz="94607"/>
  </p:normalViewPr>
  <p:slideViewPr>
    <p:cSldViewPr snapToGrid="0" snapToObjects="1">
      <p:cViewPr varScale="1">
        <p:scale>
          <a:sx n="111" d="100"/>
          <a:sy n="111" d="100"/>
        </p:scale>
        <p:origin x="216"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A297-7C9A-2F40-AEF0-73EE5BDE70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AE430C-5A36-B442-B2AF-FE5C331CBD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B13239-D505-DF40-AD3A-F064F2DAA402}"/>
              </a:ext>
            </a:extLst>
          </p:cNvPr>
          <p:cNvSpPr>
            <a:spLocks noGrp="1"/>
          </p:cNvSpPr>
          <p:nvPr>
            <p:ph type="dt" sz="half" idx="10"/>
          </p:nvPr>
        </p:nvSpPr>
        <p:spPr/>
        <p:txBody>
          <a:bodyPr/>
          <a:lstStyle/>
          <a:p>
            <a:fld id="{31CABFBA-1F03-494B-ABA9-44DC1B71B917}" type="datetimeFigureOut">
              <a:rPr lang="en-US" smtClean="0"/>
              <a:t>9/30/24</a:t>
            </a:fld>
            <a:endParaRPr lang="en-US"/>
          </a:p>
        </p:txBody>
      </p:sp>
      <p:sp>
        <p:nvSpPr>
          <p:cNvPr id="5" name="Footer Placeholder 4">
            <a:extLst>
              <a:ext uri="{FF2B5EF4-FFF2-40B4-BE49-F238E27FC236}">
                <a16:creationId xmlns:a16="http://schemas.microsoft.com/office/drawing/2014/main" id="{75F25EF4-9E66-4446-8E04-8B9E20ACDC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63261-8098-C044-9035-A922F5B3CEC2}"/>
              </a:ext>
            </a:extLst>
          </p:cNvPr>
          <p:cNvSpPr>
            <a:spLocks noGrp="1"/>
          </p:cNvSpPr>
          <p:nvPr>
            <p:ph type="sldNum" sz="quarter" idx="12"/>
          </p:nvPr>
        </p:nvSpPr>
        <p:spPr/>
        <p:txBody>
          <a:bodyPr/>
          <a:lstStyle/>
          <a:p>
            <a:fld id="{C1007A6D-D44D-924B-845A-937BBC5F3EA5}" type="slidenum">
              <a:rPr lang="en-US" smtClean="0"/>
              <a:t>‹#›</a:t>
            </a:fld>
            <a:endParaRPr lang="en-US"/>
          </a:p>
        </p:txBody>
      </p:sp>
    </p:spTree>
    <p:extLst>
      <p:ext uri="{BB962C8B-B14F-4D97-AF65-F5344CB8AC3E}">
        <p14:creationId xmlns:p14="http://schemas.microsoft.com/office/powerpoint/2010/main" val="3323262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2CFE3-4284-3545-9363-20E35F27C2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442EEE-1CDA-2D41-89E0-51912DD782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9E8DB-FCB7-3B44-860D-E8740F0DF3F8}"/>
              </a:ext>
            </a:extLst>
          </p:cNvPr>
          <p:cNvSpPr>
            <a:spLocks noGrp="1"/>
          </p:cNvSpPr>
          <p:nvPr>
            <p:ph type="dt" sz="half" idx="10"/>
          </p:nvPr>
        </p:nvSpPr>
        <p:spPr/>
        <p:txBody>
          <a:bodyPr/>
          <a:lstStyle/>
          <a:p>
            <a:fld id="{31CABFBA-1F03-494B-ABA9-44DC1B71B917}" type="datetimeFigureOut">
              <a:rPr lang="en-US" smtClean="0"/>
              <a:t>9/30/24</a:t>
            </a:fld>
            <a:endParaRPr lang="en-US"/>
          </a:p>
        </p:txBody>
      </p:sp>
      <p:sp>
        <p:nvSpPr>
          <p:cNvPr id="5" name="Footer Placeholder 4">
            <a:extLst>
              <a:ext uri="{FF2B5EF4-FFF2-40B4-BE49-F238E27FC236}">
                <a16:creationId xmlns:a16="http://schemas.microsoft.com/office/drawing/2014/main" id="{39CB2E1F-0C5F-B442-BD83-23F819573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F3223D-714C-614D-AF07-D1EFDA894AC4}"/>
              </a:ext>
            </a:extLst>
          </p:cNvPr>
          <p:cNvSpPr>
            <a:spLocks noGrp="1"/>
          </p:cNvSpPr>
          <p:nvPr>
            <p:ph type="sldNum" sz="quarter" idx="12"/>
          </p:nvPr>
        </p:nvSpPr>
        <p:spPr/>
        <p:txBody>
          <a:bodyPr/>
          <a:lstStyle/>
          <a:p>
            <a:fld id="{C1007A6D-D44D-924B-845A-937BBC5F3EA5}" type="slidenum">
              <a:rPr lang="en-US" smtClean="0"/>
              <a:t>‹#›</a:t>
            </a:fld>
            <a:endParaRPr lang="en-US"/>
          </a:p>
        </p:txBody>
      </p:sp>
    </p:spTree>
    <p:extLst>
      <p:ext uri="{BB962C8B-B14F-4D97-AF65-F5344CB8AC3E}">
        <p14:creationId xmlns:p14="http://schemas.microsoft.com/office/powerpoint/2010/main" val="684537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0EA4C-9E5D-874E-B234-AA4F05E6C9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C85E64-4E23-0142-85DC-D25A554F07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D2D164-2033-9D4C-8A23-B45459579FE9}"/>
              </a:ext>
            </a:extLst>
          </p:cNvPr>
          <p:cNvSpPr>
            <a:spLocks noGrp="1"/>
          </p:cNvSpPr>
          <p:nvPr>
            <p:ph type="dt" sz="half" idx="10"/>
          </p:nvPr>
        </p:nvSpPr>
        <p:spPr/>
        <p:txBody>
          <a:bodyPr/>
          <a:lstStyle/>
          <a:p>
            <a:fld id="{31CABFBA-1F03-494B-ABA9-44DC1B71B917}" type="datetimeFigureOut">
              <a:rPr lang="en-US" smtClean="0"/>
              <a:t>9/30/24</a:t>
            </a:fld>
            <a:endParaRPr lang="en-US"/>
          </a:p>
        </p:txBody>
      </p:sp>
      <p:sp>
        <p:nvSpPr>
          <p:cNvPr id="5" name="Footer Placeholder 4">
            <a:extLst>
              <a:ext uri="{FF2B5EF4-FFF2-40B4-BE49-F238E27FC236}">
                <a16:creationId xmlns:a16="http://schemas.microsoft.com/office/drawing/2014/main" id="{69908DC9-DDD0-E448-83AF-04CFBA78A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2685A-0FC0-E448-B41B-1E1DFFCDE529}"/>
              </a:ext>
            </a:extLst>
          </p:cNvPr>
          <p:cNvSpPr>
            <a:spLocks noGrp="1"/>
          </p:cNvSpPr>
          <p:nvPr>
            <p:ph type="sldNum" sz="quarter" idx="12"/>
          </p:nvPr>
        </p:nvSpPr>
        <p:spPr/>
        <p:txBody>
          <a:bodyPr/>
          <a:lstStyle/>
          <a:p>
            <a:fld id="{C1007A6D-D44D-924B-845A-937BBC5F3EA5}" type="slidenum">
              <a:rPr lang="en-US" smtClean="0"/>
              <a:t>‹#›</a:t>
            </a:fld>
            <a:endParaRPr lang="en-US"/>
          </a:p>
        </p:txBody>
      </p:sp>
    </p:spTree>
    <p:extLst>
      <p:ext uri="{BB962C8B-B14F-4D97-AF65-F5344CB8AC3E}">
        <p14:creationId xmlns:p14="http://schemas.microsoft.com/office/powerpoint/2010/main" val="3692422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A747-6B91-724A-908C-4CE81852FF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36684C-ED24-AE4B-A4BC-8EC24D6909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7B936-FBAE-164F-B89C-D29625DA4B87}"/>
              </a:ext>
            </a:extLst>
          </p:cNvPr>
          <p:cNvSpPr>
            <a:spLocks noGrp="1"/>
          </p:cNvSpPr>
          <p:nvPr>
            <p:ph type="dt" sz="half" idx="10"/>
          </p:nvPr>
        </p:nvSpPr>
        <p:spPr/>
        <p:txBody>
          <a:bodyPr/>
          <a:lstStyle/>
          <a:p>
            <a:fld id="{31CABFBA-1F03-494B-ABA9-44DC1B71B917}" type="datetimeFigureOut">
              <a:rPr lang="en-US" smtClean="0"/>
              <a:t>9/30/24</a:t>
            </a:fld>
            <a:endParaRPr lang="en-US"/>
          </a:p>
        </p:txBody>
      </p:sp>
      <p:sp>
        <p:nvSpPr>
          <p:cNvPr id="5" name="Footer Placeholder 4">
            <a:extLst>
              <a:ext uri="{FF2B5EF4-FFF2-40B4-BE49-F238E27FC236}">
                <a16:creationId xmlns:a16="http://schemas.microsoft.com/office/drawing/2014/main" id="{33A3B951-6746-B04A-B7FE-B633A5089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F01AE-E2F4-7349-A545-CDD468A1789C}"/>
              </a:ext>
            </a:extLst>
          </p:cNvPr>
          <p:cNvSpPr>
            <a:spLocks noGrp="1"/>
          </p:cNvSpPr>
          <p:nvPr>
            <p:ph type="sldNum" sz="quarter" idx="12"/>
          </p:nvPr>
        </p:nvSpPr>
        <p:spPr/>
        <p:txBody>
          <a:bodyPr/>
          <a:lstStyle/>
          <a:p>
            <a:fld id="{C1007A6D-D44D-924B-845A-937BBC5F3EA5}" type="slidenum">
              <a:rPr lang="en-US" smtClean="0"/>
              <a:t>‹#›</a:t>
            </a:fld>
            <a:endParaRPr lang="en-US"/>
          </a:p>
        </p:txBody>
      </p:sp>
    </p:spTree>
    <p:extLst>
      <p:ext uri="{BB962C8B-B14F-4D97-AF65-F5344CB8AC3E}">
        <p14:creationId xmlns:p14="http://schemas.microsoft.com/office/powerpoint/2010/main" val="2708315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9F11-C5E0-3841-B87A-1EC37F9CB4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33CA2C-6F47-214C-91AA-D4B8D7802D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D46124-A023-F249-B986-03188F2C7B4C}"/>
              </a:ext>
            </a:extLst>
          </p:cNvPr>
          <p:cNvSpPr>
            <a:spLocks noGrp="1"/>
          </p:cNvSpPr>
          <p:nvPr>
            <p:ph type="dt" sz="half" idx="10"/>
          </p:nvPr>
        </p:nvSpPr>
        <p:spPr/>
        <p:txBody>
          <a:bodyPr/>
          <a:lstStyle/>
          <a:p>
            <a:fld id="{31CABFBA-1F03-494B-ABA9-44DC1B71B917}" type="datetimeFigureOut">
              <a:rPr lang="en-US" smtClean="0"/>
              <a:t>9/30/24</a:t>
            </a:fld>
            <a:endParaRPr lang="en-US"/>
          </a:p>
        </p:txBody>
      </p:sp>
      <p:sp>
        <p:nvSpPr>
          <p:cNvPr id="5" name="Footer Placeholder 4">
            <a:extLst>
              <a:ext uri="{FF2B5EF4-FFF2-40B4-BE49-F238E27FC236}">
                <a16:creationId xmlns:a16="http://schemas.microsoft.com/office/drawing/2014/main" id="{F0FEC208-5CFB-9948-8F0D-C359774C5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84310-E5F2-F649-9E36-A75395E2BE25}"/>
              </a:ext>
            </a:extLst>
          </p:cNvPr>
          <p:cNvSpPr>
            <a:spLocks noGrp="1"/>
          </p:cNvSpPr>
          <p:nvPr>
            <p:ph type="sldNum" sz="quarter" idx="12"/>
          </p:nvPr>
        </p:nvSpPr>
        <p:spPr/>
        <p:txBody>
          <a:bodyPr/>
          <a:lstStyle/>
          <a:p>
            <a:fld id="{C1007A6D-D44D-924B-845A-937BBC5F3EA5}" type="slidenum">
              <a:rPr lang="en-US" smtClean="0"/>
              <a:t>‹#›</a:t>
            </a:fld>
            <a:endParaRPr lang="en-US"/>
          </a:p>
        </p:txBody>
      </p:sp>
    </p:spTree>
    <p:extLst>
      <p:ext uri="{BB962C8B-B14F-4D97-AF65-F5344CB8AC3E}">
        <p14:creationId xmlns:p14="http://schemas.microsoft.com/office/powerpoint/2010/main" val="4135896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7458-760E-F34A-B9CE-5905353023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6CFA60-A989-9246-AD10-7095837E3A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C74394-D0B0-2643-BCA1-65850E10FF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3428FA-FAEC-0248-874A-83373953D095}"/>
              </a:ext>
            </a:extLst>
          </p:cNvPr>
          <p:cNvSpPr>
            <a:spLocks noGrp="1"/>
          </p:cNvSpPr>
          <p:nvPr>
            <p:ph type="dt" sz="half" idx="10"/>
          </p:nvPr>
        </p:nvSpPr>
        <p:spPr/>
        <p:txBody>
          <a:bodyPr/>
          <a:lstStyle/>
          <a:p>
            <a:fld id="{31CABFBA-1F03-494B-ABA9-44DC1B71B917}" type="datetimeFigureOut">
              <a:rPr lang="en-US" smtClean="0"/>
              <a:t>9/30/24</a:t>
            </a:fld>
            <a:endParaRPr lang="en-US"/>
          </a:p>
        </p:txBody>
      </p:sp>
      <p:sp>
        <p:nvSpPr>
          <p:cNvPr id="6" name="Footer Placeholder 5">
            <a:extLst>
              <a:ext uri="{FF2B5EF4-FFF2-40B4-BE49-F238E27FC236}">
                <a16:creationId xmlns:a16="http://schemas.microsoft.com/office/drawing/2014/main" id="{074DA4E9-5852-BD45-BD32-3792AA98AD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96F69-3F3C-9044-BFFF-2A0AE97391B8}"/>
              </a:ext>
            </a:extLst>
          </p:cNvPr>
          <p:cNvSpPr>
            <a:spLocks noGrp="1"/>
          </p:cNvSpPr>
          <p:nvPr>
            <p:ph type="sldNum" sz="quarter" idx="12"/>
          </p:nvPr>
        </p:nvSpPr>
        <p:spPr/>
        <p:txBody>
          <a:bodyPr/>
          <a:lstStyle/>
          <a:p>
            <a:fld id="{C1007A6D-D44D-924B-845A-937BBC5F3EA5}" type="slidenum">
              <a:rPr lang="en-US" smtClean="0"/>
              <a:t>‹#›</a:t>
            </a:fld>
            <a:endParaRPr lang="en-US"/>
          </a:p>
        </p:txBody>
      </p:sp>
    </p:spTree>
    <p:extLst>
      <p:ext uri="{BB962C8B-B14F-4D97-AF65-F5344CB8AC3E}">
        <p14:creationId xmlns:p14="http://schemas.microsoft.com/office/powerpoint/2010/main" val="292051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88B8B-3F7F-2B4A-A123-FC0FCA1A54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EE4713-2436-F844-92A9-393991621C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D859B4-7253-E44D-837D-017FD84B8A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0E0C21-C4D6-4143-B9ED-FB3182B597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27CF50-A906-D74A-8677-2B4F339175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2E6B05-E6AD-C843-9DDF-5EF49E94AC10}"/>
              </a:ext>
            </a:extLst>
          </p:cNvPr>
          <p:cNvSpPr>
            <a:spLocks noGrp="1"/>
          </p:cNvSpPr>
          <p:nvPr>
            <p:ph type="dt" sz="half" idx="10"/>
          </p:nvPr>
        </p:nvSpPr>
        <p:spPr/>
        <p:txBody>
          <a:bodyPr/>
          <a:lstStyle/>
          <a:p>
            <a:fld id="{31CABFBA-1F03-494B-ABA9-44DC1B71B917}" type="datetimeFigureOut">
              <a:rPr lang="en-US" smtClean="0"/>
              <a:t>9/30/24</a:t>
            </a:fld>
            <a:endParaRPr lang="en-US"/>
          </a:p>
        </p:txBody>
      </p:sp>
      <p:sp>
        <p:nvSpPr>
          <p:cNvPr id="8" name="Footer Placeholder 7">
            <a:extLst>
              <a:ext uri="{FF2B5EF4-FFF2-40B4-BE49-F238E27FC236}">
                <a16:creationId xmlns:a16="http://schemas.microsoft.com/office/drawing/2014/main" id="{6547062D-EE90-144F-A942-924739522A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2A195C-39D3-6146-9DB2-F391E540CDF5}"/>
              </a:ext>
            </a:extLst>
          </p:cNvPr>
          <p:cNvSpPr>
            <a:spLocks noGrp="1"/>
          </p:cNvSpPr>
          <p:nvPr>
            <p:ph type="sldNum" sz="quarter" idx="12"/>
          </p:nvPr>
        </p:nvSpPr>
        <p:spPr/>
        <p:txBody>
          <a:bodyPr/>
          <a:lstStyle/>
          <a:p>
            <a:fld id="{C1007A6D-D44D-924B-845A-937BBC5F3EA5}" type="slidenum">
              <a:rPr lang="en-US" smtClean="0"/>
              <a:t>‹#›</a:t>
            </a:fld>
            <a:endParaRPr lang="en-US"/>
          </a:p>
        </p:txBody>
      </p:sp>
    </p:spTree>
    <p:extLst>
      <p:ext uri="{BB962C8B-B14F-4D97-AF65-F5344CB8AC3E}">
        <p14:creationId xmlns:p14="http://schemas.microsoft.com/office/powerpoint/2010/main" val="224063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E74A-B8CA-8748-8CF2-2D32F757DE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144C9D-FA80-0F44-900D-BC822701CBF1}"/>
              </a:ext>
            </a:extLst>
          </p:cNvPr>
          <p:cNvSpPr>
            <a:spLocks noGrp="1"/>
          </p:cNvSpPr>
          <p:nvPr>
            <p:ph type="dt" sz="half" idx="10"/>
          </p:nvPr>
        </p:nvSpPr>
        <p:spPr/>
        <p:txBody>
          <a:bodyPr/>
          <a:lstStyle/>
          <a:p>
            <a:fld id="{31CABFBA-1F03-494B-ABA9-44DC1B71B917}" type="datetimeFigureOut">
              <a:rPr lang="en-US" smtClean="0"/>
              <a:t>9/30/24</a:t>
            </a:fld>
            <a:endParaRPr lang="en-US"/>
          </a:p>
        </p:txBody>
      </p:sp>
      <p:sp>
        <p:nvSpPr>
          <p:cNvPr id="4" name="Footer Placeholder 3">
            <a:extLst>
              <a:ext uri="{FF2B5EF4-FFF2-40B4-BE49-F238E27FC236}">
                <a16:creationId xmlns:a16="http://schemas.microsoft.com/office/drawing/2014/main" id="{9B13EA15-5C81-894D-886B-BA24E0C6B1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488922-D9C9-A24E-9A5F-074F7DC8D4AA}"/>
              </a:ext>
            </a:extLst>
          </p:cNvPr>
          <p:cNvSpPr>
            <a:spLocks noGrp="1"/>
          </p:cNvSpPr>
          <p:nvPr>
            <p:ph type="sldNum" sz="quarter" idx="12"/>
          </p:nvPr>
        </p:nvSpPr>
        <p:spPr/>
        <p:txBody>
          <a:bodyPr/>
          <a:lstStyle/>
          <a:p>
            <a:fld id="{C1007A6D-D44D-924B-845A-937BBC5F3EA5}" type="slidenum">
              <a:rPr lang="en-US" smtClean="0"/>
              <a:t>‹#›</a:t>
            </a:fld>
            <a:endParaRPr lang="en-US"/>
          </a:p>
        </p:txBody>
      </p:sp>
    </p:spTree>
    <p:extLst>
      <p:ext uri="{BB962C8B-B14F-4D97-AF65-F5344CB8AC3E}">
        <p14:creationId xmlns:p14="http://schemas.microsoft.com/office/powerpoint/2010/main" val="707806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DD801-287B-3346-8417-B8255C94266B}"/>
              </a:ext>
            </a:extLst>
          </p:cNvPr>
          <p:cNvSpPr>
            <a:spLocks noGrp="1"/>
          </p:cNvSpPr>
          <p:nvPr>
            <p:ph type="dt" sz="half" idx="10"/>
          </p:nvPr>
        </p:nvSpPr>
        <p:spPr/>
        <p:txBody>
          <a:bodyPr/>
          <a:lstStyle/>
          <a:p>
            <a:fld id="{31CABFBA-1F03-494B-ABA9-44DC1B71B917}" type="datetimeFigureOut">
              <a:rPr lang="en-US" smtClean="0"/>
              <a:t>9/30/24</a:t>
            </a:fld>
            <a:endParaRPr lang="en-US"/>
          </a:p>
        </p:txBody>
      </p:sp>
      <p:sp>
        <p:nvSpPr>
          <p:cNvPr id="3" name="Footer Placeholder 2">
            <a:extLst>
              <a:ext uri="{FF2B5EF4-FFF2-40B4-BE49-F238E27FC236}">
                <a16:creationId xmlns:a16="http://schemas.microsoft.com/office/drawing/2014/main" id="{DCEA7843-1860-2E4A-9022-C04E8FC069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4B377D-08F9-934D-A97D-F7C5EA4DD4E7}"/>
              </a:ext>
            </a:extLst>
          </p:cNvPr>
          <p:cNvSpPr>
            <a:spLocks noGrp="1"/>
          </p:cNvSpPr>
          <p:nvPr>
            <p:ph type="sldNum" sz="quarter" idx="12"/>
          </p:nvPr>
        </p:nvSpPr>
        <p:spPr/>
        <p:txBody>
          <a:bodyPr/>
          <a:lstStyle/>
          <a:p>
            <a:fld id="{C1007A6D-D44D-924B-845A-937BBC5F3EA5}" type="slidenum">
              <a:rPr lang="en-US" smtClean="0"/>
              <a:t>‹#›</a:t>
            </a:fld>
            <a:endParaRPr lang="en-US"/>
          </a:p>
        </p:txBody>
      </p:sp>
    </p:spTree>
    <p:extLst>
      <p:ext uri="{BB962C8B-B14F-4D97-AF65-F5344CB8AC3E}">
        <p14:creationId xmlns:p14="http://schemas.microsoft.com/office/powerpoint/2010/main" val="3752729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DDB4F-3CFC-3B4B-A264-1A83B60179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97AF20-D1F8-5546-B619-0718EEE917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434167-0950-BE46-ABF7-445ABAD85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4528F2-298F-E946-BE52-6C93891266E0}"/>
              </a:ext>
            </a:extLst>
          </p:cNvPr>
          <p:cNvSpPr>
            <a:spLocks noGrp="1"/>
          </p:cNvSpPr>
          <p:nvPr>
            <p:ph type="dt" sz="half" idx="10"/>
          </p:nvPr>
        </p:nvSpPr>
        <p:spPr/>
        <p:txBody>
          <a:bodyPr/>
          <a:lstStyle/>
          <a:p>
            <a:fld id="{31CABFBA-1F03-494B-ABA9-44DC1B71B917}" type="datetimeFigureOut">
              <a:rPr lang="en-US" smtClean="0"/>
              <a:t>9/30/24</a:t>
            </a:fld>
            <a:endParaRPr lang="en-US"/>
          </a:p>
        </p:txBody>
      </p:sp>
      <p:sp>
        <p:nvSpPr>
          <p:cNvPr id="6" name="Footer Placeholder 5">
            <a:extLst>
              <a:ext uri="{FF2B5EF4-FFF2-40B4-BE49-F238E27FC236}">
                <a16:creationId xmlns:a16="http://schemas.microsoft.com/office/drawing/2014/main" id="{D597D548-E40F-E74E-ADDA-AFCC68707C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19D263-34B0-9145-B6C6-E67FE9456699}"/>
              </a:ext>
            </a:extLst>
          </p:cNvPr>
          <p:cNvSpPr>
            <a:spLocks noGrp="1"/>
          </p:cNvSpPr>
          <p:nvPr>
            <p:ph type="sldNum" sz="quarter" idx="12"/>
          </p:nvPr>
        </p:nvSpPr>
        <p:spPr/>
        <p:txBody>
          <a:bodyPr/>
          <a:lstStyle/>
          <a:p>
            <a:fld id="{C1007A6D-D44D-924B-845A-937BBC5F3EA5}" type="slidenum">
              <a:rPr lang="en-US" smtClean="0"/>
              <a:t>‹#›</a:t>
            </a:fld>
            <a:endParaRPr lang="en-US"/>
          </a:p>
        </p:txBody>
      </p:sp>
    </p:spTree>
    <p:extLst>
      <p:ext uri="{BB962C8B-B14F-4D97-AF65-F5344CB8AC3E}">
        <p14:creationId xmlns:p14="http://schemas.microsoft.com/office/powerpoint/2010/main" val="324141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DB4A-780B-E148-9A30-38D7427A1E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BEC57C-9E55-2F40-8F29-CFCC129955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4B3480-EE9F-F14F-AE0C-159F256C4E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55DD13-4E60-3E44-889D-ABC55E908EC6}"/>
              </a:ext>
            </a:extLst>
          </p:cNvPr>
          <p:cNvSpPr>
            <a:spLocks noGrp="1"/>
          </p:cNvSpPr>
          <p:nvPr>
            <p:ph type="dt" sz="half" idx="10"/>
          </p:nvPr>
        </p:nvSpPr>
        <p:spPr/>
        <p:txBody>
          <a:bodyPr/>
          <a:lstStyle/>
          <a:p>
            <a:fld id="{31CABFBA-1F03-494B-ABA9-44DC1B71B917}" type="datetimeFigureOut">
              <a:rPr lang="en-US" smtClean="0"/>
              <a:t>9/30/24</a:t>
            </a:fld>
            <a:endParaRPr lang="en-US"/>
          </a:p>
        </p:txBody>
      </p:sp>
      <p:sp>
        <p:nvSpPr>
          <p:cNvPr id="6" name="Footer Placeholder 5">
            <a:extLst>
              <a:ext uri="{FF2B5EF4-FFF2-40B4-BE49-F238E27FC236}">
                <a16:creationId xmlns:a16="http://schemas.microsoft.com/office/drawing/2014/main" id="{D57C1EB5-3985-B74D-BA9F-15A487B0A7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75A22-EC9E-6943-AE8E-84861260516A}"/>
              </a:ext>
            </a:extLst>
          </p:cNvPr>
          <p:cNvSpPr>
            <a:spLocks noGrp="1"/>
          </p:cNvSpPr>
          <p:nvPr>
            <p:ph type="sldNum" sz="quarter" idx="12"/>
          </p:nvPr>
        </p:nvSpPr>
        <p:spPr/>
        <p:txBody>
          <a:bodyPr/>
          <a:lstStyle/>
          <a:p>
            <a:fld id="{C1007A6D-D44D-924B-845A-937BBC5F3EA5}" type="slidenum">
              <a:rPr lang="en-US" smtClean="0"/>
              <a:t>‹#›</a:t>
            </a:fld>
            <a:endParaRPr lang="en-US"/>
          </a:p>
        </p:txBody>
      </p:sp>
    </p:spTree>
    <p:extLst>
      <p:ext uri="{BB962C8B-B14F-4D97-AF65-F5344CB8AC3E}">
        <p14:creationId xmlns:p14="http://schemas.microsoft.com/office/powerpoint/2010/main" val="68362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C64589-2C05-9C4C-9081-7CD8B2DF4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8B64B9-70CF-CF43-95A5-9CBBFC4335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B953F6-53FD-CE44-A3BE-08241E911B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ABFBA-1F03-494B-ABA9-44DC1B71B917}" type="datetimeFigureOut">
              <a:rPr lang="en-US" smtClean="0"/>
              <a:t>9/30/24</a:t>
            </a:fld>
            <a:endParaRPr lang="en-US"/>
          </a:p>
        </p:txBody>
      </p:sp>
      <p:sp>
        <p:nvSpPr>
          <p:cNvPr id="5" name="Footer Placeholder 4">
            <a:extLst>
              <a:ext uri="{FF2B5EF4-FFF2-40B4-BE49-F238E27FC236}">
                <a16:creationId xmlns:a16="http://schemas.microsoft.com/office/drawing/2014/main" id="{11CAE912-7FB2-CB42-ADA4-7A502DB9C2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E20B76-4F1F-6446-965E-A350ED5F33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07A6D-D44D-924B-845A-937BBC5F3EA5}" type="slidenum">
              <a:rPr lang="en-US" smtClean="0"/>
              <a:t>‹#›</a:t>
            </a:fld>
            <a:endParaRPr lang="en-US"/>
          </a:p>
        </p:txBody>
      </p:sp>
    </p:spTree>
    <p:extLst>
      <p:ext uri="{BB962C8B-B14F-4D97-AF65-F5344CB8AC3E}">
        <p14:creationId xmlns:p14="http://schemas.microsoft.com/office/powerpoint/2010/main" val="3857958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386A-B3FB-6142-A3DC-F5EF78EE7BE8}"/>
              </a:ext>
            </a:extLst>
          </p:cNvPr>
          <p:cNvSpPr>
            <a:spLocks noGrp="1"/>
          </p:cNvSpPr>
          <p:nvPr>
            <p:ph type="ctrTitle"/>
          </p:nvPr>
        </p:nvSpPr>
        <p:spPr>
          <a:xfrm>
            <a:off x="0" y="1041400"/>
            <a:ext cx="12192000" cy="2387600"/>
          </a:xfrm>
        </p:spPr>
        <p:txBody>
          <a:bodyPr>
            <a:normAutofit/>
          </a:bodyPr>
          <a:lstStyle/>
          <a:p>
            <a:r>
              <a:rPr lang="en-US" dirty="0"/>
              <a:t>Love Across Diversity &amp; Difference</a:t>
            </a:r>
            <a:br>
              <a:rPr lang="en-US" dirty="0"/>
            </a:br>
            <a:r>
              <a:rPr lang="en-US" dirty="0"/>
              <a:t>Case for Reparations?</a:t>
            </a:r>
          </a:p>
        </p:txBody>
      </p:sp>
      <p:sp>
        <p:nvSpPr>
          <p:cNvPr id="3" name="Subtitle 2">
            <a:extLst>
              <a:ext uri="{FF2B5EF4-FFF2-40B4-BE49-F238E27FC236}">
                <a16:creationId xmlns:a16="http://schemas.microsoft.com/office/drawing/2014/main" id="{C008ED06-1C4A-894E-B342-2A9F5969CF21}"/>
              </a:ext>
            </a:extLst>
          </p:cNvPr>
          <p:cNvSpPr>
            <a:spLocks noGrp="1"/>
          </p:cNvSpPr>
          <p:nvPr>
            <p:ph type="subTitle" idx="1"/>
          </p:nvPr>
        </p:nvSpPr>
        <p:spPr/>
        <p:txBody>
          <a:bodyPr/>
          <a:lstStyle/>
          <a:p>
            <a:r>
              <a:rPr lang="en-US" dirty="0"/>
              <a:t>CORE – 100 – 04</a:t>
            </a:r>
          </a:p>
          <a:p>
            <a:r>
              <a:rPr lang="en-US" dirty="0"/>
              <a:t>Sept 30, 2024</a:t>
            </a:r>
          </a:p>
        </p:txBody>
      </p:sp>
    </p:spTree>
    <p:extLst>
      <p:ext uri="{BB962C8B-B14F-4D97-AF65-F5344CB8AC3E}">
        <p14:creationId xmlns:p14="http://schemas.microsoft.com/office/powerpoint/2010/main" val="3538088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C61F-6E59-6CEF-4AF7-DF85105F61C9}"/>
              </a:ext>
            </a:extLst>
          </p:cNvPr>
          <p:cNvSpPr>
            <a:spLocks noGrp="1"/>
          </p:cNvSpPr>
          <p:nvPr>
            <p:ph type="title"/>
          </p:nvPr>
        </p:nvSpPr>
        <p:spPr>
          <a:xfrm>
            <a:off x="0" y="108858"/>
            <a:ext cx="12192000" cy="1110341"/>
          </a:xfrm>
        </p:spPr>
        <p:txBody>
          <a:bodyPr>
            <a:noAutofit/>
          </a:bodyPr>
          <a:lstStyle/>
          <a:p>
            <a:pPr algn="ctr"/>
            <a:r>
              <a:rPr lang="en-US" sz="3600" b="1" dirty="0">
                <a:latin typeface="Franklin Gothic Medium" panose="020B0603020102020204" pitchFamily="34" charset="0"/>
              </a:rPr>
              <a:t>THIS WEDNESDAY, Oct 2: Structured Dialogue #1 (practice)</a:t>
            </a:r>
            <a:br>
              <a:rPr lang="en-US" sz="3600" b="1" dirty="0">
                <a:latin typeface="Franklin Gothic Medium" panose="020B0603020102020204" pitchFamily="34" charset="0"/>
              </a:rPr>
            </a:br>
            <a:r>
              <a:rPr lang="en-US" sz="3600" b="1" dirty="0">
                <a:solidFill>
                  <a:srgbClr val="C00000"/>
                </a:solidFill>
                <a:latin typeface="Franklin Gothic Heavy" panose="020B0603020102020204" pitchFamily="34" charset="0"/>
              </a:rPr>
              <a:t>Come only at your group’s time</a:t>
            </a:r>
            <a:r>
              <a:rPr lang="en-US" sz="3600" b="1" dirty="0">
                <a:solidFill>
                  <a:srgbClr val="C00000"/>
                </a:solidFill>
                <a:latin typeface="Franklin Gothic Medium" panose="020B0603020102020204" pitchFamily="34" charset="0"/>
              </a:rPr>
              <a:t>; may stay 5-10 min. after</a:t>
            </a:r>
          </a:p>
        </p:txBody>
      </p:sp>
      <p:sp>
        <p:nvSpPr>
          <p:cNvPr id="3" name="Content Placeholder 2">
            <a:extLst>
              <a:ext uri="{FF2B5EF4-FFF2-40B4-BE49-F238E27FC236}">
                <a16:creationId xmlns:a16="http://schemas.microsoft.com/office/drawing/2014/main" id="{C3B3DD4A-4B19-0BA5-6158-102D66864723}"/>
              </a:ext>
            </a:extLst>
          </p:cNvPr>
          <p:cNvSpPr>
            <a:spLocks noGrp="1"/>
          </p:cNvSpPr>
          <p:nvPr>
            <p:ph idx="1"/>
          </p:nvPr>
        </p:nvSpPr>
        <p:spPr>
          <a:xfrm>
            <a:off x="1006997" y="1321166"/>
            <a:ext cx="10000527" cy="5312229"/>
          </a:xfrm>
        </p:spPr>
        <p:txBody>
          <a:bodyPr>
            <a:normAutofit/>
          </a:bodyPr>
          <a:lstStyle/>
          <a:p>
            <a:r>
              <a:rPr lang="en-US" sz="4400" dirty="0"/>
              <a:t>11:00 – 11:10: Jaden, Will, Nathan, Ronald, Valeria, Olivia</a:t>
            </a:r>
          </a:p>
          <a:p>
            <a:r>
              <a:rPr lang="en-US" sz="4400" dirty="0">
                <a:solidFill>
                  <a:schemeClr val="tx1">
                    <a:lumMod val="50000"/>
                    <a:lumOff val="50000"/>
                  </a:schemeClr>
                </a:solidFill>
              </a:rPr>
              <a:t>11:15 – 11:25: </a:t>
            </a:r>
            <a:r>
              <a:rPr lang="en-US" sz="4400" dirty="0">
                <a:solidFill>
                  <a:schemeClr val="bg1">
                    <a:lumMod val="50000"/>
                  </a:schemeClr>
                </a:solidFill>
              </a:rPr>
              <a:t>Dean, Annelise, Alexis, Jimmy, Tanner</a:t>
            </a:r>
          </a:p>
          <a:p>
            <a:r>
              <a:rPr lang="en-US" sz="4400" dirty="0"/>
              <a:t>11:30 – 11:40: Leah, Luke, Nicholas, Brooke, Ava, Josh</a:t>
            </a:r>
          </a:p>
          <a:p>
            <a:r>
              <a:rPr lang="en-US" sz="4400" dirty="0">
                <a:solidFill>
                  <a:schemeClr val="tx1">
                    <a:lumMod val="50000"/>
                    <a:lumOff val="50000"/>
                  </a:schemeClr>
                </a:solidFill>
              </a:rPr>
              <a:t>11:45 – 12:00: Lily, </a:t>
            </a:r>
            <a:r>
              <a:rPr lang="en-US" sz="4400" dirty="0" err="1">
                <a:solidFill>
                  <a:schemeClr val="tx1">
                    <a:lumMod val="50000"/>
                    <a:lumOff val="50000"/>
                  </a:schemeClr>
                </a:solidFill>
              </a:rPr>
              <a:t>Lilroy</a:t>
            </a:r>
            <a:r>
              <a:rPr lang="en-US" sz="4400" dirty="0">
                <a:solidFill>
                  <a:schemeClr val="tx1">
                    <a:lumMod val="50000"/>
                    <a:lumOff val="50000"/>
                  </a:schemeClr>
                </a:solidFill>
              </a:rPr>
              <a:t>, Emma, Andy, Ben, Kaylynn</a:t>
            </a:r>
          </a:p>
        </p:txBody>
      </p:sp>
    </p:spTree>
    <p:extLst>
      <p:ext uri="{BB962C8B-B14F-4D97-AF65-F5344CB8AC3E}">
        <p14:creationId xmlns:p14="http://schemas.microsoft.com/office/powerpoint/2010/main" val="292891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CB3563-16DB-1A4A-9249-8E1E372189F0}"/>
              </a:ext>
            </a:extLst>
          </p:cNvPr>
          <p:cNvSpPr>
            <a:spLocks noGrp="1"/>
          </p:cNvSpPr>
          <p:nvPr>
            <p:ph type="title"/>
          </p:nvPr>
        </p:nvSpPr>
        <p:spPr>
          <a:xfrm>
            <a:off x="838200" y="31296"/>
            <a:ext cx="10515600" cy="1363551"/>
          </a:xfrm>
        </p:spPr>
        <p:txBody>
          <a:bodyPr>
            <a:noAutofit/>
          </a:bodyPr>
          <a:lstStyle/>
          <a:p>
            <a:pPr algn="ctr"/>
            <a:r>
              <a:rPr lang="en-US" sz="6000" dirty="0"/>
              <a:t>Example Prompt</a:t>
            </a:r>
          </a:p>
        </p:txBody>
      </p:sp>
      <p:sp>
        <p:nvSpPr>
          <p:cNvPr id="4" name="Text Placeholder 3">
            <a:extLst>
              <a:ext uri="{FF2B5EF4-FFF2-40B4-BE49-F238E27FC236}">
                <a16:creationId xmlns:a16="http://schemas.microsoft.com/office/drawing/2014/main" id="{55BA5427-A135-7247-BDAC-62C303678448}"/>
              </a:ext>
            </a:extLst>
          </p:cNvPr>
          <p:cNvSpPr>
            <a:spLocks noGrp="1"/>
          </p:cNvSpPr>
          <p:nvPr>
            <p:ph idx="1"/>
          </p:nvPr>
        </p:nvSpPr>
        <p:spPr>
          <a:xfrm>
            <a:off x="290285" y="1177871"/>
            <a:ext cx="11640457" cy="5501898"/>
          </a:xfrm>
        </p:spPr>
        <p:txBody>
          <a:bodyPr>
            <a:normAutofit fontScale="92500" lnSpcReduction="20000"/>
          </a:bodyPr>
          <a:lstStyle/>
          <a:p>
            <a:pPr marL="0" indent="0">
              <a:lnSpc>
                <a:spcPct val="115000"/>
              </a:lnSpc>
              <a:spcBef>
                <a:spcPts val="0"/>
              </a:spcBef>
              <a:buNone/>
              <a:tabLst>
                <a:tab pos="457200" algn="l"/>
              </a:tabLst>
            </a:pPr>
            <a:r>
              <a:rPr lang="en-US" sz="4400" i="0" dirty="0">
                <a:solidFill>
                  <a:srgbClr val="373A3C"/>
                </a:solidFill>
                <a:effectLst/>
                <a:latin typeface="-apple-system"/>
              </a:rPr>
              <a:t>Explain how the </a:t>
            </a:r>
            <a:r>
              <a:rPr lang="en-US" sz="4400" i="1" dirty="0">
                <a:solidFill>
                  <a:srgbClr val="373A3C"/>
                </a:solidFill>
                <a:effectLst/>
                <a:latin typeface="-apple-system"/>
              </a:rPr>
              <a:t>combination</a:t>
            </a:r>
            <a:r>
              <a:rPr lang="en-US" sz="4400" i="0" dirty="0">
                <a:solidFill>
                  <a:srgbClr val="373A3C"/>
                </a:solidFill>
                <a:effectLst/>
                <a:latin typeface="-apple-system"/>
              </a:rPr>
              <a:t> of history, data analysis, and graphics work together to help Coates make his points more convincing. (Or, if you think one of the three is out of place or ineffective, explain why.) Support your views with specific examples from the piece.</a:t>
            </a:r>
          </a:p>
          <a:p>
            <a:pPr marL="0" marR="0" lvl="0" indent="0">
              <a:lnSpc>
                <a:spcPct val="115000"/>
              </a:lnSpc>
              <a:spcBef>
                <a:spcPts val="0"/>
              </a:spcBef>
              <a:spcAft>
                <a:spcPts val="0"/>
              </a:spcAft>
              <a:buNone/>
              <a:tabLst>
                <a:tab pos="457200" algn="l"/>
              </a:tabLst>
            </a:pPr>
            <a:endParaRPr lang="en-US" sz="4400" dirty="0">
              <a:solidFill>
                <a:schemeClr val="tx2"/>
              </a:solidFill>
              <a:latin typeface="Calibri" panose="020F0502020204030204" pitchFamily="34" charset="0"/>
              <a:ea typeface="Times New Roman" panose="02020603050405020304" pitchFamily="18" charset="0"/>
              <a:cs typeface="Calibri" panose="020F0502020204030204" pitchFamily="34" charset="0"/>
            </a:endParaRPr>
          </a:p>
          <a:p>
            <a:pPr marL="0" marR="0" lvl="0" indent="0">
              <a:lnSpc>
                <a:spcPct val="115000"/>
              </a:lnSpc>
              <a:spcBef>
                <a:spcPts val="0"/>
              </a:spcBef>
              <a:spcAft>
                <a:spcPts val="0"/>
              </a:spcAft>
              <a:buNone/>
              <a:tabLst>
                <a:tab pos="457200" algn="l"/>
              </a:tabLst>
            </a:pPr>
            <a:r>
              <a:rPr lang="en-US" sz="4400" dirty="0">
                <a:solidFill>
                  <a:schemeClr val="tx2"/>
                </a:solidFill>
                <a:latin typeface="Calibri" panose="020F0502020204030204" pitchFamily="34" charset="0"/>
                <a:ea typeface="Times New Roman" panose="02020603050405020304" pitchFamily="18" charset="0"/>
                <a:cs typeface="Calibri" panose="020F0502020204030204" pitchFamily="34" charset="0"/>
              </a:rPr>
              <a:t>Goals: Stick to text; listen, question; respectfully explore disagreement</a:t>
            </a:r>
            <a:endParaRPr lang="en-US" sz="4400" dirty="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1747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0C95-6CBC-A267-8A8D-37DE087795D1}"/>
              </a:ext>
            </a:extLst>
          </p:cNvPr>
          <p:cNvSpPr>
            <a:spLocks noGrp="1"/>
          </p:cNvSpPr>
          <p:nvPr>
            <p:ph type="title"/>
          </p:nvPr>
        </p:nvSpPr>
        <p:spPr>
          <a:xfrm>
            <a:off x="838200" y="365126"/>
            <a:ext cx="10515600" cy="641872"/>
          </a:xfrm>
        </p:spPr>
        <p:txBody>
          <a:bodyPr>
            <a:normAutofit fontScale="90000"/>
          </a:bodyPr>
          <a:lstStyle/>
          <a:p>
            <a:r>
              <a:rPr lang="en-US" dirty="0"/>
              <a:t>Structured Dialogs: Process</a:t>
            </a:r>
          </a:p>
        </p:txBody>
      </p:sp>
      <p:sp>
        <p:nvSpPr>
          <p:cNvPr id="3" name="Content Placeholder 2">
            <a:extLst>
              <a:ext uri="{FF2B5EF4-FFF2-40B4-BE49-F238E27FC236}">
                <a16:creationId xmlns:a16="http://schemas.microsoft.com/office/drawing/2014/main" id="{55642F0F-D8E5-9A97-0AE2-DFDD0947FE3B}"/>
              </a:ext>
            </a:extLst>
          </p:cNvPr>
          <p:cNvSpPr>
            <a:spLocks noGrp="1"/>
          </p:cNvSpPr>
          <p:nvPr>
            <p:ph idx="1"/>
          </p:nvPr>
        </p:nvSpPr>
        <p:spPr>
          <a:xfrm>
            <a:off x="838200" y="1203768"/>
            <a:ext cx="10515600" cy="5497974"/>
          </a:xfrm>
        </p:spPr>
        <p:txBody>
          <a:bodyPr>
            <a:normAutofit/>
          </a:bodyPr>
          <a:lstStyle/>
          <a:p>
            <a:r>
              <a:rPr lang="en-US" dirty="0"/>
              <a:t>Your team of 5-6 students will </a:t>
            </a:r>
            <a:r>
              <a:rPr lang="en-US" b="1" dirty="0"/>
              <a:t>discuss for 10 minutes </a:t>
            </a:r>
            <a:r>
              <a:rPr lang="en-US" dirty="0"/>
              <a:t>(practice dialog) or 12-15 minutes (final dialog)</a:t>
            </a:r>
          </a:p>
          <a:p>
            <a:pPr lvl="1"/>
            <a:r>
              <a:rPr lang="en-US" dirty="0"/>
              <a:t>Prof will listen </a:t>
            </a:r>
            <a:r>
              <a:rPr lang="en-US" i="1" dirty="0"/>
              <a:t>only</a:t>
            </a:r>
          </a:p>
          <a:p>
            <a:pPr lvl="1"/>
            <a:r>
              <a:rPr lang="en-US" dirty="0"/>
              <a:t>Preparation is </a:t>
            </a:r>
            <a:r>
              <a:rPr lang="en-US" i="1" dirty="0"/>
              <a:t>allowed</a:t>
            </a:r>
          </a:p>
          <a:p>
            <a:pPr lvl="1"/>
            <a:r>
              <a:rPr lang="en-US" dirty="0"/>
              <a:t>Make sure to invite more-hesitant team members into conversation</a:t>
            </a:r>
          </a:p>
          <a:p>
            <a:pPr lvl="1"/>
            <a:r>
              <a:rPr lang="en-US" dirty="0"/>
              <a:t>Contribute without dominating</a:t>
            </a:r>
          </a:p>
          <a:p>
            <a:pPr lvl="1"/>
            <a:r>
              <a:rPr lang="en-US" dirty="0"/>
              <a:t>Converse rather than waiting your turn to make your point</a:t>
            </a:r>
          </a:p>
          <a:p>
            <a:pPr lvl="1"/>
            <a:r>
              <a:rPr lang="en-US" dirty="0"/>
              <a:t>Practice questioning and discourse!</a:t>
            </a:r>
          </a:p>
          <a:p>
            <a:r>
              <a:rPr lang="en-US" b="1" dirty="0"/>
              <a:t>After</a:t>
            </a:r>
            <a:r>
              <a:rPr lang="en-US" dirty="0"/>
              <a:t> the conversation you’ll be given the name of 1 teammate. In ~5-10 minutes you’re asked to summarize their contributions in 0.5-1 page</a:t>
            </a:r>
          </a:p>
          <a:p>
            <a:pPr lvl="1"/>
            <a:r>
              <a:rPr lang="en-US" dirty="0"/>
              <a:t>Be honest but generous</a:t>
            </a:r>
          </a:p>
          <a:p>
            <a:pPr lvl="1"/>
            <a:r>
              <a:rPr lang="en-US" dirty="0"/>
              <a:t>Include specific examples and details</a:t>
            </a:r>
          </a:p>
          <a:p>
            <a:endParaRPr lang="en-US" dirty="0"/>
          </a:p>
        </p:txBody>
      </p:sp>
    </p:spTree>
    <p:extLst>
      <p:ext uri="{BB962C8B-B14F-4D97-AF65-F5344CB8AC3E}">
        <p14:creationId xmlns:p14="http://schemas.microsoft.com/office/powerpoint/2010/main" val="261526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C1003-D0FE-5F00-D128-1879E7A04770}"/>
              </a:ext>
            </a:extLst>
          </p:cNvPr>
          <p:cNvSpPr>
            <a:spLocks noGrp="1"/>
          </p:cNvSpPr>
          <p:nvPr>
            <p:ph type="title"/>
          </p:nvPr>
        </p:nvSpPr>
        <p:spPr/>
        <p:txBody>
          <a:bodyPr>
            <a:normAutofit/>
          </a:bodyPr>
          <a:lstStyle/>
          <a:p>
            <a:r>
              <a:rPr lang="en-US" sz="5400" dirty="0"/>
              <a:t>Today: Practice for the practice</a:t>
            </a:r>
          </a:p>
        </p:txBody>
      </p:sp>
      <p:sp>
        <p:nvSpPr>
          <p:cNvPr id="3" name="Content Placeholder 2">
            <a:extLst>
              <a:ext uri="{FF2B5EF4-FFF2-40B4-BE49-F238E27FC236}">
                <a16:creationId xmlns:a16="http://schemas.microsoft.com/office/drawing/2014/main" id="{DAC05A47-6644-1E2E-C790-1C8E37824A52}"/>
              </a:ext>
            </a:extLst>
          </p:cNvPr>
          <p:cNvSpPr>
            <a:spLocks noGrp="1"/>
          </p:cNvSpPr>
          <p:nvPr>
            <p:ph idx="1"/>
          </p:nvPr>
        </p:nvSpPr>
        <p:spPr/>
        <p:txBody>
          <a:bodyPr>
            <a:normAutofit/>
          </a:bodyPr>
          <a:lstStyle/>
          <a:p>
            <a:r>
              <a:rPr lang="en-US" sz="3600" dirty="0"/>
              <a:t>Warm-up with your team </a:t>
            </a:r>
          </a:p>
          <a:p>
            <a:pPr lvl="1"/>
            <a:r>
              <a:rPr lang="en-US" sz="3200" dirty="0"/>
              <a:t>Elect 2 teammates to do 2 “demo” dialogs</a:t>
            </a:r>
          </a:p>
          <a:p>
            <a:pPr lvl="1"/>
            <a:r>
              <a:rPr lang="en-US" sz="3200" dirty="0"/>
              <a:t>Take notes!</a:t>
            </a:r>
          </a:p>
          <a:p>
            <a:pPr lvl="1"/>
            <a:r>
              <a:rPr lang="en-US" sz="3200" dirty="0"/>
              <a:t>Plan your questions/comments</a:t>
            </a:r>
          </a:p>
          <a:p>
            <a:r>
              <a:rPr lang="en-US" sz="3600" dirty="0"/>
              <a:t>During each demo dialog, those not speaking will assess</a:t>
            </a:r>
          </a:p>
          <a:p>
            <a:pPr lvl="1"/>
            <a:r>
              <a:rPr lang="en-US" sz="3200" dirty="0"/>
              <a:t>You may need to write a </a:t>
            </a:r>
            <a:r>
              <a:rPr lang="en-US" sz="3200" i="1" dirty="0"/>
              <a:t>summary of one person’s points</a:t>
            </a:r>
          </a:p>
          <a:p>
            <a:pPr lvl="1"/>
            <a:r>
              <a:rPr lang="en-US" sz="3200" dirty="0"/>
              <a:t>You may keep track of each person’s contributions</a:t>
            </a:r>
          </a:p>
        </p:txBody>
      </p:sp>
    </p:spTree>
    <p:extLst>
      <p:ext uri="{BB962C8B-B14F-4D97-AF65-F5344CB8AC3E}">
        <p14:creationId xmlns:p14="http://schemas.microsoft.com/office/powerpoint/2010/main" val="852488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AF6D-8485-378D-A9B2-B6F1CA73CF6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2BF42CC-8DD1-B50C-22E8-275107057BA6}"/>
              </a:ext>
            </a:extLst>
          </p:cNvPr>
          <p:cNvPicPr>
            <a:picLocks noGrp="1" noChangeAspect="1"/>
          </p:cNvPicPr>
          <p:nvPr>
            <p:ph idx="1"/>
          </p:nvPr>
        </p:nvPicPr>
        <p:blipFill>
          <a:blip r:embed="rId2"/>
          <a:stretch>
            <a:fillRect/>
          </a:stretch>
        </p:blipFill>
        <p:spPr>
          <a:xfrm>
            <a:off x="794795" y="109648"/>
            <a:ext cx="10602410" cy="6748352"/>
          </a:xfrm>
        </p:spPr>
      </p:pic>
    </p:spTree>
    <p:extLst>
      <p:ext uri="{BB962C8B-B14F-4D97-AF65-F5344CB8AC3E}">
        <p14:creationId xmlns:p14="http://schemas.microsoft.com/office/powerpoint/2010/main" val="346508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9A04F-6063-F2F4-036D-050B1AF73ED7}"/>
              </a:ext>
            </a:extLst>
          </p:cNvPr>
          <p:cNvSpPr>
            <a:spLocks noGrp="1"/>
          </p:cNvSpPr>
          <p:nvPr>
            <p:ph type="title"/>
          </p:nvPr>
        </p:nvSpPr>
        <p:spPr>
          <a:xfrm>
            <a:off x="838200" y="0"/>
            <a:ext cx="10515600" cy="867906"/>
          </a:xfrm>
        </p:spPr>
        <p:txBody>
          <a:bodyPr>
            <a:normAutofit/>
          </a:bodyPr>
          <a:lstStyle/>
          <a:p>
            <a:r>
              <a:rPr lang="en-US" i="1" dirty="0"/>
              <a:t>Today’s </a:t>
            </a:r>
            <a:r>
              <a:rPr lang="en-US" dirty="0"/>
              <a:t>Discussion Prompts (small groups)</a:t>
            </a:r>
          </a:p>
        </p:txBody>
      </p:sp>
      <p:sp>
        <p:nvSpPr>
          <p:cNvPr id="3" name="Content Placeholder 2">
            <a:extLst>
              <a:ext uri="{FF2B5EF4-FFF2-40B4-BE49-F238E27FC236}">
                <a16:creationId xmlns:a16="http://schemas.microsoft.com/office/drawing/2014/main" id="{32F9814B-7EE3-4FAF-88FB-AB903174469E}"/>
              </a:ext>
            </a:extLst>
          </p:cNvPr>
          <p:cNvSpPr>
            <a:spLocks noGrp="1"/>
          </p:cNvSpPr>
          <p:nvPr>
            <p:ph idx="1"/>
          </p:nvPr>
        </p:nvSpPr>
        <p:spPr>
          <a:xfrm>
            <a:off x="185980" y="867906"/>
            <a:ext cx="11809708" cy="5811863"/>
          </a:xfrm>
        </p:spPr>
        <p:txBody>
          <a:bodyPr>
            <a:normAutofit fontScale="85000" lnSpcReduction="10000"/>
          </a:bodyPr>
          <a:lstStyle/>
          <a:p>
            <a:pPr algn="l">
              <a:buFont typeface="+mj-lt"/>
              <a:buAutoNum type="arabicPeriod"/>
            </a:pPr>
            <a:r>
              <a:rPr lang="en-US" i="0" dirty="0">
                <a:solidFill>
                  <a:srgbClr val="373A3C"/>
                </a:solidFill>
                <a:effectLst/>
                <a:latin typeface="-apple-system"/>
              </a:rPr>
              <a:t> Which points from Coates and/or the videos did you find most convincing, and why? Identify a quote, example or explanation </a:t>
            </a:r>
            <a:r>
              <a:rPr lang="en-US" b="1" i="0" dirty="0">
                <a:solidFill>
                  <a:srgbClr val="373A3C"/>
                </a:solidFill>
                <a:effectLst/>
                <a:latin typeface="-apple-system"/>
              </a:rPr>
              <a:t>from Coates </a:t>
            </a:r>
            <a:r>
              <a:rPr lang="en-US" i="0" dirty="0">
                <a:solidFill>
                  <a:srgbClr val="373A3C"/>
                </a:solidFill>
                <a:effectLst/>
                <a:latin typeface="-apple-system"/>
              </a:rPr>
              <a:t>that helped you a point from one of the videos more deeply, or a point </a:t>
            </a:r>
            <a:r>
              <a:rPr lang="en-US" b="1" i="0" dirty="0">
                <a:solidFill>
                  <a:srgbClr val="373A3C"/>
                </a:solidFill>
                <a:effectLst/>
                <a:latin typeface="-apple-system"/>
              </a:rPr>
              <a:t>from a video</a:t>
            </a:r>
            <a:r>
              <a:rPr lang="en-US" b="1" i="1" dirty="0">
                <a:solidFill>
                  <a:srgbClr val="373A3C"/>
                </a:solidFill>
                <a:effectLst/>
                <a:latin typeface="-apple-system"/>
              </a:rPr>
              <a:t> </a:t>
            </a:r>
            <a:r>
              <a:rPr lang="en-US" dirty="0">
                <a:solidFill>
                  <a:srgbClr val="373A3C"/>
                </a:solidFill>
                <a:effectLst/>
                <a:latin typeface="-apple-system"/>
              </a:rPr>
              <a:t>that helped you to better understand Coates</a:t>
            </a:r>
            <a:endParaRPr lang="en-US" i="0" dirty="0">
              <a:solidFill>
                <a:srgbClr val="373A3C"/>
              </a:solidFill>
              <a:effectLst/>
              <a:latin typeface="-apple-system"/>
            </a:endParaRPr>
          </a:p>
          <a:p>
            <a:pPr algn="l">
              <a:buFont typeface="+mj-lt"/>
              <a:buAutoNum type="arabicPeriod"/>
            </a:pPr>
            <a:r>
              <a:rPr lang="en-US" i="0" dirty="0">
                <a:solidFill>
                  <a:srgbClr val="373A3C"/>
                </a:solidFill>
                <a:effectLst/>
                <a:latin typeface="-apple-system"/>
              </a:rPr>
              <a:t>Explain how the </a:t>
            </a:r>
            <a:r>
              <a:rPr lang="en-US" i="1" dirty="0">
                <a:solidFill>
                  <a:srgbClr val="373A3C"/>
                </a:solidFill>
                <a:effectLst/>
                <a:latin typeface="-apple-system"/>
              </a:rPr>
              <a:t>combination</a:t>
            </a:r>
            <a:r>
              <a:rPr lang="en-US" i="0" dirty="0">
                <a:solidFill>
                  <a:srgbClr val="373A3C"/>
                </a:solidFill>
                <a:effectLst/>
                <a:latin typeface="-apple-system"/>
              </a:rPr>
              <a:t> of history, data analysis, and graphics work together to help Coates make his points more convincing. (Or, if you think one of the three is out of place or ineffective, explain why.) Support your views with specific examples from the piece.</a:t>
            </a:r>
          </a:p>
          <a:p>
            <a:pPr algn="l">
              <a:buFont typeface="+mj-lt"/>
              <a:buAutoNum type="arabicPeriod"/>
            </a:pPr>
            <a:r>
              <a:rPr lang="en-US" i="0" dirty="0">
                <a:solidFill>
                  <a:srgbClr val="373A3C"/>
                </a:solidFill>
                <a:effectLst/>
                <a:latin typeface="-apple-system"/>
              </a:rPr>
              <a:t>Coates' piece jumps around in time -- it doesn't start with the earliest history and then move forward to the present day. Instead, Coates juxtaposes events from different times to emphasize connections between them and make his points. Find an example (where he presents events or examples from different times, together); describe and explore it, trying to understand why Coates chose the combination he did.</a:t>
            </a:r>
          </a:p>
          <a:p>
            <a:pPr algn="l">
              <a:buFont typeface="+mj-lt"/>
              <a:buAutoNum type="arabicPeriod"/>
            </a:pPr>
            <a:r>
              <a:rPr lang="en-US" dirty="0">
                <a:solidFill>
                  <a:srgbClr val="373A3C"/>
                </a:solidFill>
                <a:latin typeface="-apple-system"/>
              </a:rPr>
              <a:t>What quote from Coates’ piece </a:t>
            </a:r>
            <a:r>
              <a:rPr lang="en-US" i="1" dirty="0">
                <a:solidFill>
                  <a:srgbClr val="373A3C"/>
                </a:solidFill>
                <a:latin typeface="-apple-system"/>
              </a:rPr>
              <a:t>resonates</a:t>
            </a:r>
            <a:r>
              <a:rPr lang="en-US" dirty="0">
                <a:solidFill>
                  <a:srgbClr val="373A3C"/>
                </a:solidFill>
                <a:latin typeface="-apple-system"/>
              </a:rPr>
              <a:t> most strongly with you? Explain what you think he means by it, and why it seems important or right to you.</a:t>
            </a:r>
          </a:p>
          <a:p>
            <a:pPr>
              <a:buFont typeface="+mj-lt"/>
              <a:buAutoNum type="arabicPeriod"/>
            </a:pPr>
            <a:r>
              <a:rPr lang="en-US" i="0" dirty="0">
                <a:solidFill>
                  <a:srgbClr val="373A3C"/>
                </a:solidFill>
                <a:effectLst/>
                <a:latin typeface="-apple-system"/>
              </a:rPr>
              <a:t>What quote from Coates’ pieces </a:t>
            </a:r>
            <a:r>
              <a:rPr lang="en-US" i="1" dirty="0">
                <a:solidFill>
                  <a:srgbClr val="373A3C"/>
                </a:solidFill>
                <a:effectLst/>
                <a:latin typeface="-apple-system"/>
              </a:rPr>
              <a:t>troubles, confuses, or riles </a:t>
            </a:r>
            <a:r>
              <a:rPr lang="en-US" i="0" dirty="0">
                <a:solidFill>
                  <a:srgbClr val="373A3C"/>
                </a:solidFill>
                <a:effectLst/>
                <a:latin typeface="-apple-system"/>
              </a:rPr>
              <a:t>you the most? </a:t>
            </a:r>
            <a:r>
              <a:rPr lang="en-US" dirty="0">
                <a:solidFill>
                  <a:srgbClr val="373A3C"/>
                </a:solidFill>
                <a:latin typeface="-apple-system"/>
              </a:rPr>
              <a:t>Explain what you think he means by it, and why it affects you as it does.</a:t>
            </a:r>
          </a:p>
          <a:p>
            <a:pPr>
              <a:buFont typeface="+mj-lt"/>
              <a:buAutoNum type="arabicPeriod"/>
            </a:pPr>
            <a:r>
              <a:rPr lang="en-US" dirty="0">
                <a:solidFill>
                  <a:srgbClr val="373A3C"/>
                </a:solidFill>
                <a:latin typeface="-apple-system"/>
              </a:rPr>
              <a:t> What connections do you find between Coates’ work and </a:t>
            </a:r>
            <a:r>
              <a:rPr lang="en-US" b="1" dirty="0">
                <a:solidFill>
                  <a:srgbClr val="373A3C"/>
                </a:solidFill>
                <a:latin typeface="-apple-system"/>
              </a:rPr>
              <a:t>other course materials </a:t>
            </a:r>
            <a:r>
              <a:rPr lang="en-US" dirty="0">
                <a:solidFill>
                  <a:srgbClr val="373A3C"/>
                </a:solidFill>
                <a:latin typeface="-apple-system"/>
              </a:rPr>
              <a:t>so far?</a:t>
            </a:r>
          </a:p>
          <a:p>
            <a:pPr algn="l">
              <a:buFont typeface="+mj-lt"/>
              <a:buAutoNum type="arabicPeriod"/>
            </a:pPr>
            <a:endParaRPr lang="en-US" i="0" dirty="0">
              <a:solidFill>
                <a:srgbClr val="373A3C"/>
              </a:solidFill>
              <a:effectLst/>
              <a:latin typeface="-apple-system"/>
            </a:endParaRPr>
          </a:p>
          <a:p>
            <a:endParaRPr lang="en-US" dirty="0"/>
          </a:p>
        </p:txBody>
      </p:sp>
    </p:spTree>
    <p:extLst>
      <p:ext uri="{BB962C8B-B14F-4D97-AF65-F5344CB8AC3E}">
        <p14:creationId xmlns:p14="http://schemas.microsoft.com/office/powerpoint/2010/main" val="354992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9A04F-6063-F2F4-036D-050B1AF73ED7}"/>
              </a:ext>
            </a:extLst>
          </p:cNvPr>
          <p:cNvSpPr>
            <a:spLocks noGrp="1"/>
          </p:cNvSpPr>
          <p:nvPr>
            <p:ph type="title"/>
          </p:nvPr>
        </p:nvSpPr>
        <p:spPr>
          <a:xfrm>
            <a:off x="838200" y="0"/>
            <a:ext cx="10515600" cy="867906"/>
          </a:xfrm>
        </p:spPr>
        <p:txBody>
          <a:bodyPr>
            <a:normAutofit/>
          </a:bodyPr>
          <a:lstStyle/>
          <a:p>
            <a:r>
              <a:rPr lang="en-US" i="1" dirty="0"/>
              <a:t>Today’s </a:t>
            </a:r>
            <a:r>
              <a:rPr lang="en-US" dirty="0"/>
              <a:t>Discussion Prompts (small groups)</a:t>
            </a:r>
          </a:p>
        </p:txBody>
      </p:sp>
      <p:sp>
        <p:nvSpPr>
          <p:cNvPr id="3" name="Content Placeholder 2">
            <a:extLst>
              <a:ext uri="{FF2B5EF4-FFF2-40B4-BE49-F238E27FC236}">
                <a16:creationId xmlns:a16="http://schemas.microsoft.com/office/drawing/2014/main" id="{32F9814B-7EE3-4FAF-88FB-AB903174469E}"/>
              </a:ext>
            </a:extLst>
          </p:cNvPr>
          <p:cNvSpPr>
            <a:spLocks noGrp="1"/>
          </p:cNvSpPr>
          <p:nvPr>
            <p:ph idx="1"/>
          </p:nvPr>
        </p:nvSpPr>
        <p:spPr>
          <a:xfrm>
            <a:off x="185980" y="867906"/>
            <a:ext cx="11809708" cy="5811863"/>
          </a:xfrm>
        </p:spPr>
        <p:txBody>
          <a:bodyPr>
            <a:normAutofit/>
          </a:bodyPr>
          <a:lstStyle/>
          <a:p>
            <a:pPr marL="0" indent="0" algn="l">
              <a:buNone/>
            </a:pPr>
            <a:r>
              <a:rPr lang="en-US" sz="4000" dirty="0">
                <a:solidFill>
                  <a:srgbClr val="373A3C"/>
                </a:solidFill>
                <a:latin typeface="-apple-system"/>
              </a:rPr>
              <a:t>2 </a:t>
            </a:r>
            <a:r>
              <a:rPr lang="en-US" sz="4000" i="0" dirty="0">
                <a:solidFill>
                  <a:srgbClr val="373A3C"/>
                </a:solidFill>
                <a:effectLst/>
                <a:latin typeface="-apple-system"/>
              </a:rPr>
              <a:t>Explain how the </a:t>
            </a:r>
            <a:r>
              <a:rPr lang="en-US" sz="4000" i="1" dirty="0">
                <a:solidFill>
                  <a:srgbClr val="373A3C"/>
                </a:solidFill>
                <a:effectLst/>
                <a:latin typeface="-apple-system"/>
              </a:rPr>
              <a:t>combination</a:t>
            </a:r>
            <a:r>
              <a:rPr lang="en-US" sz="4000" i="0" dirty="0">
                <a:solidFill>
                  <a:srgbClr val="373A3C"/>
                </a:solidFill>
                <a:effectLst/>
                <a:latin typeface="-apple-system"/>
              </a:rPr>
              <a:t> of history, data analysis, and graphics work together to help Coates make his points more convincing. (Or, if you think one of the three is out of place or ineffective, explain why.) Support your views with specific examples from the piece.</a:t>
            </a:r>
          </a:p>
          <a:p>
            <a:pPr marL="0" indent="0" algn="l">
              <a:buNone/>
            </a:pPr>
            <a:r>
              <a:rPr lang="en-US" sz="4000" dirty="0">
                <a:solidFill>
                  <a:srgbClr val="373A3C"/>
                </a:solidFill>
                <a:latin typeface="-apple-system"/>
              </a:rPr>
              <a:t>4 What quote from Coates’ piece </a:t>
            </a:r>
            <a:r>
              <a:rPr lang="en-US" sz="4000" i="1" dirty="0">
                <a:solidFill>
                  <a:srgbClr val="373A3C"/>
                </a:solidFill>
                <a:latin typeface="-apple-system"/>
              </a:rPr>
              <a:t>resonates</a:t>
            </a:r>
            <a:r>
              <a:rPr lang="en-US" sz="4000" dirty="0">
                <a:solidFill>
                  <a:srgbClr val="373A3C"/>
                </a:solidFill>
                <a:latin typeface="-apple-system"/>
              </a:rPr>
              <a:t> most strongly with you? Explain what you think he means by it, and why it seems important or right to you.</a:t>
            </a:r>
          </a:p>
          <a:p>
            <a:pPr algn="l">
              <a:buFont typeface="+mj-lt"/>
              <a:buAutoNum type="arabicPeriod"/>
            </a:pPr>
            <a:endParaRPr lang="en-US" sz="4000" i="0" dirty="0">
              <a:solidFill>
                <a:srgbClr val="373A3C"/>
              </a:solidFill>
              <a:effectLst/>
              <a:latin typeface="-apple-system"/>
            </a:endParaRPr>
          </a:p>
          <a:p>
            <a:endParaRPr lang="en-US" sz="4000" dirty="0"/>
          </a:p>
        </p:txBody>
      </p:sp>
    </p:spTree>
    <p:extLst>
      <p:ext uri="{BB962C8B-B14F-4D97-AF65-F5344CB8AC3E}">
        <p14:creationId xmlns:p14="http://schemas.microsoft.com/office/powerpoint/2010/main" val="3982089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3375-394F-D11A-70DA-DAB4759B4F62}"/>
              </a:ext>
            </a:extLst>
          </p:cNvPr>
          <p:cNvSpPr>
            <a:spLocks noGrp="1"/>
          </p:cNvSpPr>
          <p:nvPr>
            <p:ph type="title"/>
          </p:nvPr>
        </p:nvSpPr>
        <p:spPr>
          <a:xfrm>
            <a:off x="838200" y="365126"/>
            <a:ext cx="10515600" cy="719756"/>
          </a:xfrm>
        </p:spPr>
        <p:txBody>
          <a:bodyPr>
            <a:normAutofit fontScale="90000"/>
          </a:bodyPr>
          <a:lstStyle/>
          <a:p>
            <a:r>
              <a:rPr lang="en-US" dirty="0"/>
              <a:t>Structured Dialog Preparation (for Wednesday)</a:t>
            </a:r>
            <a:br>
              <a:rPr lang="en-US" dirty="0"/>
            </a:br>
            <a:r>
              <a:rPr lang="en-US" sz="2700" i="1" dirty="0"/>
              <a:t>Discussion Prompts (Your team will choose the ones you prefer to discuss!)</a:t>
            </a:r>
            <a:endParaRPr lang="en-US" dirty="0"/>
          </a:p>
        </p:txBody>
      </p:sp>
      <p:sp>
        <p:nvSpPr>
          <p:cNvPr id="3" name="Content Placeholder 2">
            <a:extLst>
              <a:ext uri="{FF2B5EF4-FFF2-40B4-BE49-F238E27FC236}">
                <a16:creationId xmlns:a16="http://schemas.microsoft.com/office/drawing/2014/main" id="{D140A4A1-4B49-72BF-7DC5-639EAE791798}"/>
              </a:ext>
            </a:extLst>
          </p:cNvPr>
          <p:cNvSpPr>
            <a:spLocks noGrp="1"/>
          </p:cNvSpPr>
          <p:nvPr>
            <p:ph idx="1"/>
          </p:nvPr>
        </p:nvSpPr>
        <p:spPr>
          <a:xfrm>
            <a:off x="139485" y="1270861"/>
            <a:ext cx="11902698" cy="5470902"/>
          </a:xfrm>
        </p:spPr>
        <p:txBody>
          <a:bodyPr>
            <a:normAutofit fontScale="55000" lnSpcReduction="20000"/>
          </a:bodyPr>
          <a:lstStyle/>
          <a:p>
            <a:pPr marL="514350" indent="-514350">
              <a:buFont typeface="+mj-lt"/>
              <a:buAutoNum type="arabicPeriod"/>
            </a:pPr>
            <a:r>
              <a:rPr lang="en-US" dirty="0"/>
              <a:t>Drawing on what you learned from today's materials, imagine Smith and Dykstra-</a:t>
            </a:r>
            <a:r>
              <a:rPr lang="en-US" dirty="0" err="1"/>
              <a:t>Prium's</a:t>
            </a:r>
            <a:r>
              <a:rPr lang="en-US" dirty="0"/>
              <a:t> answer to the question, "Why should Christians learn about Global Regions &amp; Cultures?" Be sure to include citations as appropriate -- for the video, ideally give the approximate timestamp of the material being cited.</a:t>
            </a:r>
          </a:p>
          <a:p>
            <a:pPr marL="514350" indent="-514350">
              <a:buFont typeface="+mj-lt"/>
              <a:buAutoNum type="arabicPeriod"/>
            </a:pPr>
            <a:r>
              <a:rPr lang="en-US" dirty="0"/>
              <a:t>What does Adichie mean when she talks about a “single story”? Have you experience people who seem to believe a “single story” about you? How can you connect these experiences with a point from the Dykstra-</a:t>
            </a:r>
            <a:r>
              <a:rPr lang="en-US" dirty="0" err="1"/>
              <a:t>Pruim</a:t>
            </a:r>
            <a:r>
              <a:rPr lang="en-US" dirty="0"/>
              <a:t> conversation, or Riley’s “Dignity”?</a:t>
            </a:r>
          </a:p>
          <a:p>
            <a:pPr marL="514350" indent="-514350">
              <a:buFont typeface="+mj-lt"/>
              <a:buAutoNum type="arabicPeriod"/>
            </a:pPr>
            <a:r>
              <a:rPr lang="en-US" dirty="0"/>
              <a:t>Before, we discussed what Riley’s piece had to say about the meaning of humans being created in God’s image. What connections do you see between her articulation of what “God’s image” means, and the points that Adichie, Smith, of Dykstra-</a:t>
            </a:r>
            <a:r>
              <a:rPr lang="en-US" dirty="0" err="1"/>
              <a:t>Pruim</a:t>
            </a:r>
            <a:r>
              <a:rPr lang="en-US" dirty="0"/>
              <a:t> make?</a:t>
            </a:r>
          </a:p>
          <a:p>
            <a:pPr marL="514350" indent="-514350">
              <a:buFont typeface="+mj-lt"/>
              <a:buAutoNum type="arabicPeriod"/>
            </a:pPr>
            <a:r>
              <a:rPr lang="en-US" dirty="0"/>
              <a:t>Today's materials warn about the pitfalls of partial knowledge (particularly of those from other cultures). Can you think of an example -- related somehow to culture, whether international or a sub- or micro-culture within your own community -- of when you thought you understood something only to find out later that you misunderstood? How did you come to a deeper knowledge? What did it take to bring you there?</a:t>
            </a:r>
          </a:p>
          <a:p>
            <a:pPr marL="514350" indent="-514350">
              <a:buFont typeface="+mj-lt"/>
              <a:buAutoNum type="arabicPeriod"/>
            </a:pPr>
            <a:r>
              <a:rPr lang="en-US" dirty="0"/>
              <a:t>Compare and contrast today's materials. What common threads do you notice? Any important differences? Did you appreciate or learn from one more (because of the medium, written vs video; or the presentation style; or the identity/experience of the author(s); or the method of argument; or the tone; or...?)</a:t>
            </a:r>
          </a:p>
          <a:p>
            <a:pPr marL="514350" indent="-514350">
              <a:buFont typeface="+mj-lt"/>
              <a:buAutoNum type="arabicPeriod"/>
            </a:pPr>
            <a:r>
              <a:rPr lang="en-US" dirty="0"/>
              <a:t>Compare and contrast a position that Dykstra-</a:t>
            </a:r>
            <a:r>
              <a:rPr lang="en-US" dirty="0" err="1"/>
              <a:t>Pruim</a:t>
            </a:r>
            <a:r>
              <a:rPr lang="en-US" dirty="0"/>
              <a:t> or Smith takes in the video conversation with a specific quote exemplifying a position of one earlier course author (ideas: Wright, Augustine, Jamie Smith, Kimmerer, </a:t>
            </a:r>
            <a:r>
              <a:rPr lang="en-US" dirty="0" err="1"/>
              <a:t>Warners</a:t>
            </a:r>
            <a:r>
              <a:rPr lang="en-US" dirty="0"/>
              <a:t>, Al-Attas Bradford…).</a:t>
            </a:r>
          </a:p>
          <a:p>
            <a:pPr marL="514350" indent="-514350">
              <a:buFont typeface="+mj-lt"/>
              <a:buAutoNum type="arabicPeriod"/>
            </a:pPr>
            <a:r>
              <a:rPr lang="en-US" dirty="0"/>
              <a:t>Compare and contrast a point Adichie makes in her talk with a specific quote exemplifying a position of one earlier course author (ideas: Riley, Wright, Augustine, Jamie Smith, Kimmerer, </a:t>
            </a:r>
            <a:r>
              <a:rPr lang="en-US" dirty="0" err="1"/>
              <a:t>Warners</a:t>
            </a:r>
            <a:r>
              <a:rPr lang="en-US" dirty="0"/>
              <a:t>, Al-Attas Bradford…).</a:t>
            </a:r>
          </a:p>
          <a:p>
            <a:pPr marL="514350" indent="-514350">
              <a:buFont typeface="+mj-lt"/>
              <a:buAutoNum type="arabicPeriod"/>
            </a:pPr>
            <a:r>
              <a:rPr lang="en-US" dirty="0"/>
              <a:t>In their conversation, Dykstra-</a:t>
            </a:r>
            <a:r>
              <a:rPr lang="en-US" dirty="0" err="1"/>
              <a:t>Pruim</a:t>
            </a:r>
            <a:r>
              <a:rPr lang="en-US" dirty="0"/>
              <a:t> and Smith talk about some familiar bible stories that they were able to understand in totally new ways in light of cross-cultural experiences. Give and example that  struck you. What do you take away from the story? How might it relate to other authors whose work we’ve read so far?</a:t>
            </a:r>
          </a:p>
          <a:p>
            <a:pPr marL="514350" indent="-514350">
              <a:buFont typeface="+mj-lt"/>
              <a:buAutoNum type="arabicPeriod"/>
            </a:pPr>
            <a:r>
              <a:rPr lang="en-US" b="1" i="1" dirty="0"/>
              <a:t>You are invited to add additional questions or points to discuss on your own, too! Keep these grounded in course readings, though…</a:t>
            </a:r>
          </a:p>
          <a:p>
            <a:endParaRPr lang="en-US" dirty="0"/>
          </a:p>
        </p:txBody>
      </p:sp>
    </p:spTree>
    <p:extLst>
      <p:ext uri="{BB962C8B-B14F-4D97-AF65-F5344CB8AC3E}">
        <p14:creationId xmlns:p14="http://schemas.microsoft.com/office/powerpoint/2010/main" val="3607279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1163</Words>
  <Application>Microsoft Macintosh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Calibri</vt:lpstr>
      <vt:lpstr>Calibri Light</vt:lpstr>
      <vt:lpstr>Franklin Gothic Heavy</vt:lpstr>
      <vt:lpstr>Franklin Gothic Medium</vt:lpstr>
      <vt:lpstr>Office Theme</vt:lpstr>
      <vt:lpstr>Love Across Diversity &amp; Difference Case for Reparations?</vt:lpstr>
      <vt:lpstr>THIS WEDNESDAY, Oct 2: Structured Dialogue #1 (practice) Come only at your group’s time; may stay 5-10 min. after</vt:lpstr>
      <vt:lpstr>Example Prompt</vt:lpstr>
      <vt:lpstr>Structured Dialogs: Process</vt:lpstr>
      <vt:lpstr>Today: Practice for the practice</vt:lpstr>
      <vt:lpstr>PowerPoint Presentation</vt:lpstr>
      <vt:lpstr>Today’s Discussion Prompts (small groups)</vt:lpstr>
      <vt:lpstr>Today’s Discussion Prompts (small groups)</vt:lpstr>
      <vt:lpstr>Structured Dialog Preparation (for Wednesday) Discussion Prompts (Your team will choose the ones you prefer to discuss!)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Love Across Diversity &amp; Difference: Compromise</dc:title>
  <dc:creator>Stacy De Ruiter</dc:creator>
  <cp:lastModifiedBy>Stacy DeRuiter</cp:lastModifiedBy>
  <cp:revision>26</cp:revision>
  <cp:lastPrinted>2023-09-22T14:41:09Z</cp:lastPrinted>
  <dcterms:created xsi:type="dcterms:W3CDTF">2021-10-27T15:47:14Z</dcterms:created>
  <dcterms:modified xsi:type="dcterms:W3CDTF">2024-09-30T16:09:54Z</dcterms:modified>
</cp:coreProperties>
</file>