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2" r:id="rId3"/>
    <p:sldId id="257" r:id="rId4"/>
    <p:sldId id="258" r:id="rId5"/>
    <p:sldId id="259" r:id="rId6"/>
    <p:sldId id="261"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napToObjects="1">
      <p:cViewPr>
        <p:scale>
          <a:sx n="108" d="100"/>
          <a:sy n="108" d="100"/>
        </p:scale>
        <p:origin x="73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8333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269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241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901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601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742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92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662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35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64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90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3/10/21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744586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6FB3F45-A117-B241-A4FF-EA6CFBE0C33D}"/>
              </a:ext>
            </a:extLst>
          </p:cNvPr>
          <p:cNvSpPr>
            <a:spLocks noGrp="1"/>
          </p:cNvSpPr>
          <p:nvPr>
            <p:ph type="ctrTitle"/>
          </p:nvPr>
        </p:nvSpPr>
        <p:spPr>
          <a:xfrm>
            <a:off x="641604" y="4553712"/>
            <a:ext cx="10908792" cy="1069848"/>
          </a:xfrm>
        </p:spPr>
        <p:txBody>
          <a:bodyPr anchor="ctr">
            <a:normAutofit/>
          </a:bodyPr>
          <a:lstStyle/>
          <a:p>
            <a:pPr algn="ctr">
              <a:lnSpc>
                <a:spcPct val="95000"/>
              </a:lnSpc>
            </a:pPr>
            <a:r>
              <a:rPr kumimoji="1" lang="en-US" altLang="zh-CN" sz="6000" dirty="0"/>
              <a:t>Report Out </a:t>
            </a:r>
            <a:r>
              <a:rPr lang="en" altLang="zh-CN" sz="6000" dirty="0" err="1"/>
              <a:t>SportsStats</a:t>
            </a:r>
            <a:r>
              <a:rPr lang="en" altLang="zh-CN" sz="6000" dirty="0"/>
              <a:t> </a:t>
            </a:r>
            <a:r>
              <a:rPr kumimoji="1" lang="en-US" altLang="zh-CN" sz="6000" dirty="0"/>
              <a:t> </a:t>
            </a:r>
            <a:endParaRPr kumimoji="1" lang="zh-CN" altLang="en-US" sz="6000" dirty="0"/>
          </a:p>
        </p:txBody>
      </p:sp>
      <p:pic>
        <p:nvPicPr>
          <p:cNvPr id="4" name="Picture 3" descr="Magnifying glass showing decling performance">
            <a:extLst>
              <a:ext uri="{FF2B5EF4-FFF2-40B4-BE49-F238E27FC236}">
                <a16:creationId xmlns:a16="http://schemas.microsoft.com/office/drawing/2014/main" id="{49EE7180-D318-461F-BC7E-F37A59A98183}"/>
              </a:ext>
            </a:extLst>
          </p:cNvPr>
          <p:cNvPicPr>
            <a:picLocks noChangeAspect="1"/>
          </p:cNvPicPr>
          <p:nvPr/>
        </p:nvPicPr>
        <p:blipFill rotWithShape="1">
          <a:blip r:embed="rId2"/>
          <a:srcRect t="17569" b="30859"/>
          <a:stretch/>
        </p:blipFill>
        <p:spPr>
          <a:xfrm>
            <a:off x="20" y="10"/>
            <a:ext cx="12191979" cy="4196972"/>
          </a:xfrm>
          <a:custGeom>
            <a:avLst/>
            <a:gdLst/>
            <a:ahLst/>
            <a:cxnLst/>
            <a:rect l="l" t="t" r="r" b="b"/>
            <a:pathLst>
              <a:path w="12191999" h="4196982">
                <a:moveTo>
                  <a:pt x="0" y="0"/>
                </a:moveTo>
                <a:lnTo>
                  <a:pt x="12191999" y="0"/>
                </a:lnTo>
                <a:lnTo>
                  <a:pt x="12191999" y="4170459"/>
                </a:lnTo>
                <a:lnTo>
                  <a:pt x="11986461" y="4175111"/>
                </a:lnTo>
                <a:cubicBezTo>
                  <a:pt x="11912297" y="4174136"/>
                  <a:pt x="11838168" y="4170508"/>
                  <a:pt x="11764214" y="4164231"/>
                </a:cubicBezTo>
                <a:cubicBezTo>
                  <a:pt x="11656850" y="4156227"/>
                  <a:pt x="11548596" y="4145173"/>
                  <a:pt x="11441995" y="4165502"/>
                </a:cubicBezTo>
                <a:cubicBezTo>
                  <a:pt x="11324975" y="4187991"/>
                  <a:pt x="11208081" y="4188118"/>
                  <a:pt x="11090044" y="4182401"/>
                </a:cubicBezTo>
                <a:cubicBezTo>
                  <a:pt x="10989160" y="4177573"/>
                  <a:pt x="10888657" y="4152161"/>
                  <a:pt x="10787011" y="4178970"/>
                </a:cubicBezTo>
                <a:cubicBezTo>
                  <a:pt x="10776897" y="4180444"/>
                  <a:pt x="10766592" y="4180012"/>
                  <a:pt x="10756643" y="4177700"/>
                </a:cubicBezTo>
                <a:cubicBezTo>
                  <a:pt x="10645468" y="4162326"/>
                  <a:pt x="10533530" y="4174904"/>
                  <a:pt x="10421973" y="4170584"/>
                </a:cubicBezTo>
                <a:cubicBezTo>
                  <a:pt x="10370515" y="4168551"/>
                  <a:pt x="10318040" y="4169695"/>
                  <a:pt x="10267216" y="4164231"/>
                </a:cubicBezTo>
                <a:cubicBezTo>
                  <a:pt x="10150577" y="4151780"/>
                  <a:pt x="10034192" y="4145173"/>
                  <a:pt x="9918824" y="4174523"/>
                </a:cubicBezTo>
                <a:cubicBezTo>
                  <a:pt x="9885153" y="4182439"/>
                  <a:pt x="9850745" y="4186695"/>
                  <a:pt x="9816160" y="4187229"/>
                </a:cubicBezTo>
                <a:cubicBezTo>
                  <a:pt x="9703206" y="4191295"/>
                  <a:pt x="9590632" y="4183544"/>
                  <a:pt x="9478059" y="4177191"/>
                </a:cubicBezTo>
                <a:cubicBezTo>
                  <a:pt x="9399918" y="4172744"/>
                  <a:pt x="9321904" y="4163088"/>
                  <a:pt x="9243637" y="4171220"/>
                </a:cubicBezTo>
                <a:cubicBezTo>
                  <a:pt x="9198150" y="4175921"/>
                  <a:pt x="9152282" y="4175921"/>
                  <a:pt x="9106795" y="4171220"/>
                </a:cubicBezTo>
                <a:cubicBezTo>
                  <a:pt x="9022962" y="4161398"/>
                  <a:pt x="8938380" y="4159568"/>
                  <a:pt x="8854204" y="4165756"/>
                </a:cubicBezTo>
                <a:cubicBezTo>
                  <a:pt x="8728543" y="4176556"/>
                  <a:pt x="8603010" y="4185577"/>
                  <a:pt x="8476969" y="4168424"/>
                </a:cubicBezTo>
                <a:cubicBezTo>
                  <a:pt x="8405486" y="4157192"/>
                  <a:pt x="8332808" y="4155871"/>
                  <a:pt x="8260970" y="4164486"/>
                </a:cubicBezTo>
                <a:cubicBezTo>
                  <a:pt x="8089823" y="4188500"/>
                  <a:pt x="7918295" y="4180749"/>
                  <a:pt x="7746767" y="4170839"/>
                </a:cubicBezTo>
                <a:cubicBezTo>
                  <a:pt x="7632160" y="4164104"/>
                  <a:pt x="7517046" y="4151780"/>
                  <a:pt x="7402693" y="4168043"/>
                </a:cubicBezTo>
                <a:cubicBezTo>
                  <a:pt x="7256831" y="4188372"/>
                  <a:pt x="7110841" y="4181638"/>
                  <a:pt x="6964597" y="4175667"/>
                </a:cubicBezTo>
                <a:cubicBezTo>
                  <a:pt x="6857233" y="4171220"/>
                  <a:pt x="6749742" y="4157751"/>
                  <a:pt x="6642124" y="4174396"/>
                </a:cubicBezTo>
                <a:cubicBezTo>
                  <a:pt x="6631045" y="4175908"/>
                  <a:pt x="6619775" y="4174777"/>
                  <a:pt x="6609216" y="4171093"/>
                </a:cubicBezTo>
                <a:cubicBezTo>
                  <a:pt x="6568379" y="4157650"/>
                  <a:pt x="6524595" y="4155846"/>
                  <a:pt x="6482793" y="4165883"/>
                </a:cubicBezTo>
                <a:cubicBezTo>
                  <a:pt x="6405669" y="4182782"/>
                  <a:pt x="6328672" y="4190151"/>
                  <a:pt x="6250150" y="4174777"/>
                </a:cubicBezTo>
                <a:cubicBezTo>
                  <a:pt x="6217254" y="4167891"/>
                  <a:pt x="6183521" y="4165883"/>
                  <a:pt x="6150028" y="4168806"/>
                </a:cubicBezTo>
                <a:cubicBezTo>
                  <a:pt x="6020175" y="4181766"/>
                  <a:pt x="5890068" y="4176683"/>
                  <a:pt x="5760087" y="4174142"/>
                </a:cubicBezTo>
                <a:cubicBezTo>
                  <a:pt x="5521345" y="4169695"/>
                  <a:pt x="5282477" y="4174142"/>
                  <a:pt x="5044242" y="4151399"/>
                </a:cubicBezTo>
                <a:cubicBezTo>
                  <a:pt x="4979506" y="4145237"/>
                  <a:pt x="4914326" y="4141297"/>
                  <a:pt x="4849272" y="4142076"/>
                </a:cubicBezTo>
                <a:cubicBezTo>
                  <a:pt x="4784218" y="4142854"/>
                  <a:pt x="4719291" y="4148349"/>
                  <a:pt x="4655063" y="4161055"/>
                </a:cubicBezTo>
                <a:cubicBezTo>
                  <a:pt x="4447578" y="4201332"/>
                  <a:pt x="4239457" y="4203874"/>
                  <a:pt x="4029811" y="4187610"/>
                </a:cubicBezTo>
                <a:cubicBezTo>
                  <a:pt x="3943792" y="4180876"/>
                  <a:pt x="3857774" y="4169695"/>
                  <a:pt x="3771375" y="4171855"/>
                </a:cubicBezTo>
                <a:cubicBezTo>
                  <a:pt x="3623225" y="4175794"/>
                  <a:pt x="3474948" y="4167789"/>
                  <a:pt x="3326672" y="4169822"/>
                </a:cubicBezTo>
                <a:cubicBezTo>
                  <a:pt x="3322669" y="4170394"/>
                  <a:pt x="3318578" y="4169860"/>
                  <a:pt x="3314855" y="4168297"/>
                </a:cubicBezTo>
                <a:cubicBezTo>
                  <a:pt x="3278008" y="4143013"/>
                  <a:pt x="3237604" y="4152796"/>
                  <a:pt x="3199487" y="4159403"/>
                </a:cubicBezTo>
                <a:cubicBezTo>
                  <a:pt x="3072810" y="4181384"/>
                  <a:pt x="2946260" y="4192184"/>
                  <a:pt x="2817550" y="4175158"/>
                </a:cubicBezTo>
                <a:cubicBezTo>
                  <a:pt x="2694647" y="4157332"/>
                  <a:pt x="2569990" y="4155109"/>
                  <a:pt x="2446541" y="4168551"/>
                </a:cubicBezTo>
                <a:cubicBezTo>
                  <a:pt x="2276791" y="4188372"/>
                  <a:pt x="2107677" y="4184179"/>
                  <a:pt x="1938308" y="4168551"/>
                </a:cubicBezTo>
                <a:cubicBezTo>
                  <a:pt x="1869570" y="4162199"/>
                  <a:pt x="1799815" y="4151399"/>
                  <a:pt x="1731712" y="4167281"/>
                </a:cubicBezTo>
                <a:cubicBezTo>
                  <a:pt x="1647854" y="4186721"/>
                  <a:pt x="1564250" y="4180368"/>
                  <a:pt x="1480137" y="4176048"/>
                </a:cubicBezTo>
                <a:cubicBezTo>
                  <a:pt x="1373663" y="4170457"/>
                  <a:pt x="1267442" y="4154321"/>
                  <a:pt x="1160586" y="4167027"/>
                </a:cubicBezTo>
                <a:cubicBezTo>
                  <a:pt x="1111161" y="4172871"/>
                  <a:pt x="1062116" y="4182147"/>
                  <a:pt x="1012055" y="4179733"/>
                </a:cubicBezTo>
                <a:cubicBezTo>
                  <a:pt x="873562" y="4173380"/>
                  <a:pt x="735196" y="4165883"/>
                  <a:pt x="596449" y="4167027"/>
                </a:cubicBezTo>
                <a:cubicBezTo>
                  <a:pt x="538383" y="4167408"/>
                  <a:pt x="480699" y="4169314"/>
                  <a:pt x="422887" y="4173507"/>
                </a:cubicBezTo>
                <a:cubicBezTo>
                  <a:pt x="315015" y="4181384"/>
                  <a:pt x="207524" y="4170711"/>
                  <a:pt x="100033" y="4166900"/>
                </a:cubicBezTo>
                <a:lnTo>
                  <a:pt x="0" y="4171381"/>
                </a:lnTo>
                <a:close/>
              </a:path>
            </a:pathLst>
          </a:custGeom>
        </p:spPr>
      </p:pic>
    </p:spTree>
    <p:extLst>
      <p:ext uri="{BB962C8B-B14F-4D97-AF65-F5344CB8AC3E}">
        <p14:creationId xmlns:p14="http://schemas.microsoft.com/office/powerpoint/2010/main" val="134325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F2E11-6E6D-B04F-B971-3EFDEC38FA9B}"/>
              </a:ext>
            </a:extLst>
          </p:cNvPr>
          <p:cNvSpPr>
            <a:spLocks noGrp="1"/>
          </p:cNvSpPr>
          <p:nvPr>
            <p:ph type="title"/>
          </p:nvPr>
        </p:nvSpPr>
        <p:spPr/>
        <p:txBody>
          <a:bodyPr/>
          <a:lstStyle/>
          <a:p>
            <a:r>
              <a:rPr kumimoji="1" lang="en-US" altLang="zh-CN" dirty="0"/>
              <a:t>Hypothesis Results</a:t>
            </a:r>
            <a:endParaRPr kumimoji="1" lang="zh-CN" altLang="en-US" dirty="0"/>
          </a:p>
        </p:txBody>
      </p:sp>
      <p:sp>
        <p:nvSpPr>
          <p:cNvPr id="3" name="内容占位符 2">
            <a:extLst>
              <a:ext uri="{FF2B5EF4-FFF2-40B4-BE49-F238E27FC236}">
                <a16:creationId xmlns:a16="http://schemas.microsoft.com/office/drawing/2014/main" id="{FE4B7031-6230-584E-BFF9-91332EF3BCE0}"/>
              </a:ext>
            </a:extLst>
          </p:cNvPr>
          <p:cNvSpPr>
            <a:spLocks noGrp="1"/>
          </p:cNvSpPr>
          <p:nvPr>
            <p:ph idx="1"/>
          </p:nvPr>
        </p:nvSpPr>
        <p:spPr>
          <a:xfrm>
            <a:off x="838201" y="1929384"/>
            <a:ext cx="4921332" cy="4251960"/>
          </a:xfrm>
        </p:spPr>
        <p:txBody>
          <a:bodyPr/>
          <a:lstStyle/>
          <a:p>
            <a:r>
              <a:rPr kumimoji="1" lang="en-US" altLang="zh-CN" dirty="0"/>
              <a:t>The United States </a:t>
            </a:r>
            <a:r>
              <a:rPr lang="en" altLang="zh-CN" dirty="0"/>
              <a:t>wins the most medals in the 120 years of Olympic Games, above 5000 medals. </a:t>
            </a:r>
          </a:p>
          <a:p>
            <a:r>
              <a:rPr kumimoji="1" lang="en" altLang="zh-CN" dirty="0"/>
              <a:t>It is also the country that most athletes participated the game.</a:t>
            </a:r>
            <a:endParaRPr kumimoji="1" lang="zh-CN" altLang="en-US" dirty="0"/>
          </a:p>
        </p:txBody>
      </p:sp>
      <p:pic>
        <p:nvPicPr>
          <p:cNvPr id="4102" name="Picture 6">
            <a:extLst>
              <a:ext uri="{FF2B5EF4-FFF2-40B4-BE49-F238E27FC236}">
                <a16:creationId xmlns:a16="http://schemas.microsoft.com/office/drawing/2014/main" id="{5B3BE5D0-9CDA-134C-AF00-B61BC5F8A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435" y="2538349"/>
            <a:ext cx="6094548" cy="332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9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1A322-F98A-AE42-A246-D201A41656ED}"/>
              </a:ext>
            </a:extLst>
          </p:cNvPr>
          <p:cNvSpPr>
            <a:spLocks noGrp="1"/>
          </p:cNvSpPr>
          <p:nvPr>
            <p:ph type="title"/>
          </p:nvPr>
        </p:nvSpPr>
        <p:spPr/>
        <p:txBody>
          <a:bodyPr/>
          <a:lstStyle/>
          <a:p>
            <a:r>
              <a:rPr kumimoji="1" lang="en-US" altLang="zh-CN" dirty="0"/>
              <a:t>Hypothesis Results</a:t>
            </a:r>
            <a:endParaRPr kumimoji="1" lang="zh-CN" altLang="en-US" dirty="0"/>
          </a:p>
        </p:txBody>
      </p:sp>
      <p:sp>
        <p:nvSpPr>
          <p:cNvPr id="3" name="内容占位符 2">
            <a:extLst>
              <a:ext uri="{FF2B5EF4-FFF2-40B4-BE49-F238E27FC236}">
                <a16:creationId xmlns:a16="http://schemas.microsoft.com/office/drawing/2014/main" id="{101159AF-FB40-0243-A118-B1C3B028CCD5}"/>
              </a:ext>
            </a:extLst>
          </p:cNvPr>
          <p:cNvSpPr>
            <a:spLocks noGrp="1"/>
          </p:cNvSpPr>
          <p:nvPr>
            <p:ph idx="1"/>
          </p:nvPr>
        </p:nvSpPr>
        <p:spPr>
          <a:xfrm>
            <a:off x="838200" y="1929384"/>
            <a:ext cx="4274021" cy="4251960"/>
          </a:xfrm>
        </p:spPr>
        <p:txBody>
          <a:bodyPr/>
          <a:lstStyle/>
          <a:p>
            <a:r>
              <a:rPr kumimoji="1" lang="en-US" altLang="zh-CN" dirty="0"/>
              <a:t>The </a:t>
            </a:r>
            <a:r>
              <a:rPr lang="en" altLang="zh-CN" dirty="0"/>
              <a:t>age range of an athlete more likely to win a medal 15-40.</a:t>
            </a:r>
          </a:p>
          <a:p>
            <a:endParaRPr kumimoji="1" lang="zh-CN" altLang="en-US" dirty="0"/>
          </a:p>
        </p:txBody>
      </p:sp>
      <p:pic>
        <p:nvPicPr>
          <p:cNvPr id="5122" name="Picture 2">
            <a:extLst>
              <a:ext uri="{FF2B5EF4-FFF2-40B4-BE49-F238E27FC236}">
                <a16:creationId xmlns:a16="http://schemas.microsoft.com/office/drawing/2014/main" id="{EEF9CEA8-BF03-B24C-805B-5722A0AFC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21" y="2515354"/>
            <a:ext cx="6414759" cy="327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1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523F9-8942-CE49-A048-EFCA9A2CC814}"/>
              </a:ext>
            </a:extLst>
          </p:cNvPr>
          <p:cNvSpPr>
            <a:spLocks noGrp="1"/>
          </p:cNvSpPr>
          <p:nvPr>
            <p:ph type="title"/>
          </p:nvPr>
        </p:nvSpPr>
        <p:spPr/>
        <p:txBody>
          <a:bodyPr/>
          <a:lstStyle/>
          <a:p>
            <a:r>
              <a:rPr kumimoji="1" lang="en-US" altLang="zh-CN" dirty="0"/>
              <a:t>Recommendation</a:t>
            </a:r>
            <a:endParaRPr kumimoji="1" lang="zh-CN" altLang="en-US" dirty="0"/>
          </a:p>
        </p:txBody>
      </p:sp>
      <p:sp>
        <p:nvSpPr>
          <p:cNvPr id="3" name="内容占位符 2">
            <a:extLst>
              <a:ext uri="{FF2B5EF4-FFF2-40B4-BE49-F238E27FC236}">
                <a16:creationId xmlns:a16="http://schemas.microsoft.com/office/drawing/2014/main" id="{B0E00855-F9FD-F241-B5E1-CE833935A2AC}"/>
              </a:ext>
            </a:extLst>
          </p:cNvPr>
          <p:cNvSpPr>
            <a:spLocks noGrp="1"/>
          </p:cNvSpPr>
          <p:nvPr>
            <p:ph idx="1"/>
          </p:nvPr>
        </p:nvSpPr>
        <p:spPr/>
        <p:txBody>
          <a:bodyPr/>
          <a:lstStyle/>
          <a:p>
            <a:r>
              <a:rPr kumimoji="1" lang="en-US" altLang="zh-CN" dirty="0"/>
              <a:t>The age around 23 and between 15-40 are more likely to win a medals.</a:t>
            </a:r>
          </a:p>
          <a:p>
            <a:r>
              <a:rPr kumimoji="1" lang="en-US" altLang="zh-CN" dirty="0"/>
              <a:t>The more athletes in one country could have more chance to win medals.</a:t>
            </a:r>
          </a:p>
          <a:p>
            <a:endParaRPr kumimoji="1" lang="zh-CN" altLang="en-US" dirty="0"/>
          </a:p>
        </p:txBody>
      </p:sp>
    </p:spTree>
    <p:extLst>
      <p:ext uri="{BB962C8B-B14F-4D97-AF65-F5344CB8AC3E}">
        <p14:creationId xmlns:p14="http://schemas.microsoft.com/office/powerpoint/2010/main" val="48966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86711-DE23-F24D-93A3-94901FB87DB2}"/>
              </a:ext>
            </a:extLst>
          </p:cNvPr>
          <p:cNvSpPr>
            <a:spLocks noGrp="1"/>
          </p:cNvSpPr>
          <p:nvPr>
            <p:ph type="title"/>
          </p:nvPr>
        </p:nvSpPr>
        <p:spPr/>
        <p:txBody>
          <a:bodyPr/>
          <a:lstStyle/>
          <a:p>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F219EBEA-7CDB-A449-90D3-07622E401DD1}"/>
              </a:ext>
            </a:extLst>
          </p:cNvPr>
          <p:cNvSpPr>
            <a:spLocks noGrp="1"/>
          </p:cNvSpPr>
          <p:nvPr>
            <p:ph idx="1"/>
          </p:nvPr>
        </p:nvSpPr>
        <p:spPr/>
        <p:txBody>
          <a:bodyPr/>
          <a:lstStyle/>
          <a:p>
            <a:r>
              <a:rPr lang="en" altLang="zh-CN" dirty="0"/>
              <a:t>The data used is </a:t>
            </a:r>
            <a:r>
              <a:rPr lang="en" altLang="zh-CN" dirty="0" err="1"/>
              <a:t>SportsStats</a:t>
            </a:r>
            <a:r>
              <a:rPr lang="en" altLang="zh-CN" dirty="0"/>
              <a:t> (Olympics Dataset - 120 years of data). The dataset is made up of two files, </a:t>
            </a:r>
            <a:r>
              <a:rPr lang="en" altLang="zh-CN" dirty="0" err="1"/>
              <a:t>athlete_events.csv</a:t>
            </a:r>
            <a:r>
              <a:rPr lang="en" altLang="zh-CN" dirty="0"/>
              <a:t> and </a:t>
            </a:r>
            <a:r>
              <a:rPr lang="en" altLang="zh-CN" dirty="0" err="1"/>
              <a:t>noc_regions.csv</a:t>
            </a:r>
            <a:r>
              <a:rPr lang="en" altLang="zh-CN" dirty="0"/>
              <a:t> The dataset gives records of Olympics medal awards for different categories of sport, the countries participated in the games, names, age, medals and so on. The dataset is useful for reporting different feats in the 120 years of Olympics games.</a:t>
            </a:r>
            <a:endParaRPr kumimoji="1" lang="zh-CN" altLang="en-US" dirty="0"/>
          </a:p>
        </p:txBody>
      </p:sp>
    </p:spTree>
    <p:extLst>
      <p:ext uri="{BB962C8B-B14F-4D97-AF65-F5344CB8AC3E}">
        <p14:creationId xmlns:p14="http://schemas.microsoft.com/office/powerpoint/2010/main" val="1450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31057-EAEF-9142-BE8A-270B796FFA46}"/>
              </a:ext>
            </a:extLst>
          </p:cNvPr>
          <p:cNvSpPr>
            <a:spLocks noGrp="1"/>
          </p:cNvSpPr>
          <p:nvPr>
            <p:ph type="title"/>
          </p:nvPr>
        </p:nvSpPr>
        <p:spPr/>
        <p:txBody>
          <a:bodyPr/>
          <a:lstStyle/>
          <a:p>
            <a:r>
              <a:rPr kumimoji="1" lang="en-US" altLang="zh-CN" dirty="0"/>
              <a:t>Contents</a:t>
            </a:r>
            <a:endParaRPr kumimoji="1" lang="zh-CN" altLang="en-US" dirty="0"/>
          </a:p>
        </p:txBody>
      </p:sp>
      <p:sp>
        <p:nvSpPr>
          <p:cNvPr id="3" name="内容占位符 2">
            <a:extLst>
              <a:ext uri="{FF2B5EF4-FFF2-40B4-BE49-F238E27FC236}">
                <a16:creationId xmlns:a16="http://schemas.microsoft.com/office/drawing/2014/main" id="{657AF17C-28C8-3947-829D-D6AC85BFF0F8}"/>
              </a:ext>
            </a:extLst>
          </p:cNvPr>
          <p:cNvSpPr>
            <a:spLocks noGrp="1"/>
          </p:cNvSpPr>
          <p:nvPr>
            <p:ph idx="1"/>
          </p:nvPr>
        </p:nvSpPr>
        <p:spPr/>
        <p:txBody>
          <a:bodyPr/>
          <a:lstStyle/>
          <a:p>
            <a:r>
              <a:rPr kumimoji="1" lang="en-US" altLang="zh-CN" dirty="0"/>
              <a:t>Review of question to answer/ Initial Hypothesis</a:t>
            </a:r>
          </a:p>
          <a:p>
            <a:r>
              <a:rPr kumimoji="1" lang="en-US" altLang="zh-CN" dirty="0"/>
              <a:t>Discuss technical challenges</a:t>
            </a:r>
          </a:p>
          <a:p>
            <a:r>
              <a:rPr kumimoji="1" lang="en-US" altLang="zh-CN" dirty="0"/>
              <a:t>Detail: Entity Relationship Diagram(ERD)</a:t>
            </a:r>
          </a:p>
          <a:p>
            <a:r>
              <a:rPr kumimoji="1" lang="en-US" altLang="zh-CN" dirty="0"/>
              <a:t>Initial Finding</a:t>
            </a:r>
          </a:p>
          <a:p>
            <a:r>
              <a:rPr kumimoji="1" lang="en-US" altLang="zh-CN" dirty="0"/>
              <a:t>Deeper analysis</a:t>
            </a:r>
          </a:p>
          <a:p>
            <a:r>
              <a:rPr kumimoji="1" lang="en-US" altLang="zh-CN" dirty="0"/>
              <a:t>Hypothesis results</a:t>
            </a:r>
            <a:endParaRPr kumimoji="1" lang="zh-CN" altLang="en-US" dirty="0"/>
          </a:p>
        </p:txBody>
      </p:sp>
    </p:spTree>
    <p:extLst>
      <p:ext uri="{BB962C8B-B14F-4D97-AF65-F5344CB8AC3E}">
        <p14:creationId xmlns:p14="http://schemas.microsoft.com/office/powerpoint/2010/main" val="5949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03DB9-7B6F-DE48-85B7-AA227997F626}"/>
              </a:ext>
            </a:extLst>
          </p:cNvPr>
          <p:cNvSpPr>
            <a:spLocks noGrp="1"/>
          </p:cNvSpPr>
          <p:nvPr>
            <p:ph type="title"/>
          </p:nvPr>
        </p:nvSpPr>
        <p:spPr/>
        <p:txBody>
          <a:bodyPr/>
          <a:lstStyle/>
          <a:p>
            <a:r>
              <a:rPr kumimoji="1" lang="en-US" altLang="zh-CN" dirty="0"/>
              <a:t>Question to Answer</a:t>
            </a:r>
            <a:endParaRPr kumimoji="1" lang="zh-CN" altLang="en-US" dirty="0"/>
          </a:p>
        </p:txBody>
      </p:sp>
      <p:sp>
        <p:nvSpPr>
          <p:cNvPr id="3" name="内容占位符 2">
            <a:extLst>
              <a:ext uri="{FF2B5EF4-FFF2-40B4-BE49-F238E27FC236}">
                <a16:creationId xmlns:a16="http://schemas.microsoft.com/office/drawing/2014/main" id="{A6E97B8C-09AE-F943-BF1E-66169ACC1C73}"/>
              </a:ext>
            </a:extLst>
          </p:cNvPr>
          <p:cNvSpPr>
            <a:spLocks noGrp="1"/>
          </p:cNvSpPr>
          <p:nvPr>
            <p:ph idx="1"/>
          </p:nvPr>
        </p:nvSpPr>
        <p:spPr/>
        <p:txBody>
          <a:bodyPr/>
          <a:lstStyle/>
          <a:p>
            <a:r>
              <a:rPr lang="en" altLang="zh-CN" dirty="0"/>
              <a:t>Which country wins the most medals in the 120 years of Olympic Games?</a:t>
            </a:r>
          </a:p>
          <a:p>
            <a:r>
              <a:rPr lang="en" altLang="zh-CN" dirty="0"/>
              <a:t>The age of an athlete has relationship to win a medal?</a:t>
            </a:r>
          </a:p>
          <a:p>
            <a:endParaRPr kumimoji="1" lang="zh-CN" altLang="en-US" dirty="0"/>
          </a:p>
        </p:txBody>
      </p:sp>
    </p:spTree>
    <p:extLst>
      <p:ext uri="{BB962C8B-B14F-4D97-AF65-F5344CB8AC3E}">
        <p14:creationId xmlns:p14="http://schemas.microsoft.com/office/powerpoint/2010/main" val="380333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36B29-24A2-BE4C-BFBC-BB354D107EFA}"/>
              </a:ext>
            </a:extLst>
          </p:cNvPr>
          <p:cNvSpPr>
            <a:spLocks noGrp="1"/>
          </p:cNvSpPr>
          <p:nvPr>
            <p:ph type="title"/>
          </p:nvPr>
        </p:nvSpPr>
        <p:spPr/>
        <p:txBody>
          <a:bodyPr/>
          <a:lstStyle/>
          <a:p>
            <a:r>
              <a:rPr kumimoji="1" lang="en-US" altLang="zh-CN" dirty="0"/>
              <a:t>Initial Hypothesis</a:t>
            </a:r>
            <a:endParaRPr kumimoji="1" lang="zh-CN" altLang="en-US" dirty="0"/>
          </a:p>
        </p:txBody>
      </p:sp>
      <p:sp>
        <p:nvSpPr>
          <p:cNvPr id="3" name="内容占位符 2">
            <a:extLst>
              <a:ext uri="{FF2B5EF4-FFF2-40B4-BE49-F238E27FC236}">
                <a16:creationId xmlns:a16="http://schemas.microsoft.com/office/drawing/2014/main" id="{8C6CFF69-4609-D942-91B8-CA8584925191}"/>
              </a:ext>
            </a:extLst>
          </p:cNvPr>
          <p:cNvSpPr>
            <a:spLocks noGrp="1"/>
          </p:cNvSpPr>
          <p:nvPr>
            <p:ph idx="1"/>
          </p:nvPr>
        </p:nvSpPr>
        <p:spPr/>
        <p:txBody>
          <a:bodyPr/>
          <a:lstStyle/>
          <a:p>
            <a:r>
              <a:rPr lang="en" altLang="zh-CN" dirty="0"/>
              <a:t>More and more people participated in Olympics games</a:t>
            </a:r>
          </a:p>
          <a:p>
            <a:r>
              <a:rPr lang="en" altLang="zh-CN" dirty="0"/>
              <a:t>More male athletes then female athletes</a:t>
            </a:r>
          </a:p>
          <a:p>
            <a:endParaRPr kumimoji="1" lang="zh-CN" altLang="en-US" dirty="0"/>
          </a:p>
        </p:txBody>
      </p:sp>
    </p:spTree>
    <p:extLst>
      <p:ext uri="{BB962C8B-B14F-4D97-AF65-F5344CB8AC3E}">
        <p14:creationId xmlns:p14="http://schemas.microsoft.com/office/powerpoint/2010/main" val="379639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1C889-DE33-5645-A928-0B1E475E6962}"/>
              </a:ext>
            </a:extLst>
          </p:cNvPr>
          <p:cNvSpPr>
            <a:spLocks noGrp="1"/>
          </p:cNvSpPr>
          <p:nvPr>
            <p:ph type="title"/>
          </p:nvPr>
        </p:nvSpPr>
        <p:spPr/>
        <p:txBody>
          <a:bodyPr/>
          <a:lstStyle/>
          <a:p>
            <a:r>
              <a:rPr kumimoji="1" lang="en-US" altLang="zh-CN" dirty="0"/>
              <a:t>Technical Challenge</a:t>
            </a:r>
            <a:endParaRPr kumimoji="1" lang="zh-CN" altLang="en-US" dirty="0"/>
          </a:p>
        </p:txBody>
      </p:sp>
      <p:sp>
        <p:nvSpPr>
          <p:cNvPr id="3" name="内容占位符 2">
            <a:extLst>
              <a:ext uri="{FF2B5EF4-FFF2-40B4-BE49-F238E27FC236}">
                <a16:creationId xmlns:a16="http://schemas.microsoft.com/office/drawing/2014/main" id="{4E23503C-77D4-E94E-AD98-7250F5A4479D}"/>
              </a:ext>
            </a:extLst>
          </p:cNvPr>
          <p:cNvSpPr>
            <a:spLocks noGrp="1"/>
          </p:cNvSpPr>
          <p:nvPr>
            <p:ph idx="1"/>
          </p:nvPr>
        </p:nvSpPr>
        <p:spPr/>
        <p:txBody>
          <a:bodyPr/>
          <a:lstStyle/>
          <a:p>
            <a:r>
              <a:rPr kumimoji="1" lang="en-US" altLang="zh-CN" dirty="0"/>
              <a:t>Limitation of </a:t>
            </a:r>
            <a:r>
              <a:rPr kumimoji="1" lang="en-US" altLang="zh-CN" dirty="0" err="1"/>
              <a:t>Pandassql</a:t>
            </a:r>
            <a:r>
              <a:rPr kumimoji="1" lang="en-US" altLang="zh-CN" dirty="0"/>
              <a:t> made some SQL difficult to execute but manageable.</a:t>
            </a:r>
          </a:p>
          <a:p>
            <a:r>
              <a:rPr kumimoji="1" lang="en-US" altLang="zh-CN" dirty="0"/>
              <a:t>N/A values need to be removed or replaced in the table which will influence the results.</a:t>
            </a:r>
          </a:p>
          <a:p>
            <a:endParaRPr kumimoji="1" lang="zh-CN" altLang="en-US" dirty="0"/>
          </a:p>
        </p:txBody>
      </p:sp>
    </p:spTree>
    <p:extLst>
      <p:ext uri="{BB962C8B-B14F-4D97-AF65-F5344CB8AC3E}">
        <p14:creationId xmlns:p14="http://schemas.microsoft.com/office/powerpoint/2010/main" val="103454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AA219-6DAB-7C4B-B96A-582C66A39FAE}"/>
              </a:ext>
            </a:extLst>
          </p:cNvPr>
          <p:cNvSpPr>
            <a:spLocks noGrp="1"/>
          </p:cNvSpPr>
          <p:nvPr>
            <p:ph type="title"/>
          </p:nvPr>
        </p:nvSpPr>
        <p:spPr/>
        <p:txBody>
          <a:bodyPr/>
          <a:lstStyle/>
          <a:p>
            <a:r>
              <a:rPr kumimoji="1" lang="en-US" altLang="zh-CN" dirty="0"/>
              <a:t>ERD</a:t>
            </a:r>
            <a:endParaRPr kumimoji="1" lang="zh-CN" altLang="en-US" dirty="0"/>
          </a:p>
        </p:txBody>
      </p:sp>
      <p:pic>
        <p:nvPicPr>
          <p:cNvPr id="3074" name="Picture 2">
            <a:extLst>
              <a:ext uri="{FF2B5EF4-FFF2-40B4-BE49-F238E27FC236}">
                <a16:creationId xmlns:a16="http://schemas.microsoft.com/office/drawing/2014/main" id="{9155D342-7F09-7644-8E3E-B797E4BD99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229"/>
          <a:stretch/>
        </p:blipFill>
        <p:spPr bwMode="auto">
          <a:xfrm>
            <a:off x="2030680" y="2024386"/>
            <a:ext cx="1959429" cy="39976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88D75A-A36F-9641-A4C0-085E9E82E6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51" b="64675"/>
          <a:stretch/>
        </p:blipFill>
        <p:spPr bwMode="auto">
          <a:xfrm>
            <a:off x="4845132" y="3569996"/>
            <a:ext cx="1707053" cy="132556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线箭头连接符 4">
            <a:extLst>
              <a:ext uri="{FF2B5EF4-FFF2-40B4-BE49-F238E27FC236}">
                <a16:creationId xmlns:a16="http://schemas.microsoft.com/office/drawing/2014/main" id="{7D5ECF4F-4885-9E4E-956F-AA591986F934}"/>
              </a:ext>
            </a:extLst>
          </p:cNvPr>
          <p:cNvCxnSpPr/>
          <p:nvPr/>
        </p:nvCxnSpPr>
        <p:spPr>
          <a:xfrm flipH="1">
            <a:off x="3859481" y="4185278"/>
            <a:ext cx="985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97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1F761-4362-8B41-ABFE-64E23CA88712}"/>
              </a:ext>
            </a:extLst>
          </p:cNvPr>
          <p:cNvSpPr>
            <a:spLocks noGrp="1"/>
          </p:cNvSpPr>
          <p:nvPr>
            <p:ph type="title"/>
          </p:nvPr>
        </p:nvSpPr>
        <p:spPr/>
        <p:txBody>
          <a:bodyPr/>
          <a:lstStyle/>
          <a:p>
            <a:r>
              <a:rPr kumimoji="1" lang="en-US" altLang="zh-CN" dirty="0"/>
              <a:t>Initial Finding</a:t>
            </a:r>
            <a:endParaRPr kumimoji="1" lang="zh-CN" altLang="en-US" dirty="0"/>
          </a:p>
        </p:txBody>
      </p:sp>
      <p:sp>
        <p:nvSpPr>
          <p:cNvPr id="3" name="内容占位符 2">
            <a:extLst>
              <a:ext uri="{FF2B5EF4-FFF2-40B4-BE49-F238E27FC236}">
                <a16:creationId xmlns:a16="http://schemas.microsoft.com/office/drawing/2014/main" id="{58169D2A-B94A-FA46-B4EA-61B8A979A4FC}"/>
              </a:ext>
            </a:extLst>
          </p:cNvPr>
          <p:cNvSpPr>
            <a:spLocks noGrp="1"/>
          </p:cNvSpPr>
          <p:nvPr>
            <p:ph idx="1"/>
          </p:nvPr>
        </p:nvSpPr>
        <p:spPr/>
        <p:txBody>
          <a:bodyPr>
            <a:normAutofit/>
          </a:bodyPr>
          <a:lstStyle/>
          <a:p>
            <a:r>
              <a:rPr lang="en" altLang="zh-CN" sz="2000" dirty="0"/>
              <a:t>Not more and more people participated in Olympics games. The max number of Athletes is in 1992.</a:t>
            </a:r>
          </a:p>
          <a:p>
            <a:r>
              <a:rPr lang="en" altLang="zh-CN" sz="2000" dirty="0"/>
              <a:t>The average age reach the lowest point in 1980, the average age is around 24-33.</a:t>
            </a:r>
          </a:p>
          <a:p>
            <a:r>
              <a:rPr lang="en" altLang="zh-CN" sz="2000" dirty="0"/>
              <a:t>More male athletes then female athletes.</a:t>
            </a:r>
            <a:endParaRPr kumimoji="1" lang="zh-CN" altLang="en-US" sz="2000" dirty="0"/>
          </a:p>
          <a:p>
            <a:endParaRPr lang="en" altLang="zh-CN" sz="2000" dirty="0"/>
          </a:p>
          <a:p>
            <a:endParaRPr lang="en" altLang="zh-CN" sz="2000" dirty="0"/>
          </a:p>
          <a:p>
            <a:endParaRPr kumimoji="1" lang="zh-CN" altLang="en-US" sz="2000" dirty="0"/>
          </a:p>
        </p:txBody>
      </p:sp>
      <p:pic>
        <p:nvPicPr>
          <p:cNvPr id="1026" name="Picture 2">
            <a:extLst>
              <a:ext uri="{FF2B5EF4-FFF2-40B4-BE49-F238E27FC236}">
                <a16:creationId xmlns:a16="http://schemas.microsoft.com/office/drawing/2014/main" id="{5731C5FF-6FE4-334D-A40D-3FB9091C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82" y="3907373"/>
            <a:ext cx="4089249" cy="2712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8FADA7-0AEC-A044-B507-A51D777A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075" y="3883412"/>
            <a:ext cx="3926938" cy="273632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0057275-BC22-AD43-84D0-6750C3BB86F9}"/>
              </a:ext>
            </a:extLst>
          </p:cNvPr>
          <p:cNvPicPr>
            <a:picLocks noChangeAspect="1"/>
          </p:cNvPicPr>
          <p:nvPr/>
        </p:nvPicPr>
        <p:blipFill>
          <a:blip r:embed="rId4"/>
          <a:stretch>
            <a:fillRect/>
          </a:stretch>
        </p:blipFill>
        <p:spPr>
          <a:xfrm>
            <a:off x="9380758" y="4442406"/>
            <a:ext cx="1755297" cy="1266866"/>
          </a:xfrm>
          <a:prstGeom prst="rect">
            <a:avLst/>
          </a:prstGeom>
        </p:spPr>
      </p:pic>
    </p:spTree>
    <p:extLst>
      <p:ext uri="{BB962C8B-B14F-4D97-AF65-F5344CB8AC3E}">
        <p14:creationId xmlns:p14="http://schemas.microsoft.com/office/powerpoint/2010/main" val="354067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17F57-EA6F-DE41-AD7F-388EF3093866}"/>
              </a:ext>
            </a:extLst>
          </p:cNvPr>
          <p:cNvSpPr>
            <a:spLocks noGrp="1"/>
          </p:cNvSpPr>
          <p:nvPr>
            <p:ph type="title"/>
          </p:nvPr>
        </p:nvSpPr>
        <p:spPr/>
        <p:txBody>
          <a:bodyPr/>
          <a:lstStyle/>
          <a:p>
            <a:r>
              <a:rPr kumimoji="1" lang="en-US" altLang="zh-CN" dirty="0"/>
              <a:t>Deeper Analysis</a:t>
            </a:r>
            <a:endParaRPr kumimoji="1" lang="zh-CN" altLang="en-US" dirty="0"/>
          </a:p>
        </p:txBody>
      </p:sp>
      <p:sp>
        <p:nvSpPr>
          <p:cNvPr id="3" name="内容占位符 2">
            <a:extLst>
              <a:ext uri="{FF2B5EF4-FFF2-40B4-BE49-F238E27FC236}">
                <a16:creationId xmlns:a16="http://schemas.microsoft.com/office/drawing/2014/main" id="{E331B1F8-A0EF-C341-B4B3-2F776F602314}"/>
              </a:ext>
            </a:extLst>
          </p:cNvPr>
          <p:cNvSpPr>
            <a:spLocks noGrp="1"/>
          </p:cNvSpPr>
          <p:nvPr>
            <p:ph idx="1"/>
          </p:nvPr>
        </p:nvSpPr>
        <p:spPr/>
        <p:txBody>
          <a:bodyPr/>
          <a:lstStyle/>
          <a:p>
            <a:r>
              <a:rPr lang="en" altLang="zh-CN" dirty="0"/>
              <a:t>United States is the country that participated the most games in the 120 year Olympic games.</a:t>
            </a:r>
            <a:endParaRPr kumimoji="1" lang="zh-CN" altLang="en-US" dirty="0"/>
          </a:p>
        </p:txBody>
      </p:sp>
      <p:pic>
        <p:nvPicPr>
          <p:cNvPr id="2050" name="Picture 2">
            <a:extLst>
              <a:ext uri="{FF2B5EF4-FFF2-40B4-BE49-F238E27FC236}">
                <a16:creationId xmlns:a16="http://schemas.microsoft.com/office/drawing/2014/main" id="{BB248DE8-CF8D-894D-AA91-099E78231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281" y="2814350"/>
            <a:ext cx="5521519" cy="39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0A8B93-A9A8-D84F-B794-5C7FB4D3B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47269"/>
            <a:ext cx="4713803" cy="241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812069"/>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{688FD0B2-91FE-FD43-BF48-D10A65885C1E}tf10001119</Template>
  <TotalTime>88</TotalTime>
  <Words>332</Words>
  <Application>Microsoft Macintosh PowerPoint</Application>
  <PresentationFormat>宽屏</PresentationFormat>
  <Paragraphs>35</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DengXian</vt:lpstr>
      <vt:lpstr>DengXian Light</vt:lpstr>
      <vt:lpstr>Arial</vt:lpstr>
      <vt:lpstr>SketchyVTI</vt:lpstr>
      <vt:lpstr>Report Out SportsStats  </vt:lpstr>
      <vt:lpstr>Summary</vt:lpstr>
      <vt:lpstr>Contents</vt:lpstr>
      <vt:lpstr>Question to Answer</vt:lpstr>
      <vt:lpstr>Initial Hypothesis</vt:lpstr>
      <vt:lpstr>Technical Challenge</vt:lpstr>
      <vt:lpstr>ERD</vt:lpstr>
      <vt:lpstr>Initial Finding</vt:lpstr>
      <vt:lpstr>Deeper Analysis</vt:lpstr>
      <vt:lpstr>Hypothesis Results</vt:lpstr>
      <vt:lpstr>Hypothesis Results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 SportsStats  </dc:title>
  <dc:creator>XieLiyuan</dc:creator>
  <cp:lastModifiedBy>XieLiyuan</cp:lastModifiedBy>
  <cp:revision>8</cp:revision>
  <dcterms:created xsi:type="dcterms:W3CDTF">2021-03-10T21:56:38Z</dcterms:created>
  <dcterms:modified xsi:type="dcterms:W3CDTF">2021-03-10T23:24:50Z</dcterms:modified>
</cp:coreProperties>
</file>