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a536dee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a536dee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a536dee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8a536dee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949e99e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949e99e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8a536dee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8a536dee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487493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948749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a536dee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a536dee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8a536de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8a536de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8aed45d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8aed45d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a536dee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a536dee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49e99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49e99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8aed45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8aed45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aed45d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aed45d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a536dee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8a536dee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25" y="-10425"/>
            <a:ext cx="9144000" cy="1068600"/>
          </a:xfrm>
          <a:prstGeom prst="rect">
            <a:avLst/>
          </a:prstGeom>
          <a:solidFill>
            <a:srgbClr val="0027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  <a:defRPr b="1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14965" r="0" t="0"/>
          <a:stretch/>
        </p:blipFill>
        <p:spPr>
          <a:xfrm>
            <a:off x="21776" y="53300"/>
            <a:ext cx="1422326" cy="9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1610.02391.pdf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74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1503750" y="3126225"/>
            <a:ext cx="613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March 10th, 2022</a:t>
            </a:r>
            <a:endParaRPr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25"/>
          <p:cNvSpPr txBox="1"/>
          <p:nvPr>
            <p:ph type="ctrTitle"/>
          </p:nvPr>
        </p:nvSpPr>
        <p:spPr>
          <a:xfrm>
            <a:off x="1503750" y="1141225"/>
            <a:ext cx="6136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EECS 445</a:t>
            </a:r>
            <a:endParaRPr b="1" sz="3800">
              <a:solidFill>
                <a:srgbClr val="9FC5E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600">
                <a:solidFill>
                  <a:srgbClr val="FFCB05"/>
                </a:solidFill>
                <a:latin typeface="Avenir"/>
                <a:ea typeface="Avenir"/>
                <a:cs typeface="Avenir"/>
                <a:sym typeface="Avenir"/>
              </a:rPr>
              <a:t>Project 2 Quickstart</a:t>
            </a:r>
            <a:endParaRPr sz="2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680475" y="45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Transfer Learning</a:t>
            </a:r>
            <a:endParaRPr sz="20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Sometimes a certain task is related to other classification tasks such that the model parameters learned for one task are informative to the other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call the task we want to learn the </a:t>
            </a:r>
            <a:r>
              <a:rPr b="1" lang="en" sz="1600"/>
              <a:t>target</a:t>
            </a:r>
            <a:r>
              <a:rPr lang="en" sz="1600"/>
              <a:t> task and the task we already have a model for the </a:t>
            </a:r>
            <a:r>
              <a:rPr b="1" lang="en" sz="1600"/>
              <a:t>source</a:t>
            </a:r>
            <a:r>
              <a:rPr lang="en" sz="1600"/>
              <a:t> task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idea is to use the layers/weights from the </a:t>
            </a:r>
            <a:r>
              <a:rPr b="1" lang="en" sz="1600"/>
              <a:t>source</a:t>
            </a:r>
            <a:r>
              <a:rPr lang="en" sz="1600"/>
              <a:t> task in the model of the </a:t>
            </a:r>
            <a:r>
              <a:rPr b="1" lang="en" sz="1600"/>
              <a:t>target</a:t>
            </a:r>
            <a:r>
              <a:rPr lang="en" sz="1600"/>
              <a:t> task in the hopes that similar features will be extracted and used from the input</a:t>
            </a:r>
            <a:endParaRPr sz="1600"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00" y="3405300"/>
            <a:ext cx="4121600" cy="16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Cont.</a:t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that the </a:t>
            </a:r>
            <a:r>
              <a:rPr b="1" lang="en"/>
              <a:t>target task</a:t>
            </a:r>
            <a:r>
              <a:rPr lang="en"/>
              <a:t> is classifying Golden Retrievers and Collies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source task</a:t>
            </a:r>
            <a:r>
              <a:rPr lang="en"/>
              <a:t> </a:t>
            </a:r>
            <a:r>
              <a:rPr lang="en"/>
              <a:t>you will use in this project is classifying 8 different breeds besides Golden Retrievers and Collies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hypothesize that the features we learn in the </a:t>
            </a:r>
            <a:r>
              <a:rPr b="1" lang="en"/>
              <a:t>source task</a:t>
            </a:r>
            <a:r>
              <a:rPr lang="en"/>
              <a:t> (i.e. features of different dogs) will be useful in our </a:t>
            </a:r>
            <a:r>
              <a:rPr b="1" lang="en"/>
              <a:t>target task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concept of </a:t>
            </a:r>
            <a:r>
              <a:rPr b="1" lang="en"/>
              <a:t>freezing layers</a:t>
            </a:r>
            <a:r>
              <a:rPr lang="en"/>
              <a:t> allows us to control the extent to which we leverage the source task in our training of the target task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680475" y="45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30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 Augmentation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also observe that our training data is not entirely representative of the possible inputs to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introduce </a:t>
            </a:r>
            <a:r>
              <a:rPr b="1" lang="en"/>
              <a:t>new</a:t>
            </a:r>
            <a:r>
              <a:rPr lang="en"/>
              <a:t> training data by altering the existing training data slightly and adding it to the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Alterations include </a:t>
            </a:r>
            <a:r>
              <a:rPr b="1" lang="en"/>
              <a:t>rotating</a:t>
            </a:r>
            <a:r>
              <a:rPr lang="en"/>
              <a:t> and </a:t>
            </a:r>
            <a:r>
              <a:rPr b="1" lang="en"/>
              <a:t>grayscaling </a:t>
            </a:r>
            <a:r>
              <a:rPr lang="en"/>
              <a:t>the images in this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you think of more? Try them in the Challenge section!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125" y="3586375"/>
            <a:ext cx="1081750" cy="10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888200" y="4005650"/>
            <a:ext cx="1081750" cy="10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050" y="4061750"/>
            <a:ext cx="1081750" cy="108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36"/>
          <p:cNvCxnSpPr>
            <a:stCxn id="189" idx="1"/>
            <a:endCxn id="190" idx="0"/>
          </p:cNvCxnSpPr>
          <p:nvPr/>
        </p:nvCxnSpPr>
        <p:spPr>
          <a:xfrm flipH="1">
            <a:off x="2970025" y="4127250"/>
            <a:ext cx="106110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6"/>
          <p:cNvCxnSpPr>
            <a:stCxn id="189" idx="3"/>
            <a:endCxn id="191" idx="1"/>
          </p:cNvCxnSpPr>
          <p:nvPr/>
        </p:nvCxnSpPr>
        <p:spPr>
          <a:xfrm>
            <a:off x="5112875" y="4127250"/>
            <a:ext cx="10611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6"/>
          <p:cNvSpPr txBox="1"/>
          <p:nvPr/>
        </p:nvSpPr>
        <p:spPr>
          <a:xfrm rot="1429560">
            <a:off x="5148508" y="3927184"/>
            <a:ext cx="1061243" cy="400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</a:t>
            </a:r>
            <a:endParaRPr/>
          </a:p>
        </p:txBody>
      </p:sp>
      <p:sp>
        <p:nvSpPr>
          <p:cNvPr id="195" name="Google Shape;195;p36"/>
          <p:cNvSpPr txBox="1"/>
          <p:nvPr/>
        </p:nvSpPr>
        <p:spPr>
          <a:xfrm rot="-1283182">
            <a:off x="3073711" y="3927191"/>
            <a:ext cx="10612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74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2066250" y="1708500"/>
            <a:ext cx="50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FC5E8"/>
                </a:solidFill>
                <a:latin typeface="Avenir"/>
                <a:ea typeface="Avenir"/>
                <a:cs typeface="Avenir"/>
                <a:sym typeface="Avenir"/>
              </a:rPr>
              <a:t>Thank you!</a:t>
            </a:r>
            <a:endParaRPr b="1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74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807150" y="2500750"/>
            <a:ext cx="7529700" cy="100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Due: </a:t>
            </a:r>
            <a:endParaRPr b="1"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Wednesday, 3/23 @ 10:00 pm EST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2066250" y="1708500"/>
            <a:ext cx="50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FC5E8"/>
                </a:solidFill>
                <a:latin typeface="Avenir"/>
                <a:ea typeface="Avenir"/>
                <a:cs typeface="Avenir"/>
                <a:sym typeface="Avenir"/>
              </a:rPr>
              <a:t>Project 2 Released </a:t>
            </a:r>
            <a:endParaRPr b="1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 Intro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Classifying dog breeds from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Approach: </a:t>
            </a:r>
            <a:r>
              <a:rPr lang="en"/>
              <a:t>Build a CNN using Pytorch, experiment with </a:t>
            </a:r>
            <a:r>
              <a:rPr i="1" lang="en"/>
              <a:t>Transfer Learning</a:t>
            </a:r>
            <a:r>
              <a:rPr lang="en"/>
              <a:t> and </a:t>
            </a:r>
            <a:r>
              <a:rPr i="1" lang="en"/>
              <a:t>Data Augmentation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451" y="2664076"/>
            <a:ext cx="5099250" cy="20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12,775 PNG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in </a:t>
            </a:r>
            <a:r>
              <a:rPr lang="en"/>
              <a:t>data/images/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image: 3 x 64 x 64 (RGB color channels)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dog breeds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partitions: training, validation, test, held-out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tasks (target and source)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 found in data/dogs.csv</a:t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750" y="1360175"/>
            <a:ext cx="1626300" cy="15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750" y="2919175"/>
            <a:ext cx="1626300" cy="1649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CNNs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implement the </a:t>
            </a:r>
            <a:r>
              <a:rPr b="1" lang="en"/>
              <a:t>architecture</a:t>
            </a:r>
            <a:r>
              <a:rPr lang="en"/>
              <a:t> of the CNN using layer classes in pytorch and the parameter values given in the spec appendix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also implement the </a:t>
            </a:r>
            <a:r>
              <a:rPr b="1" lang="en"/>
              <a:t>weight initialization</a:t>
            </a:r>
            <a:r>
              <a:rPr lang="en"/>
              <a:t> of the layers and </a:t>
            </a:r>
            <a:r>
              <a:rPr b="1" lang="en"/>
              <a:t>forward</a:t>
            </a:r>
            <a:r>
              <a:rPr lang="en"/>
              <a:t> </a:t>
            </a:r>
            <a:r>
              <a:rPr b="1" lang="en"/>
              <a:t>pass </a:t>
            </a:r>
            <a:r>
              <a:rPr lang="en"/>
              <a:t>through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defines the order of operations an input datapoint goes through in your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pytorch automatically handles the backpropagation calculations, you just need to fill in the train_epoch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Hint</a:t>
            </a:r>
            <a:r>
              <a:rPr lang="en"/>
              <a:t>: Look at the pytorch documentation examples!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also implement </a:t>
            </a:r>
            <a:r>
              <a:rPr b="1" lang="en"/>
              <a:t>early stopping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used to prematurely stop training at a certain epoch when you observe validation loss </a:t>
            </a:r>
            <a:r>
              <a:rPr b="1" lang="en"/>
              <a:t>has not decreased </a:t>
            </a:r>
            <a:r>
              <a:rPr lang="en"/>
              <a:t>for a predetermined number of epochs (called the patience!)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CNNs Cont.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Criterion</a:t>
            </a:r>
            <a:r>
              <a:rPr lang="en"/>
              <a:t> in the </a:t>
            </a:r>
            <a:r>
              <a:rPr lang="en"/>
              <a:t>appendix</a:t>
            </a:r>
            <a:r>
              <a:rPr lang="en"/>
              <a:t> refers to the </a:t>
            </a:r>
            <a:r>
              <a:rPr b="1" lang="en"/>
              <a:t>loss function</a:t>
            </a:r>
            <a:r>
              <a:rPr lang="en"/>
              <a:t> we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 Cross Entropy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Optimizer</a:t>
            </a:r>
            <a:r>
              <a:rPr lang="en"/>
              <a:t> in the appendix</a:t>
            </a:r>
            <a:br>
              <a:rPr lang="en"/>
            </a:br>
            <a:r>
              <a:rPr lang="en"/>
              <a:t>refers to the tool we use to </a:t>
            </a:r>
            <a:br>
              <a:rPr lang="en"/>
            </a:br>
            <a:r>
              <a:rPr lang="en"/>
              <a:t>minimize the loss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 the Adam technique which is a form of stochastic gradient descent</a:t>
            </a:r>
            <a:endParaRPr/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50" y="1548325"/>
            <a:ext cx="3038300" cy="8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4">
            <a:alphaModFix/>
          </a:blip>
          <a:srcRect b="0" l="17439" r="14356" t="0"/>
          <a:stretch/>
        </p:blipFill>
        <p:spPr>
          <a:xfrm>
            <a:off x="7225450" y="1607550"/>
            <a:ext cx="168300" cy="4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/>
        </p:nvSpPr>
        <p:spPr>
          <a:xfrm>
            <a:off x="6955050" y="1607550"/>
            <a:ext cx="185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True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Predicted label</a:t>
            </a:r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5">
            <a:alphaModFix/>
          </a:blip>
          <a:srcRect b="0" l="0" r="0" t="9"/>
          <a:stretch/>
        </p:blipFill>
        <p:spPr>
          <a:xfrm>
            <a:off x="7179888" y="2036150"/>
            <a:ext cx="259431" cy="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Architecture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90475" y="1152475"/>
            <a:ext cx="513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Task: build CNN architecture for </a:t>
            </a:r>
            <a:r>
              <a:rPr lang="en"/>
              <a:t>target</a:t>
            </a:r>
            <a:r>
              <a:rPr lang="en"/>
              <a:t> task as specified in Appendix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(target.py)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__init__(): construct each layer of the convolutional 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init_weights(): initialize parameters (weights + bias) for each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forward(x): define forward </a:t>
            </a:r>
            <a:r>
              <a:rPr lang="en"/>
              <a:t>propagation</a:t>
            </a:r>
            <a:r>
              <a:rPr lang="en"/>
              <a:t> for a batch of input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parameters: criterion, optimizer, learning rate, patience, batch size</a:t>
            </a:r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527400" y="4568875"/>
            <a:ext cx="808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Torch.nn documentation: https://pytorch.org/docs/stable/nn.html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575" y="1336222"/>
            <a:ext cx="2058675" cy="32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563" y="1770938"/>
            <a:ext cx="2951540" cy="3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363" y="2245876"/>
            <a:ext cx="2658701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375" y="2730337"/>
            <a:ext cx="3101464" cy="4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4712" y="3189427"/>
            <a:ext cx="2951550" cy="47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4566" y="3725049"/>
            <a:ext cx="3133096" cy="4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 rotWithShape="1">
          <a:blip r:embed="rId9">
            <a:alphaModFix/>
          </a:blip>
          <a:srcRect b="0" l="0" r="31815" t="0"/>
          <a:stretch/>
        </p:blipFill>
        <p:spPr>
          <a:xfrm>
            <a:off x="5568425" y="4181325"/>
            <a:ext cx="2857824" cy="3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Layers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 rotWithShape="1">
          <a:blip r:embed="rId3">
            <a:alphaModFix/>
          </a:blip>
          <a:srcRect b="0" l="0" r="2685" t="2685"/>
          <a:stretch/>
        </p:blipFill>
        <p:spPr>
          <a:xfrm>
            <a:off x="3293575" y="1200625"/>
            <a:ext cx="5788150" cy="240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 rotWithShape="1">
          <a:blip r:embed="rId4">
            <a:alphaModFix/>
          </a:blip>
          <a:srcRect b="12265" l="0" r="12265" t="0"/>
          <a:stretch/>
        </p:blipFill>
        <p:spPr>
          <a:xfrm>
            <a:off x="77425" y="1200625"/>
            <a:ext cx="2627309" cy="15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25" y="3605975"/>
            <a:ext cx="2320875" cy="11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6152" y="3605974"/>
            <a:ext cx="4757273" cy="14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Grad-CAM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to help us visualize </a:t>
            </a:r>
            <a:r>
              <a:rPr lang="en"/>
              <a:t>which</a:t>
            </a:r>
            <a:r>
              <a:rPr lang="en"/>
              <a:t> areas of the image</a:t>
            </a:r>
            <a:r>
              <a:rPr i="1" lang="en"/>
              <a:t> contribute the most to each class prediction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paper</a:t>
            </a:r>
            <a:r>
              <a:rPr lang="en"/>
              <a:t> to answer the questions for this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manually calculate the activation map produced by this tool for one class label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Intuitively, this means you will find how useful different areas of the image at a particular step are for predicting a certain class label</a:t>
            </a:r>
            <a:endParaRPr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175" y="3175128"/>
            <a:ext cx="6085650" cy="18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