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94" r:id="rId5"/>
    <p:sldId id="259" r:id="rId6"/>
    <p:sldId id="260" r:id="rId7"/>
    <p:sldId id="261" r:id="rId8"/>
    <p:sldId id="262" r:id="rId9"/>
    <p:sldId id="266" r:id="rId10"/>
    <p:sldId id="267" r:id="rId11"/>
    <p:sldId id="265" r:id="rId12"/>
    <p:sldId id="263" r:id="rId13"/>
    <p:sldId id="268" r:id="rId14"/>
    <p:sldId id="274" r:id="rId15"/>
    <p:sldId id="275" r:id="rId16"/>
    <p:sldId id="289" r:id="rId17"/>
    <p:sldId id="276" r:id="rId18"/>
    <p:sldId id="270" r:id="rId19"/>
    <p:sldId id="277" r:id="rId20"/>
    <p:sldId id="278" r:id="rId21"/>
    <p:sldId id="271" r:id="rId22"/>
    <p:sldId id="279" r:id="rId23"/>
    <p:sldId id="280" r:id="rId24"/>
    <p:sldId id="287" r:id="rId25"/>
    <p:sldId id="281" r:id="rId26"/>
    <p:sldId id="293" r:id="rId27"/>
    <p:sldId id="273" r:id="rId28"/>
    <p:sldId id="283" r:id="rId29"/>
    <p:sldId id="288" r:id="rId30"/>
    <p:sldId id="264" r:id="rId31"/>
    <p:sldId id="284" r:id="rId32"/>
    <p:sldId id="285" r:id="rId33"/>
    <p:sldId id="286" r:id="rId34"/>
    <p:sldId id="290" r:id="rId35"/>
    <p:sldId id="295" r:id="rId36"/>
    <p:sldId id="291" r:id="rId37"/>
    <p:sldId id="292" r:id="rId3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3" autoAdjust="0"/>
    <p:restoredTop sz="91188" autoAdjust="0"/>
  </p:normalViewPr>
  <p:slideViewPr>
    <p:cSldViewPr snapToObjects="1">
      <p:cViewPr varScale="1">
        <p:scale>
          <a:sx n="79" d="100"/>
          <a:sy n="79" d="100"/>
        </p:scale>
        <p:origin x="74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16. Dezember 2015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16. Dezember 2015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16. Dezember 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17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299"/>
            <a:ext cx="8642350" cy="2089151"/>
          </a:xfrm>
          <a:prstGeom prst="rect">
            <a:avLst/>
          </a:prstGeom>
          <a:solidFill>
            <a:srgbClr val="F5A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3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17.12.2015  |  Fachbereich Maschinenbau  |  </a:t>
            </a:r>
            <a:r>
              <a:rPr lang="en-US" sz="1000" i="0" dirty="0" err="1" smtClean="0"/>
              <a:t>Fachgebiet</a:t>
            </a:r>
            <a:r>
              <a:rPr lang="en-US" sz="1000" i="0" dirty="0" smtClean="0"/>
              <a:t> </a:t>
            </a:r>
            <a:r>
              <a:rPr lang="en-US" sz="1000" i="0" dirty="0" err="1" smtClean="0"/>
              <a:t>Strömungsdynamik</a:t>
            </a:r>
            <a:r>
              <a:rPr lang="en-US" sz="1000" i="0" dirty="0" smtClean="0"/>
              <a:t>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r>
              <a:rPr lang="sv-SE" sz="1000" b="0" dirty="0" smtClean="0"/>
              <a:t>Lawrence</a:t>
            </a:r>
            <a:r>
              <a:rPr lang="sv-SE" sz="1000" b="0" baseline="0" dirty="0" smtClean="0"/>
              <a:t> Ayers </a:t>
            </a:r>
            <a:r>
              <a:rPr lang="sv-SE" sz="1000" b="0" dirty="0" smtClean="0"/>
              <a:t>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423204365"/>
              </p:ext>
            </p:extLst>
          </p:nvPr>
        </p:nvGraphicFramePr>
        <p:xfrm>
          <a:off x="7629525" y="1628800"/>
          <a:ext cx="12636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Bitmap Image" r:id="rId4" imgW="5723810" imgH="1961905" progId="Paint.Picture">
                  <p:embed/>
                </p:oleObj>
              </mc:Choice>
              <mc:Fallback>
                <p:oleObj name="Bitmap Image" r:id="rId4" imgW="5723810" imgH="1961905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9525" y="1628800"/>
                        <a:ext cx="12636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1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17.12.2015  |  Bachelor Thesis |  </a:t>
            </a:r>
            <a:r>
              <a:rPr lang="en-US" sz="1000" i="0" dirty="0" err="1" smtClean="0"/>
              <a:t>Fachgebiet</a:t>
            </a:r>
            <a:r>
              <a:rPr lang="en-US" sz="1000" i="0" dirty="0" smtClean="0"/>
              <a:t> </a:t>
            </a:r>
            <a:r>
              <a:rPr lang="en-US" sz="1000" i="0" dirty="0" err="1" smtClean="0"/>
              <a:t>Strömungsdynamik</a:t>
            </a:r>
            <a:r>
              <a:rPr lang="en-US" sz="1000" i="0" dirty="0" smtClean="0"/>
              <a:t>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|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Lawrence Ayers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298874571"/>
              </p:ext>
            </p:extLst>
          </p:nvPr>
        </p:nvGraphicFramePr>
        <p:xfrm>
          <a:off x="7721734" y="6388738"/>
          <a:ext cx="1263381" cy="433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Bitmap Image" r:id="rId12" imgW="5723810" imgH="1961905" progId="Paint.Picture">
                  <p:embed/>
                </p:oleObj>
              </mc:Choice>
              <mc:Fallback>
                <p:oleObj name="Bitmap Image" r:id="rId12" imgW="5723810" imgH="1961905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1734" y="6388738"/>
                        <a:ext cx="1263381" cy="4336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1931938"/>
          </a:xfrm>
        </p:spPr>
        <p:txBody>
          <a:bodyPr/>
          <a:lstStyle/>
          <a:p>
            <a:r>
              <a:rPr lang="en-US" sz="3200" dirty="0" smtClean="0"/>
              <a:t>Validation of a discontinuous </a:t>
            </a:r>
            <a:r>
              <a:rPr lang="en-US" sz="3200" dirty="0" err="1" smtClean="0"/>
              <a:t>Galerkin</a:t>
            </a:r>
            <a:r>
              <a:rPr lang="en-US" sz="3200" dirty="0" smtClean="0"/>
              <a:t> based compressible CFD solver</a:t>
            </a:r>
            <a:endParaRPr lang="en-US" sz="3200" dirty="0"/>
          </a:p>
        </p:txBody>
      </p:sp>
      <p:sp>
        <p:nvSpPr>
          <p:cNvPr id="6" name="Subtitle 4"/>
          <p:cNvSpPr txBox="1">
            <a:spLocks/>
          </p:cNvSpPr>
          <p:nvPr/>
        </p:nvSpPr>
        <p:spPr bwMode="auto">
          <a:xfrm>
            <a:off x="339803" y="2564904"/>
            <a:ext cx="6642117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bg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200" kern="0" dirty="0">
                <a:solidFill>
                  <a:schemeClr val="tx1"/>
                </a:solidFill>
              </a:rPr>
              <a:t>Bachelor-Thesis: Lawrence </a:t>
            </a:r>
            <a:r>
              <a:rPr lang="en-US" sz="1200" kern="0" dirty="0" smtClean="0">
                <a:solidFill>
                  <a:schemeClr val="tx1"/>
                </a:solidFill>
              </a:rPr>
              <a:t>Ayers</a:t>
            </a:r>
          </a:p>
          <a:p>
            <a:r>
              <a:rPr lang="de-DE" sz="1200" dirty="0">
                <a:solidFill>
                  <a:schemeClr val="tx1"/>
                </a:solidFill>
              </a:rPr>
              <a:t>Prof. Dr.-Ing. habil. Martin Oberlack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kern="0" dirty="0" err="1" smtClean="0">
                <a:solidFill>
                  <a:schemeClr val="tx1"/>
                </a:solidFill>
              </a:rPr>
              <a:t>Betreuer</a:t>
            </a:r>
            <a:r>
              <a:rPr lang="en-US" sz="1200" kern="0" dirty="0" smtClean="0">
                <a:solidFill>
                  <a:schemeClr val="tx1"/>
                </a:solidFill>
              </a:rPr>
              <a:t>: </a:t>
            </a:r>
            <a:r>
              <a:rPr lang="de-DE" sz="1200" dirty="0">
                <a:solidFill>
                  <a:schemeClr val="tx1"/>
                </a:solidFill>
              </a:rPr>
              <a:t>Stephan Krämer-Eis M.Sc</a:t>
            </a:r>
            <a:r>
              <a:rPr lang="de-DE" sz="1200" dirty="0" smtClean="0">
                <a:solidFill>
                  <a:schemeClr val="tx1"/>
                </a:solidFill>
              </a:rPr>
              <a:t>.</a:t>
            </a:r>
            <a:endParaRPr lang="en-US" sz="1200" kern="0" dirty="0" smtClean="0">
              <a:solidFill>
                <a:schemeClr val="tx1"/>
              </a:solidFill>
            </a:endParaRPr>
          </a:p>
          <a:p>
            <a:r>
              <a:rPr lang="en-US" sz="1200" kern="0" dirty="0">
                <a:solidFill>
                  <a:schemeClr val="tx1"/>
                </a:solidFill>
              </a:rPr>
              <a:t>Darmstadt, 17. December </a:t>
            </a:r>
            <a:r>
              <a:rPr lang="en-US" sz="1200" kern="0" dirty="0" smtClean="0">
                <a:solidFill>
                  <a:schemeClr val="tx1"/>
                </a:solidFill>
              </a:rPr>
              <a:t>2015</a:t>
            </a:r>
            <a:endParaRPr lang="en-US" sz="1200" kern="0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272" y="3284984"/>
            <a:ext cx="5842903" cy="305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Meshes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54109"/>
              </p:ext>
            </p:extLst>
          </p:nvPr>
        </p:nvGraphicFramePr>
        <p:xfrm>
          <a:off x="4191455" y="1679071"/>
          <a:ext cx="2676525" cy="1920240"/>
        </p:xfrm>
        <a:graphic>
          <a:graphicData uri="http://schemas.openxmlformats.org/drawingml/2006/table">
            <a:tbl>
              <a:tblPr firstRow="1" firstCol="1" bandRow="1"/>
              <a:tblGrid>
                <a:gridCol w="740058"/>
                <a:gridCol w="1936467"/>
              </a:tblGrid>
              <a:tr h="2127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of elements</a:t>
                      </a:r>
                      <a:endParaRPr lang="en-US" sz="1400" dirty="0">
                        <a:effectLst/>
                        <a:latin typeface="Charter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1548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2752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de-DE" sz="1400" b="1" dirty="0" smtClean="0"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400" b="1" dirty="0">
                        <a:effectLst/>
                        <a:latin typeface="Charter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5170</a:t>
                      </a:r>
                      <a:endParaRPr lang="en-US" sz="1400" dirty="0">
                        <a:effectLst/>
                        <a:latin typeface="Charter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0067941"/>
              </p:ext>
            </p:extLst>
          </p:nvPr>
        </p:nvGraphicFramePr>
        <p:xfrm>
          <a:off x="3361176" y="3789040"/>
          <a:ext cx="5657846" cy="1920240"/>
        </p:xfrm>
        <a:graphic>
          <a:graphicData uri="http://schemas.openxmlformats.org/drawingml/2006/table">
            <a:tbl>
              <a:tblPr firstRow="1" firstCol="1" bandRow="1"/>
              <a:tblGrid>
                <a:gridCol w="1032094"/>
                <a:gridCol w="809144"/>
                <a:gridCol w="954152"/>
                <a:gridCol w="954152"/>
                <a:gridCol w="954152"/>
                <a:gridCol w="954152"/>
              </a:tblGrid>
              <a:tr h="190500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r>
                        <a:rPr lang="en-US" sz="1400" b="1" baseline="0" dirty="0" smtClean="0"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# of DOF</a:t>
                      </a:r>
                      <a:endParaRPr lang="en-US" sz="1400" b="1" dirty="0">
                        <a:effectLst/>
                        <a:latin typeface="Charter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harter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rowSpan="2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DG, 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MP</a:t>
                      </a:r>
                      <a:endParaRPr lang="en-US" sz="1400" b="1" dirty="0">
                        <a:effectLst/>
                        <a:latin typeface="Charter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1" dirty="0">
                        <a:effectLst/>
                        <a:latin typeface="Charter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b="1" dirty="0">
                        <a:effectLst/>
                        <a:latin typeface="Charter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b="1" dirty="0">
                        <a:effectLst/>
                        <a:latin typeface="Charter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b="1" dirty="0">
                        <a:effectLst/>
                        <a:latin typeface="Charter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400" b="1" dirty="0">
                        <a:effectLst/>
                        <a:latin typeface="Charter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DG1E1</a:t>
                      </a:r>
                      <a:endParaRPr lang="en-US" sz="1400" b="1" dirty="0">
                        <a:effectLst/>
                        <a:latin typeface="Charter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2064</a:t>
                      </a:r>
                      <a:endParaRPr lang="en-US" sz="1400">
                        <a:effectLst/>
                        <a:latin typeface="Charter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4644</a:t>
                      </a:r>
                      <a:endParaRPr lang="en-US" sz="1400">
                        <a:effectLst/>
                        <a:latin typeface="Charter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8256</a:t>
                      </a:r>
                      <a:endParaRPr lang="en-US" sz="1400" dirty="0">
                        <a:effectLst/>
                        <a:latin typeface="Charter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12900</a:t>
                      </a:r>
                      <a:endParaRPr lang="en-US" sz="1400">
                        <a:effectLst/>
                        <a:latin typeface="Charter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15510</a:t>
                      </a:r>
                      <a:endParaRPr lang="en-US" sz="1400">
                        <a:effectLst/>
                        <a:latin typeface="Charter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DG2E2</a:t>
                      </a:r>
                      <a:endParaRPr lang="en-US" sz="1400" b="1" dirty="0">
                        <a:effectLst/>
                        <a:latin typeface="Charter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4128</a:t>
                      </a:r>
                      <a:endParaRPr lang="en-US" sz="1400">
                        <a:effectLst/>
                        <a:latin typeface="Charter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9288</a:t>
                      </a:r>
                      <a:endParaRPr lang="en-US" sz="1400">
                        <a:effectLst/>
                        <a:latin typeface="Charter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16512</a:t>
                      </a:r>
                      <a:endParaRPr lang="en-US" sz="1400">
                        <a:effectLst/>
                        <a:latin typeface="Charter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25800</a:t>
                      </a:r>
                      <a:endParaRPr lang="en-US" sz="1400">
                        <a:effectLst/>
                        <a:latin typeface="Charter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400" dirty="0">
                        <a:effectLst/>
                        <a:latin typeface="Charter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DG3E3</a:t>
                      </a:r>
                      <a:endParaRPr lang="en-US" sz="1400" b="1" dirty="0">
                        <a:effectLst/>
                        <a:latin typeface="Charter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6880</a:t>
                      </a:r>
                      <a:endParaRPr lang="en-US" sz="1400">
                        <a:effectLst/>
                        <a:latin typeface="Charter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15480</a:t>
                      </a:r>
                      <a:endParaRPr lang="en-US" sz="1400">
                        <a:effectLst/>
                        <a:latin typeface="Charter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27520</a:t>
                      </a:r>
                      <a:endParaRPr lang="en-US" sz="1400">
                        <a:effectLst/>
                        <a:latin typeface="Charter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43000</a:t>
                      </a:r>
                      <a:endParaRPr lang="en-US" sz="1400">
                        <a:effectLst/>
                        <a:latin typeface="Charter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400" dirty="0">
                        <a:effectLst/>
                        <a:latin typeface="Charter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037738"/>
              </p:ext>
            </p:extLst>
          </p:nvPr>
        </p:nvGraphicFramePr>
        <p:xfrm>
          <a:off x="7000892" y="1679071"/>
          <a:ext cx="2003995" cy="1280160"/>
        </p:xfrm>
        <a:graphic>
          <a:graphicData uri="http://schemas.openxmlformats.org/drawingml/2006/table">
            <a:tbl>
              <a:tblPr firstRow="1" firstCol="1" bandRow="1"/>
              <a:tblGrid>
                <a:gridCol w="1257530"/>
                <a:gridCol w="746465"/>
              </a:tblGrid>
              <a:tr h="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DG order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DOF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46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636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95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 flipV="1">
            <a:off x="6012160" y="5709280"/>
            <a:ext cx="792088" cy="31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316416" y="5013176"/>
            <a:ext cx="360040" cy="1008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0192" y="6005197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 total # of DOF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251520" y="1556792"/>
                <a:ext cx="3109656" cy="48177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anose="020B0604020202020204" pitchFamily="34" charset="0"/>
                  <a:buChar char="•"/>
                </a:pPr>
                <a:r>
                  <a:rPr lang="en-US" sz="2000" kern="0" dirty="0" smtClean="0">
                    <a:latin typeface="+mn-lt"/>
                    <a:cs typeface="Tahoma" pitchFamily="34" charset="0"/>
                  </a:rPr>
                  <a:t>Each given a different mesh parameter (MP) that changes its number of elements (fineness)</a:t>
                </a:r>
                <a:endParaRPr lang="en-US" sz="2000" kern="0" dirty="0">
                  <a:latin typeface="+mn-lt"/>
                  <a:cs typeface="Tahoma" pitchFamily="34" charset="0"/>
                </a:endParaRPr>
              </a:p>
              <a:p>
                <a:pPr marL="342900" indent="-342900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anose="020B0604020202020204" pitchFamily="34" charset="0"/>
                  <a:buChar char="•"/>
                </a:pPr>
                <a:r>
                  <a:rPr lang="en-US" sz="2000" kern="0" dirty="0">
                    <a:latin typeface="+mn-lt"/>
                    <a:cs typeface="Tahoma" pitchFamily="34" charset="0"/>
                  </a:rPr>
                  <a:t>For each DG order there are a different number of </a:t>
                </a:r>
                <a:r>
                  <a:rPr lang="en-US" sz="2000" kern="0" dirty="0" smtClean="0">
                    <a:latin typeface="+mn-lt"/>
                    <a:cs typeface="Tahoma" pitchFamily="34" charset="0"/>
                  </a:rPr>
                  <a:t>“</a:t>
                </a:r>
                <a:r>
                  <a:rPr lang="en-US" sz="2000" kern="0" dirty="0">
                    <a:latin typeface="+mn-lt"/>
                    <a:cs typeface="Tahoma" pitchFamily="34" charset="0"/>
                  </a:rPr>
                  <a:t>degrees of freedom” (DOF</a:t>
                </a:r>
                <a:r>
                  <a:rPr lang="en-US" sz="2000" kern="0" dirty="0" smtClean="0">
                    <a:latin typeface="+mn-lt"/>
                    <a:cs typeface="Tahoma" pitchFamily="34" charset="0"/>
                  </a:rPr>
                  <a:t>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de-DE" sz="2000" b="0" i="1" kern="0" smtClean="0">
                            <a:latin typeface="Cambria Math"/>
                            <a:cs typeface="Tahoma" pitchFamily="34" charset="0"/>
                          </a:rPr>
                          <m:t>(</m:t>
                        </m:r>
                        <m:r>
                          <a:rPr lang="de-DE" sz="2000" b="0" i="1" kern="0" smtClean="0">
                            <a:latin typeface="Cambria Math"/>
                            <a:cs typeface="Tahoma" pitchFamily="34" charset="0"/>
                          </a:rPr>
                          <m:t>𝐷𝐺</m:t>
                        </m:r>
                        <m:r>
                          <a:rPr lang="de-DE" sz="2000" b="0" i="1" kern="0" smtClean="0">
                            <a:latin typeface="Cambria Math"/>
                            <a:cs typeface="Tahoma" pitchFamily="34" charset="0"/>
                          </a:rPr>
                          <m:t>+1)(</m:t>
                        </m:r>
                        <m:r>
                          <a:rPr lang="de-DE" sz="2000" b="0" i="1" kern="0" smtClean="0">
                            <a:latin typeface="Cambria Math"/>
                            <a:cs typeface="Tahoma" pitchFamily="34" charset="0"/>
                          </a:rPr>
                          <m:t>𝐷𝐺</m:t>
                        </m:r>
                        <m:r>
                          <a:rPr lang="de-DE" sz="2000" b="0" i="1" kern="0" smtClean="0">
                            <a:latin typeface="Cambria Math"/>
                            <a:cs typeface="Tahoma" pitchFamily="34" charset="0"/>
                          </a:rPr>
                          <m:t>+2)</m:t>
                        </m:r>
                      </m:num>
                      <m:den>
                        <m:r>
                          <a:rPr lang="de-DE" sz="2000" b="0" i="1" kern="0" smtClean="0">
                            <a:latin typeface="Cambria Math"/>
                            <a:cs typeface="Tahoma" pitchFamily="34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kern="0" dirty="0">
                  <a:latin typeface="+mn-lt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556792"/>
                <a:ext cx="3109656" cy="4817737"/>
              </a:xfrm>
              <a:prstGeom prst="rect">
                <a:avLst/>
              </a:prstGeom>
              <a:blipFill rotWithShape="1">
                <a:blip r:embed="rId2"/>
                <a:stretch>
                  <a:fillRect l="-4510" r="-725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81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Simulation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5940192" cy="45453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parameters changed for these simulations were the 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DG order (DG1, DG2, DG3)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Element curvature order (E1, E2, E3)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fineness of the mesh (MP4, MP6, MP8, MP10)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For simulations conducted for both steady and unsteady flows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All simulations conducted at Mach number = </a:t>
            </a:r>
            <a:r>
              <a:rPr lang="en-US" dirty="0" smtClean="0"/>
              <a:t>0.2</a:t>
            </a: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All simulations conducted on the same domain</a:t>
            </a:r>
          </a:p>
        </p:txBody>
      </p:sp>
    </p:spTree>
    <p:extLst>
      <p:ext uri="{BB962C8B-B14F-4D97-AF65-F5344CB8AC3E}">
        <p14:creationId xmlns:p14="http://schemas.microsoft.com/office/powerpoint/2010/main" val="161519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Introduction and fundamentals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Simulation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Summary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outlook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75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547" y="3364976"/>
            <a:ext cx="5112568" cy="29523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Steady flow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20000"/>
                <a:ext cx="8625115" cy="4479943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range of Reynolds numbers at which a flow is steady is 0&lt;Re&lt;40-50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Two mirrored vortices occur in the wake of the cylinder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are </a:t>
                </a:r>
                <a:r>
                  <a:rPr lang="en-US" dirty="0"/>
                  <a:t>used to measure </a:t>
                </a:r>
                <a:r>
                  <a:rPr lang="en-US" dirty="0" smtClean="0"/>
                  <a:t>steady flows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Simulations conducted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DG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 = 1, 2, 3</m:t>
                    </m:r>
                  </m:oMath>
                </a14:m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20000"/>
                <a:ext cx="8625115" cy="4479943"/>
              </a:xfrm>
              <a:blipFill rotWithShape="0">
                <a:blip r:embed="rId3"/>
                <a:stretch>
                  <a:fillRect l="-1696" r="-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27584" y="3972040"/>
                <a:ext cx="2727478" cy="14959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𝑑𝑟𝑎𝑔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𝑓𝑜𝑟𝑐𝑒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𝑑𝑦𝑛𝑎𝑚𝑖𝑐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𝑐𝑦𝑙𝑖𝑛𝑑𝑒𝑟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𝑑𝑖𝑎𝑚𝑒𝑡𝑒𝑟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972040"/>
                <a:ext cx="2727478" cy="1495922"/>
              </a:xfrm>
              <a:prstGeom prst="rect">
                <a:avLst/>
              </a:prstGeom>
              <a:blipFill rotWithShape="0">
                <a:blip r:embed="rId4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65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Re=20 </a:t>
            </a:r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en-US" dirty="0" smtClean="0"/>
              <a:t>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5220396"/>
                  </p:ext>
                </p:extLst>
              </p:nvPr>
            </p:nvGraphicFramePr>
            <p:xfrm>
              <a:off x="251521" y="1662502"/>
              <a:ext cx="8640959" cy="443079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508233"/>
                    <a:gridCol w="2695913"/>
                    <a:gridCol w="884149"/>
                    <a:gridCol w="1276332"/>
                    <a:gridCol w="1276332"/>
                  </a:tblGrid>
                  <a:tr h="62139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𝑹𝒆</m:t>
                                </m:r>
                                <m:r>
                                  <a:rPr lang="en-US" sz="1200" b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12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𝟐𝟎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 b="1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Source</a:t>
                          </a:r>
                          <a:endParaRPr lang="en-US" sz="12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 b="1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2D/3D</a:t>
                          </a:r>
                          <a:endParaRPr lang="en-US" sz="12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𝑫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6307">
                    <a:tc row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Numerical – Incompressible </a:t>
                          </a: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Dennis et al.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1970</m:t>
                                  </m:r>
                                </m:e>
                              </m:d>
                            </m:oMath>
                          </a14:m>
                          <a:endParaRPr lang="en-US" sz="12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2D</a:t>
                          </a: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0.94</a:t>
                          </a: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2.05</a:t>
                          </a: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630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Forberg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1980</m:t>
                                  </m:r>
                                </m:e>
                              </m:d>
                            </m:oMath>
                          </a14:m>
                          <a:endParaRPr lang="en-US" sz="12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2D</a:t>
                          </a: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0.91</a:t>
                          </a: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2.00</a:t>
                          </a: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2139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Linnick et al.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2005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2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2D</a:t>
                          </a: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0.93</a:t>
                          </a: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2.06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6307">
                    <a:tc row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Experimental</a:t>
                          </a: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Coutanceau et al.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1978</m:t>
                                  </m:r>
                                </m:e>
                              </m:d>
                            </m:oMath>
                          </a14:m>
                          <a:endParaRPr lang="en-US" sz="12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0.93</a:t>
                          </a: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630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Tritton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1959</m:t>
                                  </m:r>
                                </m:e>
                              </m:d>
                            </m:oMath>
                          </a14:m>
                          <a:endParaRPr lang="en-US" sz="12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2.09</a:t>
                          </a: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21392">
                    <a:tc row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Numerical – Compressible  </a:t>
                          </a: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 dirty="0" err="1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Brehm</a:t>
                          </a:r>
                          <a:r>
                            <a:rPr lang="en-US" sz="12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et al.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2015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2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=0.1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200" dirty="0" smtClean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en-US" sz="12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0.96</a:t>
                          </a: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2.02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2139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 b="1" dirty="0" smtClean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Present Results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1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200" b="1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  <m:r>
                                <a:rPr lang="en-US" sz="1200" b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1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sz="1200" b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de-DE" sz="1200" b="1" i="0" smtClean="0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oMath>
                          </a14:m>
                          <a:r>
                            <a:rPr lang="en-US" sz="1200" b="1" dirty="0" smtClean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200" b="1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 b="1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2D</a:t>
                          </a:r>
                          <a:endParaRPr lang="en-US" sz="12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 b="1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0.975</a:t>
                          </a:r>
                          <a:endParaRPr lang="en-US" sz="12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  <m:r>
                                  <a:rPr lang="en-US" sz="12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sz="12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𝟎𝟔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5220396"/>
                  </p:ext>
                </p:extLst>
              </p:nvPr>
            </p:nvGraphicFramePr>
            <p:xfrm>
              <a:off x="251521" y="1662502"/>
              <a:ext cx="8640959" cy="443079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508233"/>
                    <a:gridCol w="2695913"/>
                    <a:gridCol w="884149"/>
                    <a:gridCol w="1276332"/>
                    <a:gridCol w="1276332"/>
                  </a:tblGrid>
                  <a:tr h="6213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980" r="-244175" b="-6127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 b="1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Source</a:t>
                          </a:r>
                          <a:endParaRPr lang="en-US" sz="12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 b="1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2D/3D</a:t>
                          </a:r>
                          <a:endParaRPr lang="en-US" sz="12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75714" t="-980" r="-99524" b="-6127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78469" t="-980" b="-612745"/>
                          </a:stretch>
                        </a:blipFill>
                      </a:tcPr>
                    </a:tc>
                  </a:tr>
                  <a:tr h="486307">
                    <a:tc row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Numerical – Incompressible </a:t>
                          </a: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3213" t="-128750" r="-127602" b="-68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2D</a:t>
                          </a: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0.94</a:t>
                          </a: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2.05</a:t>
                          </a: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630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3213" t="-228750" r="-127602" b="-58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2D</a:t>
                          </a: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0.91</a:t>
                          </a: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2.00</a:t>
                          </a: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2139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3213" t="-257843" r="-127602" b="-35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2D</a:t>
                          </a: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0.93</a:t>
                          </a: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78469" t="-257843" b="-355882"/>
                          </a:stretch>
                        </a:blipFill>
                      </a:tcPr>
                    </a:tc>
                  </a:tr>
                  <a:tr h="486307">
                    <a:tc row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Experimental</a:t>
                          </a: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3213" t="-462025" r="-127602" b="-359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0.93</a:t>
                          </a: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630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3213" t="-555000" r="-127602" b="-2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2.09</a:t>
                          </a: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21392">
                    <a:tc row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Numerical – Compressible  </a:t>
                          </a: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3213" t="-513725" r="-12760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200" dirty="0" smtClean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en-US" sz="12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0.96</a:t>
                          </a: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78469" t="-513725" b="-100000"/>
                          </a:stretch>
                        </a:blipFill>
                      </a:tcPr>
                    </a:tc>
                  </a:tr>
                  <a:tr h="62139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3213" t="-613725" r="-1276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 b="1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2D</a:t>
                          </a:r>
                          <a:endParaRPr lang="en-US" sz="12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 b="1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0.975</a:t>
                          </a:r>
                          <a:endParaRPr lang="en-US" sz="12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1349" marR="6134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78469" t="-61372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535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Re=20 </a:t>
            </a:r>
            <a:r>
              <a:rPr lang="en-US" dirty="0"/>
              <a:t>r</a:t>
            </a:r>
            <a:r>
              <a:rPr lang="en-US" dirty="0" smtClean="0"/>
              <a:t>esults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1279170"/>
            <a:ext cx="9793088" cy="5304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404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Re=20 DOF study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327150"/>
            <a:ext cx="6984504" cy="5170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360363" y="1619250"/>
            <a:ext cx="2555453" cy="447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eaLnBrk="1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  <a:defRPr sz="2000">
                <a:latin typeface="+mn-lt"/>
                <a:cs typeface="Tahoma" pitchFamily="34" charset="0"/>
              </a:defRPr>
            </a:lvl1pPr>
            <a:lvl2pPr marL="179388" indent="-177800" eaLnBrk="1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latin typeface="+mn-lt"/>
                <a:cs typeface="Tahoma" pitchFamily="34" charset="0"/>
              </a:defRPr>
            </a:lvl2pPr>
            <a:lvl3pPr marL="538163" indent="-187325" eaLnBrk="1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latin typeface="+mn-lt"/>
                <a:cs typeface="Tahoma" pitchFamily="34" charset="0"/>
              </a:defRPr>
            </a:lvl3pPr>
            <a:lvl4pPr marL="717550" indent="-173038" eaLnBrk="1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latin typeface="+mn-lt"/>
                <a:cs typeface="Tahoma" pitchFamily="34" charset="0"/>
              </a:defRPr>
            </a:lvl4pPr>
            <a:lvl5pPr marL="908050" indent="-188913" eaLnBrk="1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latin typeface="+mn-lt"/>
                <a:cs typeface="Tahoma" pitchFamily="34" charset="0"/>
              </a:defRPr>
            </a:lvl5pPr>
            <a:lvl6pPr marL="1365250" indent="-188913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latin typeface="+mn-lt"/>
              </a:defRPr>
            </a:lvl6pPr>
            <a:lvl7pPr marL="1822450" indent="-188913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latin typeface="+mn-lt"/>
              </a:defRPr>
            </a:lvl7pPr>
            <a:lvl8pPr marL="2279650" indent="-188913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latin typeface="+mn-lt"/>
              </a:defRPr>
            </a:lvl8pPr>
            <a:lvl9pPr marL="2736850" indent="-188913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latin typeface="+mn-lt"/>
              </a:defRPr>
            </a:lvl9pPr>
          </a:lstStyle>
          <a:p>
            <a:r>
              <a:rPr lang="en-US" dirty="0"/>
              <a:t>Accuracy increases with larger total numbers of DOF</a:t>
            </a:r>
          </a:p>
          <a:p>
            <a:r>
              <a:rPr lang="en-US" dirty="0"/>
              <a:t>Coarse mesh with high DG order produces accurate results</a:t>
            </a:r>
          </a:p>
          <a:p>
            <a:r>
              <a:rPr lang="en-US" dirty="0"/>
              <a:t>Low order DG on coarser meshes produces inaccurate results</a:t>
            </a:r>
          </a:p>
        </p:txBody>
      </p:sp>
    </p:spTree>
    <p:extLst>
      <p:ext uri="{BB962C8B-B14F-4D97-AF65-F5344CB8AC3E}">
        <p14:creationId xmlns:p14="http://schemas.microsoft.com/office/powerpoint/2010/main" val="294538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Re=20 </a:t>
            </a:r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73" y="1628800"/>
            <a:ext cx="900988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259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Re=40 </a:t>
            </a:r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01341273"/>
                  </p:ext>
                </p:extLst>
              </p:nvPr>
            </p:nvGraphicFramePr>
            <p:xfrm>
              <a:off x="107504" y="1628800"/>
              <a:ext cx="8877611" cy="4608514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702975"/>
                    <a:gridCol w="2882836"/>
                    <a:gridCol w="846842"/>
                    <a:gridCol w="1222479"/>
                    <a:gridCol w="1222479"/>
                  </a:tblGrid>
                  <a:tr h="69260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𝑹𝒆</m:t>
                                </m:r>
                                <m:r>
                                  <a:rPr lang="en-US" sz="1400" b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14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𝟒𝟎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1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Source</a:t>
                          </a:r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1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2D/3D</a:t>
                          </a:r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sz="14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4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𝑫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59415">
                    <a:tc row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Numerical – Incompressible </a:t>
                          </a: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Dennis et al.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1970</m:t>
                                  </m:r>
                                </m:e>
                              </m:d>
                            </m:oMath>
                          </a14:m>
                          <a:endParaRPr lang="en-US" sz="14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2D</a:t>
                          </a: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2.35</a:t>
                          </a: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1.52</a:t>
                          </a: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5941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 err="1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Forberg</a:t>
                          </a: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1980</m:t>
                                  </m:r>
                                </m:e>
                              </m:d>
                            </m:oMath>
                          </a14:m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2D</a:t>
                          </a: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2.24</a:t>
                          </a: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1.50</a:t>
                          </a: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5941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Linnick et al.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2005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2D</a:t>
                          </a: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2.28</a:t>
                          </a: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1.54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59415">
                    <a:tc row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Experimental</a:t>
                          </a: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 err="1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Coutanceau</a:t>
                          </a: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et al.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1978</m:t>
                                  </m:r>
                                </m:e>
                              </m:d>
                            </m:oMath>
                          </a14:m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2.13</a:t>
                          </a: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5941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 err="1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Tritton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1959</m:t>
                                  </m:r>
                                </m:e>
                              </m:d>
                            </m:oMath>
                          </a14:m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1.59</a:t>
                          </a: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59415">
                    <a:tc row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Numerical – Compressible  </a:t>
                          </a: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Brehm</a:t>
                          </a: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et al.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2015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40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=0.1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400" dirty="0" smtClean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2.26</a:t>
                          </a: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1.51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5941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1" dirty="0" smtClean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Present Results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400" b="1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  <m:r>
                                <a:rPr lang="en-US" sz="1400" b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1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sz="1400" b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de-DE" sz="1400" b="1" i="0" smtClean="0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oMath>
                          </a14:m>
                          <a:r>
                            <a:rPr lang="en-US" sz="1400" b="1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400" b="1" i="0" kern="120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1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2D</a:t>
                          </a:r>
                          <a:endParaRPr lang="en-US" sz="14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1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2.250</a:t>
                          </a:r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1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1.605</a:t>
                          </a:r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01341273"/>
                  </p:ext>
                </p:extLst>
              </p:nvPr>
            </p:nvGraphicFramePr>
            <p:xfrm>
              <a:off x="107504" y="1628800"/>
              <a:ext cx="8877611" cy="4608514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702975"/>
                    <a:gridCol w="2882836"/>
                    <a:gridCol w="846842"/>
                    <a:gridCol w="1222479"/>
                    <a:gridCol w="1222479"/>
                  </a:tblGrid>
                  <a:tr h="6926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26" r="-228668" b="-5640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1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Source</a:t>
                          </a:r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1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2D/3D</a:t>
                          </a:r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25373" r="-99502" b="-5640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628500" b="-564035"/>
                          </a:stretch>
                        </a:blipFill>
                      </a:tcPr>
                    </a:tc>
                  </a:tr>
                  <a:tr h="559415">
                    <a:tc row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Numerical – Incompressible </a:t>
                          </a: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3869" t="-125275" r="-114165" b="-606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2D</a:t>
                          </a: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2.35</a:t>
                          </a: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1.52</a:t>
                          </a: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5941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3869" t="-222826" r="-114165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2D</a:t>
                          </a: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2.24</a:t>
                          </a: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1.50</a:t>
                          </a: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5941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3869" t="-322826" r="-11416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2D</a:t>
                          </a: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2.28</a:t>
                          </a: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1.54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59415">
                    <a:tc row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Experimental</a:t>
                          </a: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3869" t="-422826" r="-11416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2.13</a:t>
                          </a: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5941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3869" t="-528571" r="-114165" b="-2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1.59</a:t>
                          </a: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59415">
                    <a:tc row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Numerical – Compressible  </a:t>
                          </a: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3869" t="-621739" r="-114165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400" dirty="0" smtClean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2.26</a:t>
                          </a: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1.51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5941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3869" t="-721739" r="-114165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1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2D</a:t>
                          </a:r>
                          <a:endParaRPr lang="en-US" sz="14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1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2.250</a:t>
                          </a:r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1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1.605</a:t>
                          </a:r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036" marR="6303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6496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Re=40 </a:t>
            </a:r>
            <a:r>
              <a:rPr lang="de-DE" dirty="0" smtClean="0"/>
              <a:t>results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1261930"/>
            <a:ext cx="9717070" cy="526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63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Introduction and fundamentals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Simulation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Summary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outlook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Re=40 results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2" y="1484783"/>
            <a:ext cx="8955123" cy="475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60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Unsteady flow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50" b="-140"/>
          <a:stretch/>
        </p:blipFill>
        <p:spPr>
          <a:xfrm>
            <a:off x="4504053" y="4225908"/>
            <a:ext cx="4401682" cy="18273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20001"/>
                <a:ext cx="8244448" cy="2313056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Unsteady flows begin somewhere Re&gt;40-50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Vortex shedding is introduced and takes the form of a Vortex Karman Street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𝑆𝑡</m:t>
                    </m:r>
                  </m:oMath>
                </a14:m>
                <a:r>
                  <a:rPr lang="en-US" dirty="0" smtClean="0"/>
                  <a:t> are used to measure unsteady flows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Simulations conducted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20001"/>
                <a:ext cx="8244448" cy="2313056"/>
              </a:xfrm>
              <a:blipFill rotWithShape="0">
                <a:blip r:embed="rId3"/>
                <a:stretch>
                  <a:fillRect l="-1775" r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67544" y="3977960"/>
                <a:ext cx="4255886" cy="26039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𝑆𝑡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𝑙𝑖𝑓𝑡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𝑓𝑜𝑟𝑐𝑒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𝑑𝑦𝑛𝑎𝑚𝑖𝑐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𝑐𝑦𝑙𝑖𝑛𝑑𝑒𝑟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𝑑𝑖𝑎𝑚𝑒𝑡𝑒𝑟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𝑠h𝑒𝑑𝑑𝑖𝑛𝑔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𝑓𝑟𝑒𝑞𝑢𝑒𝑛𝑐𝑦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𝑓𝑙𝑜𝑤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𝑣𝑒𝑙𝑜𝑐𝑖𝑡𝑦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977960"/>
                <a:ext cx="4255886" cy="260391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43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Re=100 </a:t>
            </a:r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8541773"/>
                  </p:ext>
                </p:extLst>
              </p:nvPr>
            </p:nvGraphicFramePr>
            <p:xfrm>
              <a:off x="111619" y="1556792"/>
              <a:ext cx="8873497" cy="468051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370476"/>
                    <a:gridCol w="2688865"/>
                    <a:gridCol w="698837"/>
                    <a:gridCol w="914737"/>
                    <a:gridCol w="1364192"/>
                    <a:gridCol w="836390"/>
                  </a:tblGrid>
                  <a:tr h="46599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𝑹𝒆</m:t>
                                </m:r>
                                <m:r>
                                  <a:rPr lang="en-US" sz="1400" b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14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𝟏𝟎𝟎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1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Source</a:t>
                          </a:r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1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2D/3D</a:t>
                          </a:r>
                          <a:endParaRPr lang="en-US" sz="14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𝑺𝒕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4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𝑫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4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𝑳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65993">
                    <a:tc rowSpan="5"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Numerical – Incompressible 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 err="1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Linnick</a:t>
                          </a: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et al.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2005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=0.056)</m:t>
                              </m:r>
                            </m:oMath>
                          </a14:m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2D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0.169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1.38±0.010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±0.337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6599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 err="1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Linnick</a:t>
                          </a: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et al.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2005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=0.023)</m:t>
                              </m:r>
                            </m:oMath>
                          </a14:m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2D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0.166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1.34±0.009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±0.333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9044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 err="1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Persillon</a:t>
                          </a: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et al.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1998</m:t>
                                  </m:r>
                                </m:e>
                              </m:d>
                            </m:oMath>
                          </a14:m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2D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0.165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1.253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637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 err="1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Persillon</a:t>
                          </a: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et al.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1998</m:t>
                                  </m:r>
                                </m:e>
                              </m:d>
                            </m:oMath>
                          </a14:m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3D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0.164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1.240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6599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Liu et al.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1998</m:t>
                                  </m:r>
                                </m:e>
                              </m:d>
                            </m:oMath>
                          </a14:m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3D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0.165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1.35±0.012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±0.339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6379">
                    <a:tc row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Experimental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Berger et al.</a:t>
                          </a:r>
                          <a:r>
                            <a:rPr lang="en-US" sz="1400" i="1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1972</m:t>
                                  </m:r>
                                </m:e>
                              </m:d>
                            </m:oMath>
                          </a14:m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0.16-0.17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637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Clift et al.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1978</m:t>
                                  </m:r>
                                </m:e>
                              </m:d>
                            </m:oMath>
                          </a14:m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1.24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637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Williamson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1996</m:t>
                                  </m:r>
                                </m:e>
                              </m:d>
                            </m:oMath>
                          </a14:m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0.164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65993">
                    <a:tc rowSpan="2"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Numerical – Compressible  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Brehm</a:t>
                          </a: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et al.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2015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40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=0.1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400" dirty="0" smtClean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0.165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1.32±0.01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±0.32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6599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1" dirty="0" smtClean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Present Results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400" b="1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  <m:r>
                                <a:rPr lang="en-US" sz="1400" b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1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sz="1400" b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de-DE" sz="1400" b="1" i="0" smtClean="0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oMath>
                          </a14:m>
                          <a:r>
                            <a:rPr lang="en-US" sz="1400" b="1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1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2D</a:t>
                          </a:r>
                          <a:endParaRPr lang="en-US" sz="14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1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0.167</a:t>
                          </a:r>
                          <a:endParaRPr lang="en-US" sz="14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en-US" sz="14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sz="14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𝟑𝟕𝟏</m:t>
                                </m:r>
                                <m:r>
                                  <a:rPr lang="en-US" sz="14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±</m:t>
                                </m:r>
                                <m:r>
                                  <a:rPr lang="en-US" sz="14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sz="14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sz="14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𝟎𝟏𝟏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±</m:t>
                                </m:r>
                                <m:r>
                                  <a:rPr lang="en-US" sz="14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sz="14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sz="14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𝟑𝟑𝟑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8541773"/>
                  </p:ext>
                </p:extLst>
              </p:nvPr>
            </p:nvGraphicFramePr>
            <p:xfrm>
              <a:off x="111619" y="1556792"/>
              <a:ext cx="8873497" cy="468051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370476"/>
                    <a:gridCol w="2688865"/>
                    <a:gridCol w="698837"/>
                    <a:gridCol w="914737"/>
                    <a:gridCol w="1364192"/>
                    <a:gridCol w="836390"/>
                  </a:tblGrid>
                  <a:tr h="4659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r="-274293" b="-911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1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Source</a:t>
                          </a:r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1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2D/3D</a:t>
                          </a:r>
                          <a:endParaRPr lang="en-US" sz="14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630000" r="-240667" b="-911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88839" r="-61161" b="-911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62774" b="-911842"/>
                          </a:stretch>
                        </a:blipFill>
                      </a:tcPr>
                    </a:tc>
                  </a:tr>
                  <a:tr h="465993">
                    <a:tc rowSpan="5"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Numerical – Incompressible 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88209" t="-98701" r="-141950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2D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0.169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88839" t="-98701" r="-61161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62774" t="-98701" b="-800000"/>
                          </a:stretch>
                        </a:blipFill>
                      </a:tcPr>
                    </a:tc>
                  </a:tr>
                  <a:tr h="46599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88209" t="-201316" r="-141950" b="-7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2D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0.166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88839" t="-201316" r="-61161" b="-7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62774" t="-201316" b="-710526"/>
                          </a:stretch>
                        </a:blipFill>
                      </a:tcPr>
                    </a:tc>
                  </a:tr>
                  <a:tr h="379044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88209" t="-363492" r="-141950" b="-7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2D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0.165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1.253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637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88209" t="-478689" r="-141950" b="-6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3D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0.164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1.240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6599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88209" t="-458442" r="-141950" b="-440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3D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0.165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88839" t="-458442" r="-61161" b="-440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62774" t="-458442" b="-440260"/>
                          </a:stretch>
                        </a:blipFill>
                      </a:tcPr>
                    </a:tc>
                  </a:tr>
                  <a:tr h="376379">
                    <a:tc row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Experimental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88209" t="-693548" r="-141950" b="-44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0.16-0.17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637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88209" t="-806557" r="-141950" b="-354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1.24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637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88209" t="-891935" r="-141950" b="-24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0.164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65993">
                    <a:tc rowSpan="2"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Numerical – Compressible  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88209" t="-798701" r="-14195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400" dirty="0" smtClean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0.165</a:t>
                          </a: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88839" t="-798701" r="-6116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62774" t="-798701" b="-100000"/>
                          </a:stretch>
                        </a:blipFill>
                      </a:tcPr>
                    </a:tc>
                  </a:tr>
                  <a:tr h="46599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88209" t="-910526" r="-141950" b="-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1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2D</a:t>
                          </a:r>
                          <a:endParaRPr lang="en-US" sz="14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1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0.167</a:t>
                          </a:r>
                          <a:endParaRPr lang="en-US" sz="14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88839" t="-910526" r="-61161" b="-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700" marR="5970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62774" t="-910526" b="-131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4440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Re=100 </a:t>
            </a:r>
            <a:r>
              <a:rPr lang="de-DE" dirty="0" err="1" smtClean="0"/>
              <a:t>results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744" y="4171685"/>
            <a:ext cx="4933315" cy="1718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504" y="4157080"/>
            <a:ext cx="497586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820" y="1916832"/>
            <a:ext cx="4936391" cy="1785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79" y="1916832"/>
            <a:ext cx="5071110" cy="17703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537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Re=100 DOF study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7601"/>
            <a:ext cx="6991093" cy="517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236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Re=100 </a:t>
            </a:r>
            <a:r>
              <a:rPr lang="en-US" dirty="0" smtClean="0"/>
              <a:t>video</a:t>
            </a:r>
            <a:endParaRPr lang="en-US" dirty="0"/>
          </a:p>
        </p:txBody>
      </p:sp>
      <p:pic>
        <p:nvPicPr>
          <p:cNvPr id="4" name="movie_street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87442" y="1619250"/>
            <a:ext cx="5213450" cy="4479925"/>
          </a:xfrm>
        </p:spPr>
      </p:pic>
    </p:spTree>
    <p:extLst>
      <p:ext uri="{BB962C8B-B14F-4D97-AF65-F5344CB8AC3E}">
        <p14:creationId xmlns:p14="http://schemas.microsoft.com/office/powerpoint/2010/main" val="336871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Re=100 vortex shedding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67" y="1525758"/>
            <a:ext cx="9099935" cy="4807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427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Re=200 </a:t>
            </a:r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0780389"/>
                  </p:ext>
                </p:extLst>
              </p:nvPr>
            </p:nvGraphicFramePr>
            <p:xfrm>
              <a:off x="107505" y="1556792"/>
              <a:ext cx="8851130" cy="4680517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479933"/>
                    <a:gridCol w="2759384"/>
                    <a:gridCol w="655228"/>
                    <a:gridCol w="891101"/>
                    <a:gridCol w="1384149"/>
                    <a:gridCol w="681335"/>
                  </a:tblGrid>
                  <a:tr h="69709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𝑹𝒆</m:t>
                                </m:r>
                                <m:r>
                                  <a:rPr lang="en-US" sz="1400" b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14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𝟐𝟎𝟎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1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Source</a:t>
                          </a:r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234" marR="44234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1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2D/3D</a:t>
                          </a:r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234" marR="44234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𝑺𝒕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234" marR="44234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4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𝑫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234" marR="44234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4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𝑳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234" marR="44234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1537">
                    <a:tc rowSpan="5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Numerical –  Incompressible 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 err="1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Linnick</a:t>
                          </a: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et al.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2005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=0.056)</m:t>
                              </m:r>
                            </m:oMath>
                          </a14:m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2D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0.199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1.37±0.046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±0.70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153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 err="1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Linnick</a:t>
                          </a: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et al.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2005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=0.023)</m:t>
                              </m:r>
                            </m:oMath>
                          </a14:m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2D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0.197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1.34±0.044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±0.69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4854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 err="1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Persillon</a:t>
                          </a: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et al.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1998</m:t>
                                  </m:r>
                                </m:e>
                              </m:d>
                            </m:oMath>
                          </a14:m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2D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0.198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1.321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4854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 err="1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Persillon</a:t>
                          </a: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et al.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1998</m:t>
                                  </m:r>
                                </m:e>
                              </m:d>
                            </m:oMath>
                          </a14:m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3D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0.181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1.306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153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Liu et al.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1998</m:t>
                                  </m:r>
                                </m:e>
                              </m:d>
                            </m:oMath>
                          </a14:m>
                          <a:endParaRPr lang="en-US" sz="14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3D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0.192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1.31±0.049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±0.69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48549">
                    <a:tc row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Experimental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Berger et al.</a:t>
                          </a:r>
                          <a:r>
                            <a:rPr lang="en-US" sz="1400" i="1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1972</m:t>
                                  </m:r>
                                </m:e>
                              </m:d>
                            </m:oMath>
                          </a14:m>
                          <a:endParaRPr lang="en-US" sz="14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0.18-0.19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4854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Clift et al.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1978</m:t>
                                  </m:r>
                                </m:e>
                              </m:d>
                            </m:oMath>
                          </a14:m>
                          <a:endParaRPr lang="en-US" sz="14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1.16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153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Williamson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1996</m:t>
                                  </m:r>
                                </m:e>
                              </m:d>
                            </m:oMath>
                          </a14:m>
                          <a:endParaRPr lang="en-US" sz="14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0.181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1537">
                    <a:tc row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Numerical – Compressible  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 err="1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Brehm</a:t>
                          </a: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et al.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2015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 smtClean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40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=0.1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400" dirty="0" smtClean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0.192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1.3±0.04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±0.66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153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1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Present </a:t>
                          </a:r>
                          <a:r>
                            <a:rPr lang="en-US" sz="1400" b="1" dirty="0" smtClean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Results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400" b="1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  <m:r>
                                <a:rPr lang="en-US" sz="1400" b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1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sz="1400" b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oMath>
                          </a14:m>
                          <a:r>
                            <a:rPr lang="en-US" sz="1400" b="1" dirty="0" smtClean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400" b="1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1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2D</a:t>
                          </a:r>
                          <a:endParaRPr lang="en-US" sz="14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1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0.201</a:t>
                          </a:r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en-US" sz="14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sz="14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𝟑𝟕𝟏</m:t>
                                </m:r>
                                <m:r>
                                  <a:rPr lang="en-US" sz="14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±</m:t>
                                </m:r>
                                <m:r>
                                  <a:rPr lang="en-US" sz="14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sz="14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sz="14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𝟎𝟏𝟏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±</m:t>
                                </m:r>
                                <m:r>
                                  <a:rPr lang="en-US" sz="14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sz="14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sz="14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𝟕𝟎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0780389"/>
                  </p:ext>
                </p:extLst>
              </p:nvPr>
            </p:nvGraphicFramePr>
            <p:xfrm>
              <a:off x="107505" y="1556792"/>
              <a:ext cx="8851130" cy="4680517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479933"/>
                    <a:gridCol w="2759384"/>
                    <a:gridCol w="655228"/>
                    <a:gridCol w="891101"/>
                    <a:gridCol w="1384149"/>
                    <a:gridCol w="681335"/>
                  </a:tblGrid>
                  <a:tr h="6970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46" r="-256757" b="-575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1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Source</a:t>
                          </a:r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234" marR="44234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1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2D/3D</a:t>
                          </a:r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234" marR="44234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234" marR="44234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663014" r="-232192" b="-575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234" marR="44234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90749" r="-49339" b="-575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234" marR="44234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197321" b="-575439"/>
                          </a:stretch>
                        </a:blipFill>
                      </a:tcPr>
                    </a:tc>
                  </a:tr>
                  <a:tr h="431537">
                    <a:tc rowSpan="5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Numerical –  Incompressible 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0265" t="-160563" r="-131195" b="-823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2D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0.199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90749" t="-160563" r="-49339" b="-823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197321" t="-160563" b="-823944"/>
                          </a:stretch>
                        </a:blipFill>
                      </a:tcPr>
                    </a:tc>
                  </a:tr>
                  <a:tr h="43153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0265" t="-260563" r="-131195" b="-723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2D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0.197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90749" t="-260563" r="-49339" b="-723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197321" t="-260563" b="-723944"/>
                          </a:stretch>
                        </a:blipFill>
                      </a:tcPr>
                    </a:tc>
                  </a:tr>
                  <a:tr h="34854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0265" t="-449123" r="-131195" b="-8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2D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0.198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1.321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4854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0265" t="-549123" r="-131195" b="-7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3D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0.181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1.306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153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0265" t="-521127" r="-131195" b="-4633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3D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0.192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90749" t="-521127" r="-49339" b="-4633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197321" t="-521127" b="-463380"/>
                          </a:stretch>
                        </a:blipFill>
                      </a:tcPr>
                    </a:tc>
                  </a:tr>
                  <a:tr h="348549">
                    <a:tc row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Experimental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0265" t="-773684" r="-131195" b="-4771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0.18-0.19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4854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0265" t="-858621" r="-131195" b="-368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1.16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153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0265" t="-794286" r="-131195" b="-2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663014" t="-794286" r="-232192" b="-2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1537">
                    <a:tc row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Numerical – Compressible  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0265" t="-881690" r="-131195" b="-1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400" dirty="0" smtClean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0.192</a:t>
                          </a: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90749" t="-881690" r="-49339" b="-1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197321" t="-881690" b="-102817"/>
                          </a:stretch>
                        </a:blipFill>
                      </a:tcPr>
                    </a:tc>
                  </a:tr>
                  <a:tr h="43153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0265" t="-981690" r="-131195" b="-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1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2D</a:t>
                          </a:r>
                          <a:endParaRPr lang="en-US" sz="14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1" dirty="0"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0.201</a:t>
                          </a:r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90749" t="-981690" r="-49339" b="-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234" marR="44234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197321" t="-981690" b="-281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0872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Re=200 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000" y="3962224"/>
            <a:ext cx="5131247" cy="185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179" y="3963392"/>
            <a:ext cx="5078651" cy="185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001" y="1760321"/>
            <a:ext cx="5131247" cy="1821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392" y="1760321"/>
            <a:ext cx="5075079" cy="1821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284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Re=200 DOF study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76" y="1281017"/>
            <a:ext cx="6927646" cy="5128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26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775" y="1514927"/>
                <a:ext cx="8388465" cy="4768738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BoSSS</a:t>
                </a:r>
                <a:r>
                  <a:rPr lang="en-US" dirty="0" smtClean="0"/>
                  <a:t> (Bounded support spectral solver) numerically solves </a:t>
                </a:r>
                <a:r>
                  <a:rPr lang="en-US" dirty="0" err="1" smtClean="0"/>
                  <a:t>Navier</a:t>
                </a:r>
                <a:r>
                  <a:rPr lang="en-US" dirty="0" smtClean="0"/>
                  <a:t>-Stokes equations by means of the Discontinuous </a:t>
                </a:r>
                <a:r>
                  <a:rPr lang="en-US" dirty="0" err="1" smtClean="0"/>
                  <a:t>Galerkin</a:t>
                </a:r>
                <a:r>
                  <a:rPr lang="en-US" dirty="0" smtClean="0"/>
                  <a:t> method (DG).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Thus far, </a:t>
                </a:r>
                <a:r>
                  <a:rPr lang="en-US" dirty="0" err="1" smtClean="0"/>
                  <a:t>BoSSS</a:t>
                </a:r>
                <a:r>
                  <a:rPr lang="en-US" dirty="0" smtClean="0"/>
                  <a:t> has been validated:</a:t>
                </a:r>
              </a:p>
              <a:p>
                <a:pPr marL="701675" lvl="2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for </a:t>
                </a:r>
                <a:r>
                  <a:rPr lang="en-US" dirty="0"/>
                  <a:t>flows around a square cylinder </a:t>
                </a:r>
                <a:r>
                  <a:rPr lang="en-US" dirty="0" smtClean="0"/>
                  <a:t>by </a:t>
                </a:r>
                <a:r>
                  <a:rPr lang="en-US" dirty="0" smtClean="0"/>
                  <a:t>Fischer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Master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thesis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2014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701675" lvl="2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for curved elements in flows by Utz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Master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thesis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2014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701675" lvl="2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for </a:t>
                </a:r>
                <a:r>
                  <a:rPr lang="en-US" dirty="0"/>
                  <a:t>inviscid </a:t>
                </a:r>
                <a:r>
                  <a:rPr lang="en-US" dirty="0" smtClean="0"/>
                  <a:t>compressible </a:t>
                </a:r>
                <a:r>
                  <a:rPr lang="en-US" dirty="0"/>
                  <a:t>flows by M</a:t>
                </a:r>
                <a:r>
                  <a:rPr lang="de-DE" dirty="0" err="1"/>
                  <a:t>üller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Ph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Dissertation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2014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Here, an extension of </a:t>
                </a:r>
                <a:r>
                  <a:rPr lang="en-US" dirty="0" err="1" smtClean="0"/>
                  <a:t>BoSSS</a:t>
                </a:r>
                <a:r>
                  <a:rPr lang="en-US" dirty="0" smtClean="0"/>
                  <a:t> that solves the </a:t>
                </a:r>
                <a:r>
                  <a:rPr lang="en-US" b="1" dirty="0" smtClean="0"/>
                  <a:t>viscous</a:t>
                </a:r>
                <a:r>
                  <a:rPr lang="en-US" dirty="0" smtClean="0"/>
                  <a:t>, </a:t>
                </a:r>
                <a:r>
                  <a:rPr lang="en-US" dirty="0"/>
                  <a:t>c</a:t>
                </a:r>
                <a:r>
                  <a:rPr lang="en-US" dirty="0" smtClean="0"/>
                  <a:t>ompressible </a:t>
                </a:r>
                <a:r>
                  <a:rPr lang="en-US" dirty="0" err="1" smtClean="0"/>
                  <a:t>Navier-Sokes</a:t>
                </a:r>
                <a:r>
                  <a:rPr lang="en-US" dirty="0" smtClean="0"/>
                  <a:t> equations (CNS) is being validated</a:t>
                </a:r>
              </a:p>
              <a:p>
                <a:pPr marL="701675" lvl="2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Test case: fluid </a:t>
                </a:r>
                <a:r>
                  <a:rPr lang="en-US" dirty="0" smtClean="0"/>
                  <a:t>flows around a circular cylinder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775" y="1514927"/>
                <a:ext cx="8388465" cy="4768738"/>
              </a:xfrm>
              <a:blipFill rotWithShape="0">
                <a:blip r:embed="rId2"/>
                <a:stretch>
                  <a:fillRect l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10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Introduction and fundamentals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Simulation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Summary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outlook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215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460472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results from the simulations correlate well to those of previous simulations and </a:t>
            </a:r>
            <a:r>
              <a:rPr lang="en-US" dirty="0" smtClean="0"/>
              <a:t>experiments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Simulations </a:t>
            </a:r>
            <a:r>
              <a:rPr lang="en-US" dirty="0"/>
              <a:t>of similar total number of DOF showed </a:t>
            </a:r>
            <a:r>
              <a:rPr lang="en-US" dirty="0" smtClean="0"/>
              <a:t>higher order results to be more accurate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Conduct 3D simulations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Produce same simulations with </a:t>
            </a:r>
            <a:r>
              <a:rPr lang="en-US" dirty="0" smtClean="0"/>
              <a:t>the “immersed boundary” technique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57219" y="3717032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n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Outlook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00094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</a:t>
            </a:r>
            <a:r>
              <a:rPr lang="en-US" dirty="0" smtClean="0"/>
              <a:t>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2852936"/>
            <a:ext cx="6823569" cy="1736992"/>
          </a:xfrm>
        </p:spPr>
        <p:txBody>
          <a:bodyPr/>
          <a:lstStyle/>
          <a:p>
            <a:pPr algn="ctr"/>
            <a:r>
              <a:rPr lang="en-US" sz="8000" dirty="0" smtClean="0"/>
              <a:t>Questions?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27124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</a:t>
            </a:r>
            <a:r>
              <a:rPr lang="en-US" dirty="0" smtClean="0"/>
              <a:t>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2852936"/>
            <a:ext cx="6823569" cy="1736992"/>
          </a:xfrm>
        </p:spPr>
        <p:txBody>
          <a:bodyPr/>
          <a:lstStyle/>
          <a:p>
            <a:pPr algn="ctr"/>
            <a:r>
              <a:rPr lang="en-US" sz="8000" dirty="0" smtClean="0"/>
              <a:t>Thank you!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81984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7480" y="1596415"/>
                <a:ext cx="6823569" cy="4568889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HLLC (</a:t>
                </a:r>
                <a:r>
                  <a:rPr lang="en-US" dirty="0" err="1" smtClean="0"/>
                  <a:t>Harten</a:t>
                </a:r>
                <a:r>
                  <a:rPr lang="en-US" dirty="0" smtClean="0"/>
                  <a:t> Lax van Leer Contact)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SIPG (Symmetric Interior Penalty </a:t>
                </a:r>
                <a:r>
                  <a:rPr lang="en-US" dirty="0" err="1" smtClean="0"/>
                  <a:t>Galerkin</a:t>
                </a:r>
                <a:endParaRPr lang="en-US" dirty="0" smtClean="0"/>
              </a:p>
              <a:p>
                <a:pPr marL="701675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/>
                      <m:t>𝛿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𝑈</m:t>
                            </m:r>
                          </m:e>
                          <m:sup>
                            <m:r>
                              <a:rPr lang="en-US" i="1"/>
                              <m:t>h</m:t>
                            </m:r>
                          </m:sup>
                        </m:sSup>
                      </m:e>
                    </m:d>
                    <m:r>
                      <a:rPr lang="en-US" i="1"/>
                      <m:t>=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𝛿</m:t>
                        </m:r>
                      </m:e>
                      <m:sup>
                        <m:r>
                          <a:rPr lang="en-US" i="1"/>
                          <m:t>𝑖𝑝</m:t>
                        </m:r>
                      </m:sup>
                    </m:sSup>
                    <m:d>
                      <m:dPr>
                        <m:ctrlPr>
                          <a:rPr lang="en-US" i="1"/>
                        </m:ctrlPr>
                      </m:dPr>
                      <m:e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𝑈</m:t>
                            </m:r>
                          </m:e>
                          <m:sup>
                            <m:r>
                              <a:rPr lang="en-US" i="1"/>
                              <m:t>h</m:t>
                            </m:r>
                          </m:sup>
                        </m:sSup>
                      </m:e>
                    </m:d>
                    <m:r>
                      <a:rPr lang="en-US" i="1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𝐶</m:t>
                        </m:r>
                      </m:e>
                      <m:sub>
                        <m:r>
                          <a:rPr lang="en-US" i="1"/>
                          <m:t>𝐼𝑃</m:t>
                        </m:r>
                      </m:sub>
                    </m:sSub>
                    <m:f>
                      <m:fPr>
                        <m:ctrlPr>
                          <a:rPr lang="en-US" i="1"/>
                        </m:ctrlPr>
                      </m:fPr>
                      <m:num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𝑝</m:t>
                            </m:r>
                          </m:e>
                          <m:sup>
                            <m:r>
                              <a:rPr lang="en-US" i="1"/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h</m:t>
                            </m:r>
                          </m:e>
                          <m:sub>
                            <m:r>
                              <a:rPr lang="en-US" i="1"/>
                              <m:t>𝑒</m:t>
                            </m:r>
                          </m:sub>
                        </m:sSub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i="1"/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/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r>
                                  <a:rPr lang="en-US" i="1"/>
                                  <m:t>𝐺</m:t>
                                </m:r>
                                <m:r>
                                  <a:rPr lang="en-US" i="1"/>
                                  <m:t>(</m:t>
                                </m:r>
                                <m:r>
                                  <a:rPr lang="en-US" i="1"/>
                                  <m:t>𝑈</m:t>
                                </m:r>
                              </m:e>
                              <m:sup>
                                <m:r>
                                  <a:rPr lang="en-US" i="1"/>
                                  <m:t>h</m:t>
                                </m:r>
                              </m:sup>
                            </m:sSup>
                            <m:r>
                              <a:rPr lang="en-US" i="1"/>
                              <m:t>)</m:t>
                            </m:r>
                          </m:e>
                        </m:d>
                      </m:e>
                    </m:d>
                    <m:bar>
                      <m:barPr>
                        <m:ctrlPr>
                          <a:rPr lang="en-US" i="1"/>
                        </m:ctrlPr>
                      </m:bar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/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r>
                                  <a:rPr lang="en-US" i="1"/>
                                  <m:t>𝑈</m:t>
                                </m:r>
                              </m:e>
                              <m:sup>
                                <m:r>
                                  <a:rPr lang="en-US" i="1"/>
                                  <m:t>h</m:t>
                                </m:r>
                              </m:sup>
                            </m:sSup>
                          </m:e>
                        </m:d>
                      </m:e>
                    </m:bar>
                  </m:oMath>
                </a14:m>
                <a:endParaRPr lang="en-US" dirty="0" smtClean="0"/>
              </a:p>
              <a:p>
                <a:pPr marL="701675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/>
                        </m:ctrlPr>
                      </m:accPr>
                      <m:e>
                        <m:r>
                          <a:rPr lang="en-US" i="1"/>
                          <m:t>𝑈</m:t>
                        </m:r>
                      </m:e>
                    </m:acc>
                    <m:r>
                      <a:rPr lang="en-US" i="1"/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/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/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r>
                                  <a:rPr lang="en-US" i="1"/>
                                  <m:t>𝑈</m:t>
                                </m:r>
                              </m:e>
                              <m:sup>
                                <m:r>
                                  <a:rPr lang="en-US" i="1"/>
                                  <m:t>h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/>
                        </m:ctrlPr>
                      </m:barPr>
                      <m:e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/>
                                </m:ctrlPr>
                              </m:accPr>
                              <m:e>
                                <m:r>
                                  <a:rPr lang="en-US" i="1"/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i="1"/>
                              <m:t>h</m:t>
                            </m:r>
                          </m:sup>
                        </m:sSup>
                      </m:e>
                    </m:bar>
                    <m:r>
                      <a:rPr lang="en-US" i="1"/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/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/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r>
                                  <a:rPr lang="en-US" i="1"/>
                                  <m:t>𝐺</m:t>
                                </m:r>
                                <m:r>
                                  <a:rPr lang="en-US" i="1"/>
                                  <m:t>(</m:t>
                                </m:r>
                                <m:r>
                                  <a:rPr lang="en-US" i="1"/>
                                  <m:t>𝑈</m:t>
                                </m:r>
                              </m:e>
                              <m:sup>
                                <m:r>
                                  <a:rPr lang="en-US" i="1"/>
                                  <m:t>h</m:t>
                                </m:r>
                              </m:sup>
                            </m:sSup>
                            <m:r>
                              <a:rPr lang="en-US" i="1"/>
                              <m:t>)</m:t>
                            </m:r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r>
                                  <a:rPr lang="en-US"/>
                                  <m:t>∇</m:t>
                                </m:r>
                              </m:e>
                              <m:sup>
                                <m:r>
                                  <a:rPr lang="en-US" i="1"/>
                                  <m:t>h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r>
                                  <a:rPr lang="en-US" i="1"/>
                                  <m:t>𝑈</m:t>
                                </m:r>
                              </m:e>
                              <m:sup>
                                <m:r>
                                  <a:rPr lang="en-US" i="1"/>
                                  <m:t>h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i="1"/>
                      <m:t>−</m:t>
                    </m:r>
                    <m:r>
                      <a:rPr lang="en-US" i="1"/>
                      <m:t>𝛿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𝑈</m:t>
                            </m:r>
                          </m:e>
                          <m:sup>
                            <m:r>
                              <a:rPr lang="en-US" i="1"/>
                              <m:t>h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480" y="1596415"/>
                <a:ext cx="6823569" cy="4568889"/>
              </a:xfrm>
              <a:blipFill rotWithShape="0">
                <a:blip r:embed="rId2"/>
                <a:stretch>
                  <a:fillRect l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87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94647164"/>
                  </p:ext>
                </p:extLst>
              </p:nvPr>
            </p:nvGraphicFramePr>
            <p:xfrm>
              <a:off x="386146" y="2132856"/>
              <a:ext cx="3908425" cy="12573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13253"/>
                    <a:gridCol w="713253"/>
                    <a:gridCol w="713253"/>
                    <a:gridCol w="713253"/>
                    <a:gridCol w="566074"/>
                    <a:gridCol w="489339"/>
                  </a:tblGrid>
                  <a:tr h="190500">
                    <a:tc row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MP</a:t>
                          </a:r>
                          <a:endParaRPr lang="en-US" sz="11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05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en-US" sz="11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DG1E1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0.600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0.810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0.880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0.905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0.920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DG2E2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0.935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0.960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0.950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0.950</a:t>
                          </a:r>
                          <a:endParaRPr lang="en-US" sz="11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-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DG3E3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0.970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0.973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0.975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0.975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-</a:t>
                          </a:r>
                          <a:endParaRPr lang="en-US" sz="11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94647164"/>
                  </p:ext>
                </p:extLst>
              </p:nvPr>
            </p:nvGraphicFramePr>
            <p:xfrm>
              <a:off x="386146" y="2132856"/>
              <a:ext cx="3908425" cy="12573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13253"/>
                    <a:gridCol w="713253"/>
                    <a:gridCol w="713253"/>
                    <a:gridCol w="713253"/>
                    <a:gridCol w="566074"/>
                    <a:gridCol w="489339"/>
                  </a:tblGrid>
                  <a:tr h="25146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1220" r="-448718" b="-162195"/>
                          </a:stretch>
                        </a:blipFill>
                      </a:tcPr>
                    </a:tc>
                    <a:tc gridSpan="5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MP</a:t>
                          </a:r>
                          <a:endParaRPr lang="en-US" sz="11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514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en-US" sz="11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DG1E1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0.600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0.810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0.880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0.905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0.920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DG2E2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0.935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0.960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0.950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0.950</a:t>
                          </a:r>
                          <a:endParaRPr lang="en-US" sz="11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-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DG3E3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0.970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0.973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0.975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0.975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-</a:t>
                          </a:r>
                          <a:endParaRPr lang="en-US" sz="11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6955883"/>
                  </p:ext>
                </p:extLst>
              </p:nvPr>
            </p:nvGraphicFramePr>
            <p:xfrm>
              <a:off x="4661886" y="2132856"/>
              <a:ext cx="4134483" cy="12573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13623"/>
                    <a:gridCol w="713623"/>
                    <a:gridCol w="713623"/>
                    <a:gridCol w="713623"/>
                    <a:gridCol w="713623"/>
                    <a:gridCol w="566368"/>
                  </a:tblGrid>
                  <a:tr h="190500">
                    <a:tc row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𝑫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MP</a:t>
                          </a:r>
                          <a:endParaRPr lang="en-US" sz="11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05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DG1E1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1.989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2.054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2.068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2.075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2.075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DG2E2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2.168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2.149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2.119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2.111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DG3E3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2.109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2.078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2.065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2.057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n-US" sz="11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6955883"/>
                  </p:ext>
                </p:extLst>
              </p:nvPr>
            </p:nvGraphicFramePr>
            <p:xfrm>
              <a:off x="4661886" y="2132856"/>
              <a:ext cx="4134483" cy="12573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13623"/>
                    <a:gridCol w="713623"/>
                    <a:gridCol w="713623"/>
                    <a:gridCol w="713623"/>
                    <a:gridCol w="713623"/>
                    <a:gridCol w="566368"/>
                  </a:tblGrid>
                  <a:tr h="25146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855" t="-1220" r="-479487" b="-162195"/>
                          </a:stretch>
                        </a:blipFill>
                      </a:tcPr>
                    </a:tc>
                    <a:tc gridSpan="5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MP</a:t>
                          </a:r>
                          <a:endParaRPr lang="en-US" sz="11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514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DG1E1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1.989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2.054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2.068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2.075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2.075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DG2E2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2.168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2.149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2.119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2.111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DG3E3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2.109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2.078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2.065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2.057</a:t>
                          </a:r>
                          <a:endParaRPr lang="en-US" sz="11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n-US" sz="11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6271450"/>
                  </p:ext>
                </p:extLst>
              </p:nvPr>
            </p:nvGraphicFramePr>
            <p:xfrm>
              <a:off x="398407" y="4776688"/>
              <a:ext cx="2246630" cy="128016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184910"/>
                    <a:gridCol w="530860"/>
                    <a:gridCol w="530860"/>
                  </a:tblGrid>
                  <a:tr h="121920"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1" kern="1200" dirty="0">
                              <a:solidFill>
                                <a:schemeClr val="tx1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Simulation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sz="14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4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𝑫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1" kern="1200" dirty="0">
                              <a:solidFill>
                                <a:schemeClr val="tx1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DG1E1MP11</a:t>
                          </a: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</a:t>
                          </a:r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1.50</a:t>
                          </a:r>
                          <a:endParaRPr lang="en-US" sz="14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1" kern="1200">
                              <a:solidFill>
                                <a:schemeClr val="tx1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DG3E3MP6</a:t>
                          </a: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2.27</a:t>
                          </a:r>
                          <a:endParaRPr lang="en-US" sz="14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1.60</a:t>
                          </a:r>
                          <a:endParaRPr lang="en-US" sz="14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1" kern="1200" dirty="0">
                              <a:solidFill>
                                <a:schemeClr val="tx1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DG3E3MP10</a:t>
                          </a: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2.25</a:t>
                          </a:r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1.61</a:t>
                          </a:r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6271450"/>
                  </p:ext>
                </p:extLst>
              </p:nvPr>
            </p:nvGraphicFramePr>
            <p:xfrm>
              <a:off x="398407" y="4776688"/>
              <a:ext cx="2246630" cy="128016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184910"/>
                    <a:gridCol w="530860"/>
                    <a:gridCol w="530860"/>
                  </a:tblGrid>
                  <a:tr h="320040"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1" kern="1200" dirty="0">
                              <a:solidFill>
                                <a:schemeClr val="tx1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Simulation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24138" t="-1887" r="-100000" b="-3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324138" t="-1887" b="-316981"/>
                          </a:stretch>
                        </a:blipFill>
                      </a:tcPr>
                    </a:tc>
                  </a:tr>
                  <a:tr h="320040"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1" kern="1200" dirty="0">
                              <a:solidFill>
                                <a:schemeClr val="tx1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DG1E1MP11</a:t>
                          </a: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</a:t>
                          </a:r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1.50</a:t>
                          </a:r>
                          <a:endParaRPr lang="en-US" sz="14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20040"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1" kern="1200">
                              <a:solidFill>
                                <a:schemeClr val="tx1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DG3E3MP6</a:t>
                          </a: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2.27</a:t>
                          </a:r>
                          <a:endParaRPr lang="en-US" sz="14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1.60</a:t>
                          </a:r>
                          <a:endParaRPr lang="en-US" sz="140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20040"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1" kern="1200" dirty="0">
                              <a:solidFill>
                                <a:schemeClr val="tx1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DG3E3MP10</a:t>
                          </a: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2.25</a:t>
                          </a:r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Charter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1.61</a:t>
                          </a:r>
                          <a:endParaRPr lang="en-US" sz="1400" dirty="0">
                            <a:effectLst/>
                            <a:latin typeface="Charter" pitchFamily="2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itle 1"/>
          <p:cNvSpPr txBox="1">
            <a:spLocks/>
          </p:cNvSpPr>
          <p:nvPr/>
        </p:nvSpPr>
        <p:spPr bwMode="auto">
          <a:xfrm>
            <a:off x="358775" y="1369786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n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kern="0" dirty="0" smtClean="0"/>
              <a:t>Re=20</a:t>
            </a:r>
            <a:endParaRPr lang="en-US" kern="0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356791" y="3732921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n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kern="0" dirty="0" smtClean="0"/>
              <a:t>Re=40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697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58775" y="1369786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n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kern="0" dirty="0" smtClean="0"/>
              <a:t>Re=100</a:t>
            </a:r>
            <a:endParaRPr 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0467481"/>
                  </p:ext>
                </p:extLst>
              </p:nvPr>
            </p:nvGraphicFramePr>
            <p:xfrm>
              <a:off x="358775" y="2218872"/>
              <a:ext cx="4134483" cy="12573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80118"/>
                    <a:gridCol w="721241"/>
                    <a:gridCol w="721241"/>
                    <a:gridCol w="721241"/>
                    <a:gridCol w="721241"/>
                    <a:gridCol w="569401"/>
                  </a:tblGrid>
                  <a:tr h="1905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𝑺𝒕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MP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endParaRPr lang="en-US" sz="1000">
                            <a:effectLst/>
                            <a:latin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4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6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8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10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11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DG1E1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0.101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0.135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0.168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0.167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0.167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DG2E2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0.134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0.167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0.168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0.167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-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DG3E3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0.168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0.167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0.167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0.167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-</a:t>
                          </a:r>
                          <a:endParaRPr lang="en-US" sz="1100" dirty="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0467481"/>
                  </p:ext>
                </p:extLst>
              </p:nvPr>
            </p:nvGraphicFramePr>
            <p:xfrm>
              <a:off x="358775" y="2218872"/>
              <a:ext cx="4134483" cy="12573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80118"/>
                    <a:gridCol w="721241"/>
                    <a:gridCol w="721241"/>
                    <a:gridCol w="721241"/>
                    <a:gridCol w="721241"/>
                    <a:gridCol w="569401"/>
                  </a:tblGrid>
                  <a:tr h="251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893" t="-2439" r="-506250" b="-436585"/>
                          </a:stretch>
                        </a:blipFill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MP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endParaRPr lang="en-US" sz="1000">
                            <a:effectLst/>
                            <a:latin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4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6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8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10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11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DG1E1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0.101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0.135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0.168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0.167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0.167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DG2E2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0.134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0.167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0.168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0.167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-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DG3E3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0.168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0.167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0.167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0.167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-</a:t>
                          </a:r>
                          <a:endParaRPr lang="en-US" sz="1100" dirty="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5731371"/>
                  </p:ext>
                </p:extLst>
              </p:nvPr>
            </p:nvGraphicFramePr>
            <p:xfrm>
              <a:off x="4769148" y="2207986"/>
              <a:ext cx="4122086" cy="12573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06426"/>
                    <a:gridCol w="703132"/>
                    <a:gridCol w="703132"/>
                    <a:gridCol w="703132"/>
                    <a:gridCol w="703132"/>
                    <a:gridCol w="703132"/>
                  </a:tblGrid>
                  <a:tr h="1905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𝑳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MP</a:t>
                          </a:r>
                          <a:endParaRPr lang="en-US" sz="1100" dirty="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endParaRPr lang="en-US" sz="1000">
                            <a:effectLst/>
                            <a:latin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4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6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8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10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11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DG1E1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±0.001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±0.221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±0.283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±0.298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±0.303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DG2E2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±0.382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±0.313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±0.322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±0.328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-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DG3E3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±0.362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±0.331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±0.333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±0.333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-</a:t>
                          </a:r>
                          <a:endParaRPr lang="en-US" sz="1100" dirty="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5731371"/>
                  </p:ext>
                </p:extLst>
              </p:nvPr>
            </p:nvGraphicFramePr>
            <p:xfrm>
              <a:off x="4769148" y="2207986"/>
              <a:ext cx="4122086" cy="12573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06426"/>
                    <a:gridCol w="703132"/>
                    <a:gridCol w="703132"/>
                    <a:gridCol w="703132"/>
                    <a:gridCol w="703132"/>
                    <a:gridCol w="703132"/>
                  </a:tblGrid>
                  <a:tr h="251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r="-577000" b="-426829"/>
                          </a:stretch>
                        </a:blipFill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MP</a:t>
                          </a:r>
                          <a:endParaRPr lang="en-US" sz="1100" dirty="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endParaRPr lang="en-US" sz="1000">
                            <a:effectLst/>
                            <a:latin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4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6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8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10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11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DG1E1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86957" t="-195238" r="-401739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85345" t="-195238" r="-298276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87826" t="-195238" r="-200870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84483" t="-195238" r="-99138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488696" t="-195238" b="-219048"/>
                          </a:stretch>
                        </a:blipFill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DG2E2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86957" t="-302439" r="-401739" b="-1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85345" t="-302439" r="-298276" b="-1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87826" t="-302439" r="-200870" b="-1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84483" t="-302439" r="-99138" b="-1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-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DG3E3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86957" t="-402439" r="-401739" b="-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85345" t="-402439" r="-298276" b="-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87826" t="-402439" r="-200870" b="-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84483" t="-402439" r="-99138" b="-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-</a:t>
                          </a:r>
                          <a:endParaRPr lang="en-US" sz="1100" dirty="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4177219"/>
                  </p:ext>
                </p:extLst>
              </p:nvPr>
            </p:nvGraphicFramePr>
            <p:xfrm>
              <a:off x="1763688" y="3974193"/>
              <a:ext cx="5779135" cy="12573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71500"/>
                    <a:gridCol w="1024255"/>
                    <a:gridCol w="988695"/>
                    <a:gridCol w="1064895"/>
                    <a:gridCol w="1064895"/>
                    <a:gridCol w="1064895"/>
                  </a:tblGrid>
                  <a:tr h="1905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𝑫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MP</a:t>
                          </a:r>
                          <a:endParaRPr lang="en-US" sz="1100" dirty="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endParaRPr lang="en-US" sz="1000">
                            <a:effectLst/>
                            <a:latin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4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6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8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10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11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DG1E1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0.955±0.001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1.199±0.009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1.264±0.007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1.279±0.008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1.284±0.008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DG2E2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1.368±0.015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1.365±0.01</m:t>
                              </m:r>
                            </m:oMath>
                          </a14:m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1.373±0.009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1.373±0.010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-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DG3E3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1.390±0.014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1.377±0.011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1.373±0.011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1.371±0.011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-</a:t>
                          </a:r>
                          <a:endParaRPr lang="en-US" sz="1100" dirty="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4177219"/>
                  </p:ext>
                </p:extLst>
              </p:nvPr>
            </p:nvGraphicFramePr>
            <p:xfrm>
              <a:off x="1763688" y="3974193"/>
              <a:ext cx="5779135" cy="12573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71500"/>
                    <a:gridCol w="1024255"/>
                    <a:gridCol w="988695"/>
                    <a:gridCol w="1064895"/>
                    <a:gridCol w="1064895"/>
                    <a:gridCol w="1064895"/>
                  </a:tblGrid>
                  <a:tr h="251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t="-2439" r="-909574" b="-436585"/>
                          </a:stretch>
                        </a:blipFill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MP</a:t>
                          </a:r>
                          <a:endParaRPr lang="en-US" sz="1100" dirty="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endParaRPr lang="en-US" sz="1000">
                            <a:effectLst/>
                            <a:latin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4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6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8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10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11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DG1E1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55952" t="-197619" r="-408929" b="-2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161728" t="-197619" r="-324074" b="-2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42286" t="-197619" r="-200000" b="-2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344253" t="-197619" r="-101149" b="-2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441714" t="-197619" r="-571" b="-228571"/>
                          </a:stretch>
                        </a:blipFill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DG2E2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55952" t="-304878" r="-408929" b="-1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161728" t="-304878" r="-324074" b="-1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42286" t="-304878" r="-200000" b="-1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344253" t="-304878" r="-101149" b="-1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-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DG3E3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55952" t="-404878" r="-408929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161728" t="-404878" r="-324074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42286" t="-404878" r="-200000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344253" t="-404878" r="-101149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-</a:t>
                          </a:r>
                          <a:endParaRPr lang="en-US" sz="1100" dirty="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572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58775" y="1369786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n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kern="0" dirty="0" smtClean="0"/>
              <a:t>Re=200</a:t>
            </a:r>
            <a:endParaRPr 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6861795"/>
                  </p:ext>
                </p:extLst>
              </p:nvPr>
            </p:nvGraphicFramePr>
            <p:xfrm>
              <a:off x="327064" y="2207986"/>
              <a:ext cx="4134483" cy="12573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14138"/>
                    <a:gridCol w="714138"/>
                    <a:gridCol w="714138"/>
                    <a:gridCol w="714138"/>
                    <a:gridCol w="714138"/>
                    <a:gridCol w="563793"/>
                  </a:tblGrid>
                  <a:tr h="190500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𝑺𝒕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MP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05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4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6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8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10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11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DG1E1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0.101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0.169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0.167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0.201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0.201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DG2E2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0.168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0.201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0.201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0.201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DG3E3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0.201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0.201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0.201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0.201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</a:t>
                          </a:r>
                          <a:endParaRPr lang="en-US" sz="1100" dirty="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6861795"/>
                  </p:ext>
                </p:extLst>
              </p:nvPr>
            </p:nvGraphicFramePr>
            <p:xfrm>
              <a:off x="327064" y="2207986"/>
              <a:ext cx="4134483" cy="12573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14138"/>
                    <a:gridCol w="714138"/>
                    <a:gridCol w="714138"/>
                    <a:gridCol w="714138"/>
                    <a:gridCol w="714138"/>
                    <a:gridCol w="563793"/>
                  </a:tblGrid>
                  <a:tr h="25146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855" r="-479487" b="-169512"/>
                          </a:stretch>
                        </a:blipFill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MP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514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4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6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8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10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11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DG1E1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0.101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0.169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0.167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0.201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0.201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DG2E2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0.168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0.201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0.201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0.201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DG3E3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0.201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0.201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0.201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0.201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0</a:t>
                          </a:r>
                          <a:endParaRPr lang="en-US" sz="1100" dirty="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3483651"/>
                  </p:ext>
                </p:extLst>
              </p:nvPr>
            </p:nvGraphicFramePr>
            <p:xfrm>
              <a:off x="4716016" y="2207986"/>
              <a:ext cx="3897630" cy="12573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49605"/>
                    <a:gridCol w="649605"/>
                    <a:gridCol w="649605"/>
                    <a:gridCol w="649605"/>
                    <a:gridCol w="649605"/>
                    <a:gridCol w="649605"/>
                  </a:tblGrid>
                  <a:tr h="190500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𝑳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MP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05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4</a:t>
                          </a:r>
                          <a:endParaRPr lang="en-US" sz="1100" dirty="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6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8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10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11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DG1E1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±0.015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±0.464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±0.595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±0.609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±0.614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DG2E2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±0.746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±0.676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±0.654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±0.677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-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DG3E3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±0.657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±0.7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±0.696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±0.696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-</a:t>
                          </a:r>
                          <a:endParaRPr lang="en-US" sz="1100" dirty="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3483651"/>
                  </p:ext>
                </p:extLst>
              </p:nvPr>
            </p:nvGraphicFramePr>
            <p:xfrm>
              <a:off x="4716016" y="2207986"/>
              <a:ext cx="3897630" cy="12573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49605"/>
                    <a:gridCol w="649605"/>
                    <a:gridCol w="649605"/>
                    <a:gridCol w="649605"/>
                    <a:gridCol w="649605"/>
                    <a:gridCol w="649605"/>
                  </a:tblGrid>
                  <a:tr h="25146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35" r="-497196" b="-163415"/>
                          </a:stretch>
                        </a:blipFill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MP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514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4</a:t>
                          </a:r>
                          <a:endParaRPr lang="en-US" sz="1100" dirty="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6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8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10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11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DG1E1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01887" t="-195238" r="-401887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000" t="-195238" r="-298131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02830" t="-195238" r="-200943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99065" t="-195238" r="-99065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503774" t="-195238" b="-219048"/>
                          </a:stretch>
                        </a:blipFill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DG2E2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01887" t="-302439" r="-401887" b="-1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000" t="-302439" r="-298131" b="-1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02830" t="-302439" r="-200943" b="-1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99065" t="-302439" r="-99065" b="-1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-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DG3E3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01887" t="-402439" r="-401887" b="-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000" t="-402439" r="-298131" b="-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02830" t="-402439" r="-200943" b="-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99065" t="-402439" r="-99065" b="-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-</a:t>
                          </a:r>
                          <a:endParaRPr lang="en-US" sz="1100" dirty="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0153963"/>
                  </p:ext>
                </p:extLst>
              </p:nvPr>
            </p:nvGraphicFramePr>
            <p:xfrm>
              <a:off x="1680726" y="4221088"/>
              <a:ext cx="6041008" cy="12573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933068"/>
                    <a:gridCol w="1021588"/>
                    <a:gridCol w="1021588"/>
                    <a:gridCol w="1021588"/>
                    <a:gridCol w="1021588"/>
                    <a:gridCol w="1021588"/>
                  </a:tblGrid>
                  <a:tr h="190500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𝑫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MP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05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4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6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8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10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11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DG1E1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0.713±0.001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1.174±0.02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1.2930.031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1.294±0.013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1.292±0.034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DG2E2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1.434±0.045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1.339±0.044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1.345±0.043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1.364±0.045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-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DG3E3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1.37±0.045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1.382±0.048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1.375±0.049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1.371±0.049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-</a:t>
                          </a:r>
                          <a:endParaRPr lang="en-US" sz="1100" dirty="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0153963"/>
                  </p:ext>
                </p:extLst>
              </p:nvPr>
            </p:nvGraphicFramePr>
            <p:xfrm>
              <a:off x="1680726" y="4221088"/>
              <a:ext cx="6041008" cy="12573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933068"/>
                    <a:gridCol w="1021588"/>
                    <a:gridCol w="1021588"/>
                    <a:gridCol w="1021588"/>
                    <a:gridCol w="1021588"/>
                    <a:gridCol w="1021588"/>
                  </a:tblGrid>
                  <a:tr h="25146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654" r="-547712" b="-160241"/>
                          </a:stretch>
                        </a:blipFill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MP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514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4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6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8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10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11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DG1E1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91667" t="-202439" r="-398810" b="-2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192814" t="-202439" r="-301198" b="-2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91071" t="-202439" r="-199405" b="-2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393413" t="-202439" r="-100599" b="-2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490476" t="-202439" b="-224390"/>
                          </a:stretch>
                        </a:blipFill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DG2E2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91667" t="-295238" r="-398810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192814" t="-295238" r="-301198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91071" t="-295238" r="-199405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393413" t="-295238" r="-100599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-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DG3E3</a:t>
                          </a:r>
                          <a:endParaRPr lang="en-US" sz="110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91667" t="-404878" r="-398810" b="-21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192814" t="-404878" r="-301198" b="-21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91071" t="-404878" r="-199405" b="-21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393413" t="-404878" r="-100599" b="-21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solidFill>
                                <a:srgbClr val="000000"/>
                              </a:solidFill>
                              <a:effectLst/>
                              <a:latin typeface="Charter"/>
                              <a:ea typeface="Times New Roman"/>
                              <a:cs typeface="Times New Roman"/>
                            </a:rPr>
                            <a:t>-</a:t>
                          </a:r>
                          <a:endParaRPr lang="en-US" sz="1100" dirty="0">
                            <a:effectLst/>
                            <a:latin typeface="Charter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2769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properties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Compressible flow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Ideal gas</a:t>
                </a:r>
              </a:p>
              <a:p>
                <a:pPr marL="701675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Specific heat ratio: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/>
                      <m:t>𝛾</m:t>
                    </m:r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de-DE" i="1"/>
                              <m:t>𝑐</m:t>
                            </m:r>
                          </m:e>
                          <m:sub>
                            <m:r>
                              <a:rPr lang="de-DE" i="1"/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de-DE" i="1"/>
                              <m:t>𝑐</m:t>
                            </m:r>
                          </m:e>
                          <m:sub>
                            <m:r>
                              <a:rPr lang="de-DE" i="1"/>
                              <m:t>𝑣</m:t>
                            </m:r>
                          </m:sub>
                        </m:sSub>
                      </m:den>
                    </m:f>
                    <m:r>
                      <a:rPr lang="en-US"/>
                      <m:t>=1.4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Newtonian fluid</a:t>
                </a:r>
              </a:p>
              <a:p>
                <a:pPr marL="701675" lvl="2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Stress tensor: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/>
                          <m:t>𝜏</m:t>
                        </m:r>
                      </m:e>
                      <m:sub>
                        <m:r>
                          <a:rPr lang="en-US" i="1"/>
                          <m:t>𝑖𝑗</m:t>
                        </m:r>
                      </m:sub>
                    </m:sSub>
                    <m:r>
                      <a:rPr lang="en-US" i="1"/>
                      <m:t>=</m:t>
                    </m:r>
                    <m:r>
                      <a:rPr lang="en-US" i="1"/>
                      <m:t>𝜇</m:t>
                    </m:r>
                    <m:d>
                      <m:dPr>
                        <m:begChr m:val="["/>
                        <m:endChr m:val="]"/>
                        <m:ctrlPr>
                          <a:rPr lang="en-US" i="1"/>
                        </m:ctrlPr>
                      </m:dPr>
                      <m:e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/>
                                </m:ctrlPr>
                              </m:fPr>
                              <m:num>
                                <m:r>
                                  <a:rPr lang="en-US" i="1"/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/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i="1"/>
                              <m:t>+</m:t>
                            </m:r>
                            <m:f>
                              <m:fPr>
                                <m:ctrlPr>
                                  <a:rPr lang="en-US" i="1"/>
                                </m:ctrlPr>
                              </m:fPr>
                              <m:num>
                                <m:r>
                                  <a:rPr lang="en-US" i="1"/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/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i="1"/>
                          <m:t>−</m:t>
                        </m:r>
                        <m:f>
                          <m:fPr>
                            <m:ctrlPr>
                              <a:rPr lang="en-US" i="1"/>
                            </m:ctrlPr>
                          </m:fPr>
                          <m:num>
                            <m:r>
                              <a:rPr lang="en-US" i="1"/>
                              <m:t>2</m:t>
                            </m:r>
                          </m:num>
                          <m:den>
                            <m:r>
                              <a:rPr lang="en-US" i="1"/>
                              <m:t>3</m:t>
                            </m:r>
                          </m:den>
                        </m:f>
                        <m:f>
                          <m:fPr>
                            <m:ctrlPr>
                              <a:rPr lang="en-US" i="1"/>
                            </m:ctrlPr>
                          </m:fPr>
                          <m:num>
                            <m:r>
                              <a:rPr lang="en-US" i="1"/>
                              <m:t>𝜕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𝑢</m:t>
                                </m:r>
                              </m:e>
                              <m:sub>
                                <m:r>
                                  <a:rPr lang="en-US" i="1"/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/>
                              <m:t>𝜕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𝑥</m:t>
                                </m:r>
                              </m:e>
                              <m:sub>
                                <m:r>
                                  <a:rPr lang="en-US" i="1"/>
                                  <m:t>𝑘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𝛿</m:t>
                            </m:r>
                          </m:e>
                          <m:sub>
                            <m:r>
                              <a:rPr lang="en-US" i="1"/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Mach number: </a:t>
                </a:r>
                <a14:m>
                  <m:oMath xmlns:m="http://schemas.openxmlformats.org/officeDocument/2006/math">
                    <m:r>
                      <a:rPr lang="en-US" sz="1800" i="1"/>
                      <m:t>𝑀</m:t>
                    </m:r>
                    <m:r>
                      <a:rPr lang="en-US" sz="1800" i="1"/>
                      <m:t>=</m:t>
                    </m:r>
                    <m:f>
                      <m:fPr>
                        <m:ctrlPr>
                          <a:rPr lang="en-US" sz="1800" i="1"/>
                        </m:ctrlPr>
                      </m:fPr>
                      <m:num>
                        <m:sSub>
                          <m:sSubPr>
                            <m:ctrlPr>
                              <a:rPr lang="en-US" sz="1800" i="1"/>
                            </m:ctrlPr>
                          </m:sSubPr>
                          <m:e>
                            <m:r>
                              <a:rPr lang="en-US" sz="1800" i="1"/>
                              <m:t>𝑉</m:t>
                            </m:r>
                          </m:e>
                          <m:sub>
                            <m:r>
                              <a:rPr lang="en-US" sz="1800" i="1"/>
                              <m:t>∞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/>
                            </m:ctrlPr>
                          </m:sSubPr>
                          <m:e>
                            <m:r>
                              <a:rPr lang="en-US" sz="1800" i="1"/>
                              <m:t>𝑎</m:t>
                            </m:r>
                          </m:e>
                          <m:sub>
                            <m:r>
                              <a:rPr lang="en-US" sz="1800" i="1"/>
                              <m:t>∞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sz="18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Reynolds number: </a:t>
                </a:r>
                <a14:m>
                  <m:oMath xmlns:m="http://schemas.openxmlformats.org/officeDocument/2006/math">
                    <m:r>
                      <a:rPr lang="en-US" sz="1800" i="1"/>
                      <m:t>𝑅𝑒</m:t>
                    </m:r>
                    <m:r>
                      <a:rPr lang="en-US" sz="1800" i="1"/>
                      <m:t>=</m:t>
                    </m:r>
                    <m:f>
                      <m:fPr>
                        <m:ctrlPr>
                          <a:rPr lang="en-US" sz="1800" i="1"/>
                        </m:ctrlPr>
                      </m:fPr>
                      <m:num>
                        <m:sSub>
                          <m:sSubPr>
                            <m:ctrlPr>
                              <a:rPr lang="en-US" sz="1800" i="1"/>
                            </m:ctrlPr>
                          </m:sSubPr>
                          <m:e>
                            <m:r>
                              <a:rPr lang="en-US" sz="1800" i="1"/>
                              <m:t>𝜌</m:t>
                            </m:r>
                          </m:e>
                          <m:sub>
                            <m:r>
                              <a:rPr lang="en-US" sz="1800" i="1"/>
                              <m:t>∞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/>
                            </m:ctrlPr>
                          </m:sSubPr>
                          <m:e>
                            <m:r>
                              <a:rPr lang="en-US" sz="1800" i="1"/>
                              <m:t>𝑉</m:t>
                            </m:r>
                          </m:e>
                          <m:sub>
                            <m:r>
                              <a:rPr lang="en-US" sz="1800" i="1"/>
                              <m:t>∞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/>
                            </m:ctrlPr>
                          </m:sSubPr>
                          <m:e>
                            <m:r>
                              <a:rPr lang="en-US" sz="1800" i="1"/>
                              <m:t>𝐿</m:t>
                            </m:r>
                          </m:e>
                          <m:sub>
                            <m:r>
                              <a:rPr lang="en-US" sz="1800" i="1"/>
                              <m:t>∞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/>
                            </m:ctrlPr>
                          </m:sSubPr>
                          <m:e>
                            <m:r>
                              <a:rPr lang="en-US" sz="1800" i="1"/>
                              <m:t>𝜇</m:t>
                            </m:r>
                          </m:e>
                          <m:sub>
                            <m:r>
                              <a:rPr lang="en-US" sz="1800" i="1"/>
                              <m:t>∞</m:t>
                            </m:r>
                          </m:sub>
                        </m:sSub>
                      </m:den>
                    </m:f>
                    <m:r>
                      <a:rPr lang="en-US" sz="1800" i="1"/>
                      <m:t>∝</m:t>
                    </m:r>
                    <m:f>
                      <m:fPr>
                        <m:ctrlPr>
                          <a:rPr lang="en-US" sz="1800" i="1"/>
                        </m:ctrlPr>
                      </m:fPr>
                      <m:num>
                        <m:r>
                          <a:rPr lang="en-US" sz="1800" i="1"/>
                          <m:t>𝑖𝑛𝑒𝑟𝑡𝑖𝑎</m:t>
                        </m:r>
                        <m:r>
                          <a:rPr lang="en-US" sz="1800" i="1"/>
                          <m:t> </m:t>
                        </m:r>
                        <m:r>
                          <a:rPr lang="en-US" sz="1800" i="1"/>
                          <m:t>𝑓𝑜𝑟𝑐𝑒𝑠</m:t>
                        </m:r>
                      </m:num>
                      <m:den>
                        <m:r>
                          <a:rPr lang="en-US" sz="1800" i="1"/>
                          <m:t>𝑣𝑖𝑠𝑐𝑜𝑢𝑠</m:t>
                        </m:r>
                        <m:r>
                          <a:rPr lang="en-US" sz="1800" i="1"/>
                          <m:t> </m:t>
                        </m:r>
                        <m:r>
                          <a:rPr lang="en-US" sz="1800" i="1"/>
                          <m:t>𝑓𝑜𝑟𝑐𝑒𝑠</m:t>
                        </m:r>
                      </m:den>
                    </m:f>
                  </m:oMath>
                </a14:m>
                <a:endParaRPr lang="en-US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37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Compressible Navier-Stokes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99" y="1620000"/>
            <a:ext cx="8532481" cy="119747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2D CNS equations with viscous terms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Conserved flow variables are</a:t>
            </a:r>
            <a:r>
              <a:rPr lang="en-US" dirty="0"/>
              <a:t> </a:t>
            </a:r>
            <a:r>
              <a:rPr lang="en-US" dirty="0" smtClean="0"/>
              <a:t>density, momentum, and energy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All variables are dimensionless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02000" y="3121797"/>
                <a:ext cx="6660232" cy="736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b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b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𝛻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𝛻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000" y="3121797"/>
                <a:ext cx="6660232" cy="7360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-540568" y="3489846"/>
                <a:ext cx="6858000" cy="2864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en-US" sz="1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𝜌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𝜌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𝜌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𝜌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𝜌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𝑢𝑣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𝜌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𝜌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𝑢𝑣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𝜌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</m:oMath>
                  </m:oMathPara>
                </a14:m>
                <a:endParaRPr lang="en-US" sz="1600" dirty="0">
                  <a:effectLst/>
                  <a:latin typeface="Charter" pitchFamily="2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𝑢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𝜅</m:t>
                                </m:r>
                                <m:f>
                                  <m:f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𝑇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𝑢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𝜅</m:t>
                                </m:r>
                                <m:f>
                                  <m:f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𝑇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0568" y="3489846"/>
                <a:ext cx="6858000" cy="28644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331640" y="3121797"/>
            <a:ext cx="373656" cy="7360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21320" y="3121797"/>
            <a:ext cx="2074616" cy="7360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83968" y="3121797"/>
            <a:ext cx="2808312" cy="736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88249" y="4225945"/>
            <a:ext cx="3296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/>
                </a:solidFill>
              </a:rPr>
              <a:t>Temporal Derivative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Convective Fluxes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Viscous Fluxes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0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68680"/>
            <a:ext cx="3981067" cy="12187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Temporal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convective</a:t>
            </a:r>
            <a:r>
              <a:rPr lang="de-DE" dirty="0" smtClean="0"/>
              <a:t> </a:t>
            </a:r>
            <a:r>
              <a:rPr lang="de-DE" dirty="0" err="1"/>
              <a:t>flux</a:t>
            </a:r>
            <a:r>
              <a:rPr lang="de-DE" dirty="0"/>
              <a:t> </a:t>
            </a:r>
            <a:r>
              <a:rPr lang="de-DE" dirty="0" err="1"/>
              <a:t>discretization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032" y="3261871"/>
            <a:ext cx="6178831" cy="2025024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Convective flux spatial discretization</a:t>
            </a:r>
            <a:endParaRPr lang="en-US" dirty="0" smtClean="0"/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Discontinuous </a:t>
            </a:r>
            <a:r>
              <a:rPr lang="en-US" dirty="0" err="1" smtClean="0"/>
              <a:t>Galerkin</a:t>
            </a:r>
            <a:r>
              <a:rPr lang="en-US" dirty="0" smtClean="0"/>
              <a:t> method (DG) </a:t>
            </a:r>
          </a:p>
          <a:p>
            <a:pPr marL="881062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Ansatz </a:t>
            </a:r>
            <a:r>
              <a:rPr lang="en-US" dirty="0" smtClean="0"/>
              <a:t>and Test functions are equivalent (</a:t>
            </a:r>
            <a:r>
              <a:rPr lang="en-US" dirty="0" err="1" smtClean="0"/>
              <a:t>Galerkin</a:t>
            </a:r>
            <a:r>
              <a:rPr lang="en-US" dirty="0" smtClean="0"/>
              <a:t>-FEM) and at a specified order (ex. DG1, DG2, etc</a:t>
            </a:r>
            <a:r>
              <a:rPr lang="en-US" dirty="0" smtClean="0"/>
              <a:t>.)</a:t>
            </a:r>
          </a:p>
          <a:p>
            <a:pPr marL="881062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Uses HLLC flux </a:t>
            </a:r>
            <a:r>
              <a:rPr lang="en-US" dirty="0" smtClean="0"/>
              <a:t>functions at boundaries (FVM)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39552" y="5286895"/>
                <a:ext cx="8208912" cy="7457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286895"/>
                <a:ext cx="8208912" cy="7457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58775" y="1585424"/>
            <a:ext cx="8412947" cy="9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 smtClean="0"/>
              <a:t>Temporal discretization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kern="0" dirty="0" smtClean="0"/>
              <a:t>The </a:t>
            </a:r>
            <a:r>
              <a:rPr lang="en-US" kern="0" dirty="0" smtClean="0"/>
              <a:t>4</a:t>
            </a:r>
            <a:r>
              <a:rPr lang="en-US" kern="0" baseline="30000" dirty="0" smtClean="0"/>
              <a:t>th</a:t>
            </a:r>
            <a:r>
              <a:rPr lang="en-US" kern="0" dirty="0" smtClean="0"/>
              <a:t> order explicit </a:t>
            </a:r>
            <a:r>
              <a:rPr lang="en-US" kern="0" dirty="0" err="1" smtClean="0"/>
              <a:t>Runge-Kutta</a:t>
            </a:r>
            <a:r>
              <a:rPr lang="en-US" kern="0" dirty="0" smtClean="0"/>
              <a:t> (RK4) time stepping </a:t>
            </a:r>
            <a:r>
              <a:rPr lang="en-US" kern="0" dirty="0" smtClean="0"/>
              <a:t>method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77098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Viscous</a:t>
            </a:r>
            <a:r>
              <a:rPr lang="de-DE" dirty="0" smtClean="0"/>
              <a:t> </a:t>
            </a:r>
            <a:r>
              <a:rPr lang="de-DE" dirty="0" err="1" smtClean="0"/>
              <a:t>flux</a:t>
            </a:r>
            <a:r>
              <a:rPr lang="de-DE" dirty="0" smtClean="0"/>
              <a:t> </a:t>
            </a:r>
            <a:r>
              <a:rPr lang="de-DE" dirty="0" err="1" smtClean="0"/>
              <a:t>discretization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20000"/>
                <a:ext cx="8244448" cy="4479943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DG is also used to discretize the </a:t>
                </a:r>
                <a:r>
                  <a:rPr lang="en-US" dirty="0"/>
                  <a:t>2</a:t>
                </a:r>
                <a:r>
                  <a:rPr lang="en-US" baseline="30000" dirty="0"/>
                  <a:t>nd</a:t>
                </a:r>
                <a:r>
                  <a:rPr lang="en-US" dirty="0"/>
                  <a:t> order </a:t>
                </a:r>
                <a:r>
                  <a:rPr lang="en-US" dirty="0" smtClean="0"/>
                  <a:t>PDE </a:t>
                </a:r>
                <a:r>
                  <a:rPr lang="en-US" dirty="0"/>
                  <a:t>viscous </a:t>
                </a:r>
                <a:r>
                  <a:rPr lang="en-US" dirty="0" smtClean="0"/>
                  <a:t>fluxes</a:t>
                </a: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Written </a:t>
                </a:r>
                <a:r>
                  <a:rPr lang="en-US" dirty="0" smtClean="0"/>
                  <a:t>in terms of the homogeneity tensor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 smtClean="0"/>
              </a:p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>
                          <a:latin typeface="Cambria Math"/>
                        </a:rPr>
                        <m:t>𝛻</m:t>
                      </m:r>
                      <m:r>
                        <a:rPr lang="en-US" i="1">
                          <a:latin typeface="Cambria Math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𝐺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𝑈</m:t>
                              </m:r>
                            </m:e>
                          </m:d>
                          <m:r>
                            <a:rPr lang="en-US">
                              <a:latin typeface="Cambria Math"/>
                            </a:rPr>
                            <m:t>𝛻</m:t>
                          </m:r>
                          <m:r>
                            <a:rPr lang="en-US" i="1"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 algn="ctr"/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to </a:t>
                </a:r>
                <a:r>
                  <a:rPr lang="en-US" dirty="0" smtClean="0"/>
                  <a:t>create the 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order </a:t>
                </a:r>
                <a:r>
                  <a:rPr lang="en-US" dirty="0" smtClean="0"/>
                  <a:t>system of equations with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bar>
                  </m:oMath>
                </a14:m>
                <a:endParaRPr lang="en-US" dirty="0" smtClean="0"/>
              </a:p>
              <a:p>
                <a:pPr marL="0" lvl="1" indent="0" algn="ctr">
                  <a:buNone/>
                </a:pP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</m:ba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𝐺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𝑈</m:t>
                    </m:r>
                    <m:r>
                      <a:rPr lang="en-US" i="1">
                        <a:latin typeface="Cambria Math"/>
                      </a:rPr>
                      <m:t>)</m:t>
                    </m:r>
                    <m:r>
                      <a:rPr lang="en-US">
                        <a:latin typeface="Cambria Math"/>
                      </a:rPr>
                      <m:t>𝛻</m:t>
                    </m:r>
                    <m:r>
                      <a:rPr lang="en-US" i="1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>
                        <a:latin typeface="Cambria Math"/>
                      </a:rPr>
                      <m:t>𝛻</m:t>
                    </m:r>
                    <m:r>
                      <a:rPr lang="en-US" i="1">
                        <a:latin typeface="Cambria Math"/>
                      </a:rPr>
                      <m:t>∙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</m:ba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0" lvl="1" indent="0" algn="ctr">
                  <a:buNone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Such that the solution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20000"/>
                <a:ext cx="8244448" cy="4479943"/>
              </a:xfrm>
              <a:blipFill rotWithShape="0">
                <a:blip r:embed="rId2"/>
                <a:stretch>
                  <a:fillRect l="-1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85525" y="5445224"/>
                <a:ext cx="8985115" cy="526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supHide m:val="on"/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𝛺</m:t>
                          </m:r>
                        </m:sub>
                        <m:sup/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300" i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r>
                            <a:rPr lang="en-US" sz="1300" i="0">
                              <a:latin typeface="Cambria Math" panose="02040503050406030204" pitchFamily="18" charset="0"/>
                            </a:rPr>
                            <m:t>:</m:t>
                          </m:r>
                          <m:sSup>
                            <m:sSupPr>
                              <m:ctrlPr>
                                <a:rPr lang="en-US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300" i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  <m:sup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3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300" b="0" i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  <m:nary>
                        <m:naryPr>
                          <m:limLoc m:val="subSup"/>
                          <m:supHide m:val="on"/>
                          <m:ctrlPr>
                            <a:rPr lang="en-US" sz="13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3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00" b="0" i="1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sz="1300" b="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sub>
                        <m:sup/>
                        <m:e>
                          <m:bar>
                            <m:barPr>
                              <m:ctrlPr>
                                <a:rPr lang="en-US" sz="1300" b="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lang="en-US" sz="13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300" b="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sz="1300" b="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bar>
                          <m:r>
                            <a:rPr lang="en-US" sz="1300" b="0" i="0"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3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3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300" b="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sz="1300" b="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3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300" b="0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p>
                                          <m:r>
                                            <a:rPr lang="en-US" sz="1300" b="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p>
                                      </m:sSup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300" b="0" i="0">
                                          <a:latin typeface="Cambria Math" panose="02040503050406030204" pitchFamily="18" charset="0"/>
                                        </a:rPr>
                                        <m:t>𝛻</m:t>
                                      </m:r>
                                    </m:e>
                                    <m:sup>
                                      <m:r>
                                        <a:rPr lang="en-US" sz="1300" b="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300" b="0" i="1">
                                          <a:latin typeface="Cambria Math" panose="02040503050406030204" pitchFamily="18" charset="0"/>
                                        </a:rPr>
                                        <m:t>𝛷</m:t>
                                      </m:r>
                                    </m:e>
                                    <m:sup>
                                      <m:r>
                                        <a:rPr lang="en-US" sz="1300" b="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sz="1300" b="0" i="1">
                              <a:latin typeface="Cambria Math" panose="02040503050406030204" pitchFamily="18" charset="0"/>
                            </a:rPr>
                            <m:t>𝑑𝑠</m:t>
                          </m:r>
                          <m:r>
                            <a:rPr lang="en-US" sz="1300" b="0" i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  <m:nary>
                        <m:naryPr>
                          <m:limLoc m:val="subSup"/>
                          <m:supHide m:val="on"/>
                          <m:ctrlPr>
                            <a:rPr lang="en-US" sz="13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3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00" b="0" i="1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sz="1300" b="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3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3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300" b="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3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300" b="0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p>
                                          <m:r>
                                            <a:rPr lang="en-US" sz="1300" b="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p>
                                      </m:sSup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300" b="0" i="0">
                                          <a:latin typeface="Cambria Math" panose="02040503050406030204" pitchFamily="18" charset="0"/>
                                        </a:rPr>
                                        <m:t>𝛻</m:t>
                                      </m:r>
                                    </m:e>
                                    <m:sup>
                                      <m:r>
                                        <a:rPr lang="en-US" sz="1300" b="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300" b="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sz="1300" b="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sz="1300" b="0" i="0">
                              <a:latin typeface="Cambria Math" panose="02040503050406030204" pitchFamily="18" charset="0"/>
                            </a:rPr>
                            <m:t>:</m:t>
                          </m:r>
                          <m:bar>
                            <m:barPr>
                              <m:ctrlPr>
                                <a:rPr lang="en-US" sz="1300" b="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lang="en-US" sz="13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300" b="0" i="1">
                                          <a:latin typeface="Cambria Math" panose="02040503050406030204" pitchFamily="18" charset="0"/>
                                        </a:rPr>
                                        <m:t>𝛷</m:t>
                                      </m:r>
                                    </m:e>
                                    <m:sup>
                                      <m:r>
                                        <a:rPr lang="en-US" sz="1300" b="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bar>
                          <m:r>
                            <a:rPr lang="en-US" sz="1300" b="0" i="1">
                              <a:latin typeface="Cambria Math" panose="02040503050406030204" pitchFamily="18" charset="0"/>
                            </a:rPr>
                            <m:t>𝑑𝑠</m:t>
                          </m:r>
                          <m:r>
                            <a:rPr lang="en-US" sz="1300" b="0" i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limLoc m:val="subSup"/>
                          <m:supHide m:val="on"/>
                          <m:ctrlPr>
                            <a:rPr lang="en-US" sz="13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3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00" b="0" i="1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sz="1300" b="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300" b="1" i="1">
                              <a:latin typeface="Cambria Math" panose="02040503050406030204" pitchFamily="18" charset="0"/>
                            </a:rPr>
                            <m:t>𝜹</m:t>
                          </m:r>
                          <m:d>
                            <m:dPr>
                              <m:ctrlPr>
                                <a:rPr lang="en-US" sz="13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3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 b="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1300" b="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300" b="0" i="0">
                              <a:latin typeface="Cambria Math" panose="02040503050406030204" pitchFamily="18" charset="0"/>
                            </a:rPr>
                            <m:t>:</m:t>
                          </m:r>
                          <m:bar>
                            <m:barPr>
                              <m:ctrlPr>
                                <a:rPr lang="en-US" sz="1300" b="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lang="en-US" sz="13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300" b="0" i="1">
                                          <a:latin typeface="Cambria Math" panose="02040503050406030204" pitchFamily="18" charset="0"/>
                                        </a:rPr>
                                        <m:t>𝛷</m:t>
                                      </m:r>
                                    </m:e>
                                    <m:sup>
                                      <m:r>
                                        <a:rPr lang="en-US" sz="1300" b="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bar>
                          <m:r>
                            <a:rPr lang="en-US" sz="1300" b="0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en-US" sz="1300" b="0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3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3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300" b="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</m:e>
                        <m:sub>
                          <m:r>
                            <a:rPr lang="en-US" sz="1300" b="0" i="1">
                              <a:latin typeface="Cambria Math" panose="02040503050406030204" pitchFamily="18" charset="0"/>
                            </a:rPr>
                            <m:t>𝛤</m:t>
                          </m:r>
                        </m:sub>
                        <m:sup>
                          <m:r>
                            <a:rPr lang="en-US" sz="13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d>
                        <m:dPr>
                          <m:ctrlPr>
                            <a:rPr lang="en-US" sz="13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3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300" b="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1300" b="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r>
                            <a:rPr lang="en-US" sz="1300" b="0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3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300" b="0" i="1"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  <m:sup>
                              <m:r>
                                <a:rPr lang="en-US" sz="1300" b="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3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25" y="5445224"/>
                <a:ext cx="8985115" cy="526106"/>
              </a:xfrm>
              <a:prstGeom prst="rect">
                <a:avLst/>
              </a:prstGeom>
              <a:blipFill rotWithShape="0">
                <a:blip r:embed="rId3"/>
                <a:stretch>
                  <a:fillRect l="-4953" t="-154023" b="-2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499992" y="2619717"/>
            <a:ext cx="1440160" cy="305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2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Introduction and fundamentals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Simulation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Summary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outlook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75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Mesh properties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84784"/>
            <a:ext cx="4485123" cy="284725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20001"/>
                <a:ext cx="3942103" cy="3321168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Element curvature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=1, 2, 3</m:t>
                    </m:r>
                  </m:oMath>
                </a14:m>
                <a:endParaRPr lang="en-US" dirty="0" smtClean="0">
                  <a:latin typeface="Charter" pitchFamily="2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Boundary conditions</a:t>
                </a:r>
              </a:p>
              <a:p>
                <a:pPr marL="701675" lvl="2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Dirichlet</a:t>
                </a:r>
                <a:r>
                  <a:rPr lang="en-US" dirty="0" smtClean="0"/>
                  <a:t> </a:t>
                </a:r>
                <a:r>
                  <a:rPr lang="en-US" dirty="0" smtClean="0"/>
                  <a:t>boundary conditions</a:t>
                </a:r>
              </a:p>
              <a:p>
                <a:pPr marL="701675" lvl="2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Subsonic-outlet </a:t>
                </a:r>
                <a:endParaRPr lang="en-US" dirty="0" smtClean="0"/>
              </a:p>
              <a:p>
                <a:pPr marL="701675" lvl="2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Isothermal-wall</a:t>
                </a: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Blockage </a:t>
                </a:r>
                <a:r>
                  <a:rPr lang="en-US" dirty="0" smtClean="0"/>
                  <a:t>ratio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due to </a:t>
                </a:r>
                <a:r>
                  <a:rPr lang="en-US" dirty="0" err="1" smtClean="0"/>
                  <a:t>Dirichlet</a:t>
                </a:r>
                <a:r>
                  <a:rPr lang="en-US" dirty="0" smtClean="0"/>
                  <a:t> boundary conditions</a:t>
                </a:r>
                <a:endParaRPr lang="en-US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20001"/>
                <a:ext cx="3942103" cy="3321168"/>
              </a:xfrm>
              <a:blipFill rotWithShape="0">
                <a:blip r:embed="rId3"/>
                <a:stretch>
                  <a:fillRect l="-3709" r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5326" y="4351206"/>
            <a:ext cx="3351131" cy="1969781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05212"/>
              </p:ext>
            </p:extLst>
          </p:nvPr>
        </p:nvGraphicFramePr>
        <p:xfrm>
          <a:off x="1048659" y="5336096"/>
          <a:ext cx="2676524" cy="731520"/>
        </p:xfrm>
        <a:graphic>
          <a:graphicData uri="http://schemas.openxmlformats.org/drawingml/2006/table">
            <a:tbl>
              <a:tblPr firstRow="1" firstCol="1" bandRow="1"/>
              <a:tblGrid>
                <a:gridCol w="669131"/>
                <a:gridCol w="669131"/>
                <a:gridCol w="669131"/>
                <a:gridCol w="669131"/>
              </a:tblGrid>
              <a:tr h="2127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600" dirty="0">
                        <a:effectLst/>
                        <a:latin typeface="Charter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600" dirty="0">
                        <a:effectLst/>
                        <a:latin typeface="Charter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600" dirty="0">
                        <a:effectLst/>
                        <a:latin typeface="Charter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Charter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harter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Charter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6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996</TotalTime>
  <Words>1213</Words>
  <Application>Microsoft Office PowerPoint</Application>
  <PresentationFormat>On-screen Show (4:3)</PresentationFormat>
  <Paragraphs>611</Paragraphs>
  <Slides>37</Slides>
  <Notes>1</Notes>
  <HiddenSlides>0</HiddenSlides>
  <MMClips>1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Bitstream Charter</vt:lpstr>
      <vt:lpstr>Cambria Math</vt:lpstr>
      <vt:lpstr>Charter</vt:lpstr>
      <vt:lpstr>Stafford</vt:lpstr>
      <vt:lpstr>Tahoma</vt:lpstr>
      <vt:lpstr>Times New Roman</vt:lpstr>
      <vt:lpstr>Wingdings</vt:lpstr>
      <vt:lpstr>Präsentationsvorlage_BWL9</vt:lpstr>
      <vt:lpstr>Bitmap Image</vt:lpstr>
      <vt:lpstr>Validation of a discontinuous Galerkin based compressible CFD solver</vt:lpstr>
      <vt:lpstr>Outline</vt:lpstr>
      <vt:lpstr>Introduction</vt:lpstr>
      <vt:lpstr>Flow properties</vt:lpstr>
      <vt:lpstr>Compressible Navier-Stokes Equations</vt:lpstr>
      <vt:lpstr>Temporal and convective flux discretization</vt:lpstr>
      <vt:lpstr>Viscous flux discretization</vt:lpstr>
      <vt:lpstr>Outline</vt:lpstr>
      <vt:lpstr>Mesh properties</vt:lpstr>
      <vt:lpstr>Meshes</vt:lpstr>
      <vt:lpstr>Simulation parameters</vt:lpstr>
      <vt:lpstr>Outline</vt:lpstr>
      <vt:lpstr>Steady flow</vt:lpstr>
      <vt:lpstr>Re=20 comparison of results</vt:lpstr>
      <vt:lpstr>Re=20 results</vt:lpstr>
      <vt:lpstr>Re=20 DOF study</vt:lpstr>
      <vt:lpstr>Re=20 results</vt:lpstr>
      <vt:lpstr>Re=40 comparison of results</vt:lpstr>
      <vt:lpstr>Re=40 results</vt:lpstr>
      <vt:lpstr>Re=40 results</vt:lpstr>
      <vt:lpstr>Unsteady flow</vt:lpstr>
      <vt:lpstr>Re=100 comparison of results</vt:lpstr>
      <vt:lpstr>Re=100 results</vt:lpstr>
      <vt:lpstr>Re=100 DOF study</vt:lpstr>
      <vt:lpstr>Re=100 video</vt:lpstr>
      <vt:lpstr>Re=100 vortex shedding</vt:lpstr>
      <vt:lpstr>Re=200 comparison of results</vt:lpstr>
      <vt:lpstr>Re=200 results</vt:lpstr>
      <vt:lpstr>Re=200 DOF study</vt:lpstr>
      <vt:lpstr>Outline</vt:lpstr>
      <vt:lpstr>Summary</vt:lpstr>
      <vt:lpstr>Summary and outlook</vt:lpstr>
      <vt:lpstr>Summary and outlook</vt:lpstr>
      <vt:lpstr>Reference</vt:lpstr>
      <vt:lpstr>Reference</vt:lpstr>
      <vt:lpstr>Reference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Lawrence Ayers</cp:lastModifiedBy>
  <cp:revision>122</cp:revision>
  <dcterms:created xsi:type="dcterms:W3CDTF">2009-12-23T09:42:49Z</dcterms:created>
  <dcterms:modified xsi:type="dcterms:W3CDTF">2015-12-17T08:21:39Z</dcterms:modified>
</cp:coreProperties>
</file>