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4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0" r:id="rId25"/>
    <p:sldId id="259" r:id="rId26"/>
    <p:sldId id="26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D3C32-8864-41A4-85A6-20586F7BAFE8}" type="datetimeFigureOut">
              <a:rPr lang="ru-RU" smtClean="0"/>
              <a:t>31.12.2023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84F38-74D3-4B2A-BFD5-E9E07EF5F0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514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52EA4-2D77-08A0-C81F-B874BADCA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3570D5-E468-8C63-10AB-A9BA6937F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404C8A-2687-75F2-AF82-0B4F2FEC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112-88D9-412E-9CC1-8B273C9E59D3}" type="datetime1">
              <a:rPr lang="ru-RU" smtClean="0"/>
              <a:t>31.12.2023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ADB51A-BA68-4376-E0B4-72E81457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BD4299-E034-A8D8-0821-F69DD635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3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84806-7A15-B223-50B4-E32903E2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F89DC7-913D-AAA2-FA45-5B8FA9735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EAD526-A2BD-F989-651E-1B3F94B3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893B-7C61-4B73-BF31-8431197FD8DF}" type="datetime1">
              <a:rPr lang="ru-RU" smtClean="0"/>
              <a:t>31.12.2023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044E7D-6B79-A4C9-85BD-0C8F3BCB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9F16AE-2907-ED5A-0F63-D013BDDB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52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929EAC-4F3A-1846-AC00-4A398FD73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ECD128-2AFC-6154-6D6E-87676BF0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54F0B-8336-9371-72B1-4CD8F3FF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E4FE-C42F-4B06-96E4-654BDFF6D1D0}" type="datetime1">
              <a:rPr lang="ru-RU" smtClean="0"/>
              <a:t>31.12.2023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E9B485-0A30-6C3C-0F8A-3A8AE61A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BC7E2-324B-76DD-E50F-4B7BE407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13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2C938-3F52-1A4E-A5F3-28383D9C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5FFB64-6047-52B3-0402-F078CB567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24FA8-B09A-793A-319D-A366B71E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CAFB-2180-427A-AB4A-1FDC66C19134}" type="datetime1">
              <a:rPr lang="ru-RU" smtClean="0"/>
              <a:t>31.12.2023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09F2E3-517E-CBDA-8E7D-39B08859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3F73D6-8155-F0AF-7904-C3C82209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56350"/>
            <a:ext cx="2743200" cy="365125"/>
          </a:xfrm>
        </p:spPr>
        <p:txBody>
          <a:bodyPr/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99EAB0D4-F166-43FA-93C1-E2F392F324D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7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D6932-2832-83C5-A1B5-668AB784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2BCF23-404A-80A2-4041-DBAB8BCF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B1659-03CC-124C-A2A3-FEC2C7E2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39AE-FEF9-4C98-803C-E2D9D4FFD2E4}" type="datetime1">
              <a:rPr lang="ru-RU" smtClean="0"/>
              <a:t>31.12.2023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128B38-6CFE-51F7-6B5B-6A7A34A7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700849-D714-9EE2-B46B-9952AE7C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9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6B59F-3DC2-F049-B736-A83FA2BD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FA8762-E133-2E60-1A3E-F45AEAD92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72B927-43AA-936F-5A9D-131CB9589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683956-7D3F-E786-9D90-B491E6B7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2BD-AF43-4491-80E2-3DF46C7F3972}" type="datetime1">
              <a:rPr lang="ru-RU" smtClean="0"/>
              <a:t>31.12.2023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4A5F2-606F-32AD-7FC4-D24A7443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86CBE1-7EB6-CE9C-98E1-D5096CB7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26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11D56-7860-E448-95F0-2527D9BF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807B7D-1AFE-FADA-6D3B-72BB66FC6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EC4CC6-8F5C-C524-ADA1-0038A36D5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2F62E1-39E4-92F2-0410-0F7F2C8B2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A1B9AD-6858-1347-7A28-DD86C648F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EE5418-FF75-B080-C893-441EBB92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AD56-9326-4707-8E6F-409CF1A5D5BE}" type="datetime1">
              <a:rPr lang="ru-RU" smtClean="0"/>
              <a:t>31.12.2023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6C0453-DE60-A35C-7854-D37387A5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36E5F2-6519-3061-E103-1E212985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72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1D9A8-342E-8F99-2E41-D489E82A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FAC7BA-D883-17FF-63B6-D9E2138A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E26B-E902-43D4-92BD-9006343D7F64}" type="datetime1">
              <a:rPr lang="ru-RU" smtClean="0"/>
              <a:t>31.12.2023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DED405-E328-364D-2531-899C3A7C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D0FCC1-8A3D-DEE7-92CD-7FD26FD0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8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3C6A9D-8AB5-A48D-06D6-40BD90C4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7453-97F9-4C8D-A65B-5C04073C8C5D}" type="datetime1">
              <a:rPr lang="ru-RU" smtClean="0"/>
              <a:t>31.12.2023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0480EF-BA09-C10A-AE7F-964D90E8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7BD3F7-0C6B-D8E9-F123-AEED7F8C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72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4DB7A-DBB1-BCFD-9BE2-161F4AE7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8B6A4E-A409-A730-460E-861B49A15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A99B96-0217-CFC2-A6F9-184A9B79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CEAEB1-83E6-7E35-8D85-C74B41FC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F905-6C8A-42D1-A752-8C1E293CFF61}" type="datetime1">
              <a:rPr lang="ru-RU" smtClean="0"/>
              <a:t>31.12.2023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ED17A2-DF23-3DC5-4712-56C5DF2B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2C735B-B693-72CF-87EA-1C1857AB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20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AE8A6-10A2-0FC2-C50E-45A39FDE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926E66-A0B3-D22D-3A3F-9006EC6EE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E8DD95-28E4-1E42-D131-86679A50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E4657D-391A-7C00-C6BF-CAFF4DE3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C68-A8DB-4128-B967-01E818E1D79C}" type="datetime1">
              <a:rPr lang="ru-RU" smtClean="0"/>
              <a:t>31.12.2023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AA1863-EC19-DE22-A3CA-628A2FE9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A99A4B-CB11-4ED6-CDD8-8EFE839B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36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EF36C-11F2-8882-C177-26D2BA3F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26D787-4E4B-410E-B04B-2696DE3A6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0AF626-C4FA-CFAE-4DDA-9A9773591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0C8FC-2685-4499-8EB5-7C862BFC5FF8}" type="datetime1">
              <a:rPr lang="ru-RU" smtClean="0"/>
              <a:t>31.12.2023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9B84CD-3AC1-A139-0E70-F57C0641F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A3E49F-F9C1-6E0C-9334-5E71B658B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AB0D4-F166-43FA-93C1-E2F392F324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9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rjob.readthedocs.io/en/latest/" TargetMode="External"/><Relationship Id="rId3" Type="http://schemas.openxmlformats.org/officeDocument/2006/relationships/hyperlink" Target="https://vk.com/doc123534285_437521202?hash=gqtMfZQhDwLBmTyFu82wudslYNwVhpG27Po3BSAl6SX&amp;dl=z1sMlJkENQLj344pBC7C3rheYWfdIdnhGZ0crFpv1as" TargetMode="External"/><Relationship Id="rId7" Type="http://schemas.openxmlformats.org/officeDocument/2006/relationships/hyperlink" Target="https://habr.com/ru/articles/682384/" TargetMode="External"/><Relationship Id="rId2" Type="http://schemas.openxmlformats.org/officeDocument/2006/relationships/hyperlink" Target="https://habr.com/ru/articles/26736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rflow.apache.org/docs/" TargetMode="External"/><Relationship Id="rId11" Type="http://schemas.openxmlformats.org/officeDocument/2006/relationships/hyperlink" Target="https://se.ifmo.ru/~ad/Documentation/ABS_Guide_ru.html" TargetMode="External"/><Relationship Id="rId5" Type="http://schemas.openxmlformats.org/officeDocument/2006/relationships/hyperlink" Target="https://hadoop.apache.org/docs/current/hadoop-yarn/hadoop-yarn-site/YARN.html" TargetMode="External"/><Relationship Id="rId10" Type="http://schemas.openxmlformats.org/officeDocument/2006/relationships/hyperlink" Target="https://matplotlib.org/stable/index.html" TargetMode="External"/><Relationship Id="rId4" Type="http://schemas.openxmlformats.org/officeDocument/2006/relationships/hyperlink" Target="https://hadoop.apache.org/docs/stable/" TargetMode="External"/><Relationship Id="rId9" Type="http://schemas.openxmlformats.org/officeDocument/2006/relationships/hyperlink" Target="https://pandas.pydata.org/doc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BC8VS1cVjWzKh3Dgtd5pA0_921YW1lD/view?usp=sharing" TargetMode="External"/><Relationship Id="rId2" Type="http://schemas.openxmlformats.org/officeDocument/2006/relationships/hyperlink" Target="https://github.com/staffeev/cs_itmo_projec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421FF-8FA5-A6A1-37D7-5C5460CEF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Ubuntu" panose="020B0504030602030204" pitchFamily="34" charset="0"/>
              </a:rPr>
              <a:t>Создание кластера из виртуальных машин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4BB61F-BF53-B257-E811-8FE1F4BF1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Проект по информатике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F047B-4E31-E36C-383C-C6F7C5C1847D}"/>
              </a:ext>
            </a:extLst>
          </p:cNvPr>
          <p:cNvSpPr txBox="1"/>
          <p:nvPr/>
        </p:nvSpPr>
        <p:spPr>
          <a:xfrm>
            <a:off x="3779500" y="5683250"/>
            <a:ext cx="463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</a:rPr>
              <a:t>Стафеев И.А., Голованов Д.И., Шарыпов Е.А.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7AF6-BEBF-B426-E192-717A2A13DAEC}"/>
              </a:ext>
            </a:extLst>
          </p:cNvPr>
          <p:cNvSpPr txBox="1"/>
          <p:nvPr/>
        </p:nvSpPr>
        <p:spPr>
          <a:xfrm>
            <a:off x="4851909" y="6159500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</a:rPr>
              <a:t>Санкт-Петербург, 2023</a:t>
            </a:r>
          </a:p>
        </p:txBody>
      </p:sp>
    </p:spTree>
    <p:extLst>
      <p:ext uri="{BB962C8B-B14F-4D97-AF65-F5344CB8AC3E}">
        <p14:creationId xmlns:p14="http://schemas.microsoft.com/office/powerpoint/2010/main" val="97597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7793-D722-0DB1-24C0-752C62B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85377B-D870-6B6A-FD60-89F48ECC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4000" dirty="0"/>
              <a:t>Установка и конфигурация </a:t>
            </a:r>
            <a:r>
              <a:rPr lang="en-US" sz="4000" dirty="0"/>
              <a:t>HDFS</a:t>
            </a:r>
          </a:p>
          <a:p>
            <a:pPr>
              <a:lnSpc>
                <a:spcPct val="150000"/>
              </a:lnSpc>
            </a:pPr>
            <a:r>
              <a:rPr lang="ru-RU" sz="4000" dirty="0"/>
              <a:t>Форматирование и запуск распределенной файловой системы на кластере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92B0AF-2577-02D1-6A80-60A8E9FD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34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6081-A4BC-79EC-4A0E-BC37FA47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</a:t>
            </a:r>
            <a:r>
              <a:rPr lang="en-US" dirty="0"/>
              <a:t>HDFS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2E9023B-D714-0B9E-51B8-38CC4B096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76" y="993687"/>
            <a:ext cx="8028048" cy="5443957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A375EF-E617-DB56-60AB-757666A7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95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30362-3BED-E6A9-CDFE-7447042C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Рабочие ноды кластера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0F6BB7-905F-CC80-FA34-885B0CF3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7FC2790-A7ED-A8BF-373F-FDF709085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24" y="1196975"/>
            <a:ext cx="7953351" cy="4351338"/>
          </a:xfrm>
        </p:spPr>
      </p:pic>
    </p:spTree>
    <p:extLst>
      <p:ext uri="{BB962C8B-B14F-4D97-AF65-F5344CB8AC3E}">
        <p14:creationId xmlns:p14="http://schemas.microsoft.com/office/powerpoint/2010/main" val="94574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C3587-FCAB-9387-9234-8C137331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75C50A-9F8E-36AD-4541-0304B979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Создание скрипта для получения валют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Создание скрипта с </a:t>
            </a:r>
            <a:r>
              <a:rPr lang="en-US" sz="3600" dirty="0"/>
              <a:t>map </a:t>
            </a:r>
            <a:r>
              <a:rPr lang="ru-RU" sz="3600" dirty="0"/>
              <a:t>и </a:t>
            </a:r>
            <a:r>
              <a:rPr lang="en-US" sz="3600" dirty="0"/>
              <a:t>reduce </a:t>
            </a:r>
            <a:r>
              <a:rPr lang="ru-RU" sz="3600" dirty="0"/>
              <a:t>функциями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Создание скрипта для визуализации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Последовательный запуск скриптов над кластеров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46A0D8-39E2-D285-3DB6-388B0CF2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96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9327363F-A20A-7920-CA27-5369DBA9F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62" y="841374"/>
            <a:ext cx="9031276" cy="4941079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815D69-6234-F589-EC3A-0A1BA9D1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42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FF63DD03-6872-C98A-9081-276F199CB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08" y="587375"/>
            <a:ext cx="9248583" cy="545902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D31E83-7850-A8BF-F60A-E1AE4FE7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56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08F8C1EA-D6C2-741F-CD09-42539038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41" y="670882"/>
            <a:ext cx="9345517" cy="5516236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51C0E7-6B7D-6EEA-BD5E-1E2674A6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26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8C75A3-1B16-2732-B93D-91CF9F93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AB2D7C-068E-EC32-6B6D-2F96A5135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" y="450652"/>
            <a:ext cx="10091738" cy="59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9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4EDAA-5024-C79A-28A6-020D5676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B5CD81-62E8-C9E4-E028-00A199E08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Установка и настройка </a:t>
            </a:r>
            <a:r>
              <a:rPr lang="en-US" sz="3600" dirty="0"/>
              <a:t>Airflow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Создание </a:t>
            </a:r>
            <a:r>
              <a:rPr lang="en-US" sz="3600" dirty="0"/>
              <a:t>DAG </a:t>
            </a:r>
            <a:r>
              <a:rPr lang="ru-RU" sz="3600" dirty="0"/>
              <a:t>для выполнения созданных ранее скриптов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Выполнение </a:t>
            </a:r>
            <a:r>
              <a:rPr lang="en-US" sz="3600" dirty="0"/>
              <a:t>DAG run </a:t>
            </a:r>
            <a:r>
              <a:rPr lang="ru-RU" sz="3600" dirty="0"/>
              <a:t>несколько раз для доказательства работоспособности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B23CBB-0586-628E-B802-9B39EAD4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92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E4CA45-75B9-CC34-4A3D-CA98EEDB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A1347F-8D0D-0E4C-68E3-3E88B6FE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2" y="322262"/>
            <a:ext cx="10912475" cy="59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1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CBA7D-9D13-F2E5-8F00-9808360F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чем лабораторная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F69B4-593D-564B-4B6A-2D1A8549B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/>
              <a:t>Цель</a:t>
            </a:r>
            <a:r>
              <a:rPr lang="ru-RU" dirty="0"/>
              <a:t>: развертывание кластера из виртуальных машин с установленной на них распределенной файловой системой, чтобы созданный кластер мог служить средством обработки больших данных в соответствии с парадигмой распределенных вычислений MapReduce.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3A7C34-AED6-30E0-DFF1-5AA1B31E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92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E4B47-1CE3-8992-4B99-5209969F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91DF56-4513-F9C9-3AC8-C42CDA5B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811A4D-4CC2-B3FF-D876-872CD0F70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37" y="1119394"/>
            <a:ext cx="9966325" cy="54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29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5A037C89-C321-1A10-867A-F591DAF79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1" y="467518"/>
            <a:ext cx="10133677" cy="5544211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9C459F-57CF-C0BD-D255-55537D7A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57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28789-9957-6B18-6523-49C28412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за 7 и 8 прогон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A6DA11D-85F3-23B1-84F5-557D325A5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1253331"/>
            <a:ext cx="5801784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1D1CFC-F6E2-9769-1E95-CDC78D1E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A5A83F-ECC3-990F-0DC4-7ADA7C256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6" y="1286668"/>
            <a:ext cx="5757334" cy="4318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850B86-7F43-BC8D-DA9B-496ADA510DE4}"/>
              </a:ext>
            </a:extLst>
          </p:cNvPr>
          <p:cNvSpPr txBox="1"/>
          <p:nvPr/>
        </p:nvSpPr>
        <p:spPr>
          <a:xfrm>
            <a:off x="5262278" y="593725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ource Sans Pro" panose="020B0503030403020204" pitchFamily="34" charset="0"/>
                <a:ea typeface="Source Sans Pro" panose="020B0503030403020204" pitchFamily="34" charset="0"/>
              </a:rPr>
              <a:t>(разница есть)</a:t>
            </a:r>
          </a:p>
        </p:txBody>
      </p:sp>
    </p:spTree>
    <p:extLst>
      <p:ext uri="{BB962C8B-B14F-4D97-AF65-F5344CB8AC3E}">
        <p14:creationId xmlns:p14="http://schemas.microsoft.com/office/powerpoint/2010/main" val="61620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2B625-9796-0DA6-7D7F-53B4E0C7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Польза лабораторной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0AF73-D700-A2DF-65A7-6D3FCB28C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088"/>
            <a:ext cx="10515600" cy="4841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Закрепление знаний по работа с терминалом, </a:t>
            </a:r>
            <a:r>
              <a:rPr lang="en-US" dirty="0"/>
              <a:t>Bash, </a:t>
            </a:r>
            <a:r>
              <a:rPr lang="ru-RU" dirty="0"/>
              <a:t>сетевыми службами, виртуализацией</a:t>
            </a:r>
          </a:p>
          <a:p>
            <a:pPr>
              <a:lnSpc>
                <a:spcPct val="150000"/>
              </a:lnSpc>
            </a:pPr>
            <a:r>
              <a:rPr lang="ru-RU" dirty="0"/>
              <a:t>Навыки</a:t>
            </a:r>
            <a:r>
              <a:rPr lang="en-US" dirty="0"/>
              <a:t> </a:t>
            </a:r>
            <a:r>
              <a:rPr lang="ru-RU" dirty="0"/>
              <a:t>создания и настройки кластера</a:t>
            </a:r>
          </a:p>
          <a:p>
            <a:pPr>
              <a:lnSpc>
                <a:spcPct val="150000"/>
              </a:lnSpc>
            </a:pPr>
            <a:r>
              <a:rPr lang="ru-RU" dirty="0"/>
              <a:t>Навыки оркестрации данных</a:t>
            </a:r>
          </a:p>
          <a:p>
            <a:pPr>
              <a:lnSpc>
                <a:spcPct val="150000"/>
              </a:lnSpc>
            </a:pPr>
            <a:r>
              <a:rPr lang="ru-RU" dirty="0"/>
              <a:t>Навыки простого анализа данных</a:t>
            </a:r>
          </a:p>
          <a:p>
            <a:pPr>
              <a:lnSpc>
                <a:spcPct val="150000"/>
              </a:lnSpc>
            </a:pPr>
            <a:r>
              <a:rPr lang="ru-RU" dirty="0"/>
              <a:t>Навыки работы с </a:t>
            </a:r>
            <a:r>
              <a:rPr lang="en-US" dirty="0"/>
              <a:t>MapReduce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27A8FC-378A-A175-17C1-7539A40B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5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9BC94-48D7-D4D0-1123-6B56CBE4C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E5A04B-F32A-148C-E628-280D4D38A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308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1600" dirty="0"/>
              <a:t>Хабр. Big Data от А до Я. Часть 1: Принципы работы с большими данными, парадигма MapReduce [Электронный ресурс]. - URL:  </a:t>
            </a:r>
            <a:r>
              <a:rPr lang="ru-RU" sz="1600" dirty="0">
                <a:hlinkClick r:id="rId2"/>
              </a:rPr>
              <a:t>https://habr.com/ru/articles/267361/ </a:t>
            </a:r>
            <a:r>
              <a:rPr lang="ru-RU" sz="1600" dirty="0"/>
              <a:t>(дата обращения: 30.12.2023)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Tom White. Hadoop: The Definitive Guide [</a:t>
            </a:r>
            <a:r>
              <a:rPr lang="ru-RU" sz="1600" dirty="0"/>
              <a:t>Электронный ресурс]. - </a:t>
            </a:r>
            <a:r>
              <a:rPr lang="en-US" sz="1600" dirty="0"/>
              <a:t>URL: </a:t>
            </a:r>
            <a:r>
              <a:rPr lang="ru-RU" sz="1600" dirty="0">
                <a:hlinkClick r:id="rId3"/>
              </a:rPr>
              <a:t>ссылка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ru-RU" sz="1600" dirty="0"/>
              <a:t>дата обращения: 30.12.2023)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Apache Hadoop 3.3.6 Documentation [</a:t>
            </a:r>
            <a:r>
              <a:rPr lang="ru-RU" sz="1600" dirty="0"/>
              <a:t>Электронный ресурс]. - </a:t>
            </a:r>
            <a:r>
              <a:rPr lang="en-US" sz="1600" dirty="0"/>
              <a:t>URL: </a:t>
            </a:r>
            <a:r>
              <a:rPr lang="en-US" sz="1600" dirty="0">
                <a:hlinkClick r:id="rId4"/>
              </a:rPr>
              <a:t>https://hadoop.apache.org/docs/stable/ </a:t>
            </a:r>
            <a:r>
              <a:rPr lang="en-US" sz="1600" dirty="0"/>
              <a:t>(</a:t>
            </a:r>
            <a:r>
              <a:rPr lang="ru-RU" sz="1600" dirty="0"/>
              <a:t>дата обращения: 30.12.2023)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Apache Hadoop YARN Documentation [</a:t>
            </a:r>
            <a:r>
              <a:rPr lang="ru-RU" sz="1600" dirty="0"/>
              <a:t>Электронный ресурс]. - </a:t>
            </a:r>
            <a:r>
              <a:rPr lang="en-US" sz="1600" dirty="0"/>
              <a:t>URL: </a:t>
            </a:r>
            <a:r>
              <a:rPr lang="en-US" sz="1600" dirty="0">
                <a:hlinkClick r:id="rId5"/>
              </a:rPr>
              <a:t>https://hadoop.apache.org/docs/current/hadoop-yarn/hadoop-yarn-site/YARN.html </a:t>
            </a:r>
            <a:r>
              <a:rPr lang="en-US" sz="1600" dirty="0"/>
              <a:t>(</a:t>
            </a:r>
            <a:r>
              <a:rPr lang="ru-RU" sz="1600" dirty="0"/>
              <a:t>дата обращения: 30.12.2023)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Apache Airflow Documentation [</a:t>
            </a:r>
            <a:r>
              <a:rPr lang="ru-RU" sz="1600" dirty="0"/>
              <a:t>Электронный ресурс]. - </a:t>
            </a:r>
            <a:r>
              <a:rPr lang="en-US" sz="1600" dirty="0"/>
              <a:t>URL: </a:t>
            </a:r>
            <a:r>
              <a:rPr lang="en-US" sz="1600" dirty="0">
                <a:hlinkClick r:id="rId6"/>
              </a:rPr>
              <a:t>https://airflow.apache.org/docs/ </a:t>
            </a:r>
            <a:r>
              <a:rPr lang="en-US" sz="1600" dirty="0"/>
              <a:t>(</a:t>
            </a:r>
            <a:r>
              <a:rPr lang="ru-RU" sz="1600" dirty="0"/>
              <a:t>дата обращения: 30.12.2023)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600" dirty="0"/>
              <a:t>Хабр. Все, что вам нужно знать об Airflow DAGs, ч.1 — Основы и расписания [Электронный ресурс]. - URL: </a:t>
            </a:r>
            <a:r>
              <a:rPr lang="ru-RU" sz="1600" dirty="0">
                <a:hlinkClick r:id="rId7"/>
              </a:rPr>
              <a:t>https://habr.com/ru/articles/682384/</a:t>
            </a:r>
            <a:r>
              <a:rPr lang="ru-RU" sz="1600" dirty="0"/>
              <a:t> (дата обращения: 30.12.2023)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600" dirty="0"/>
              <a:t>mrjob v0.7.4 documentation [Электронный ресурс]. - URL: </a:t>
            </a:r>
            <a:r>
              <a:rPr lang="ru-RU" sz="1600" dirty="0">
                <a:hlinkClick r:id="rId8"/>
              </a:rPr>
              <a:t>https://mrjob.readthedocs.io/en/latest</a:t>
            </a:r>
            <a:r>
              <a:rPr lang="en-US" sz="1600" dirty="0">
                <a:hlinkClick r:id="rId8"/>
              </a:rPr>
              <a:t>/</a:t>
            </a:r>
            <a:r>
              <a:rPr lang="en-US" sz="1600" dirty="0"/>
              <a:t> </a:t>
            </a:r>
            <a:r>
              <a:rPr lang="ru-RU" sz="1600" dirty="0"/>
              <a:t>(дата обращения: 30.12.2023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600" dirty="0"/>
              <a:t>pandas 2.1.4 documentation [Электронный ресурс]. - URL: </a:t>
            </a:r>
            <a:r>
              <a:rPr lang="ru-RU" sz="1600" dirty="0">
                <a:hlinkClick r:id="rId9"/>
              </a:rPr>
              <a:t>https://pandas.pydata.org/docs/</a:t>
            </a:r>
            <a:r>
              <a:rPr lang="en-US" sz="1600" dirty="0"/>
              <a:t> </a:t>
            </a:r>
            <a:r>
              <a:rPr lang="ru-RU" sz="1600" dirty="0"/>
              <a:t>(дата обращения: 30.12.2023)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600" dirty="0"/>
              <a:t>Matplotlib 3.8.2 documentation [Электронный ресурс]. - URL: </a:t>
            </a:r>
            <a:r>
              <a:rPr lang="ru-RU" sz="1600" dirty="0">
                <a:hlinkClick r:id="rId10"/>
              </a:rPr>
              <a:t>https://matplotlib.org/stable/index.html</a:t>
            </a:r>
            <a:r>
              <a:rPr lang="en-US" sz="1600" dirty="0"/>
              <a:t> </a:t>
            </a:r>
            <a:r>
              <a:rPr lang="ru-RU" sz="1600" dirty="0"/>
              <a:t>(дата обращения: 30.12.2023)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Mendel Cooper. Advanced Bash-Scripting Guide [</a:t>
            </a:r>
            <a:r>
              <a:rPr lang="ru-RU" sz="1600" dirty="0"/>
              <a:t>Электронный ресурс]. - </a:t>
            </a:r>
            <a:r>
              <a:rPr lang="en-US" sz="1600" dirty="0"/>
              <a:t>URL: </a:t>
            </a:r>
            <a:r>
              <a:rPr lang="en-US" sz="1600" dirty="0">
                <a:hlinkClick r:id="rId11"/>
              </a:rPr>
              <a:t>https://se.ifmo.ru/~ad/Documentation/ABS_Guide_ru.html</a:t>
            </a:r>
            <a:r>
              <a:rPr lang="en-US" sz="1600" dirty="0"/>
              <a:t> (</a:t>
            </a:r>
            <a:r>
              <a:rPr lang="ru-RU" sz="1600" dirty="0"/>
              <a:t>дата обращения: 30.12.2023)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9BD517-CF52-3BF6-B8A8-A13C99AB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084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4E2C2-3E87-A02F-D3D4-B6C65475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DFA42-5A5E-D1EB-0A22-67D93B5B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Лабораторная работа - </a:t>
            </a:r>
            <a:r>
              <a:rPr lang="en-US" sz="3600" dirty="0">
                <a:hlinkClick r:id="rId2"/>
              </a:rPr>
              <a:t>https://github.com/staffeev/cs_itmo_project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Видео-демонстрация работы кластера - </a:t>
            </a:r>
            <a:r>
              <a:rPr lang="en-US" sz="3600" dirty="0">
                <a:hlinkClick r:id="rId3"/>
              </a:rPr>
              <a:t>https://drive.google.com/file/d/16BC8VS1cVjWzKh3Dgtd5pA0_921YW1lD/view?usp=sharing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C9EB05-9D17-F834-72EF-47FEEBCF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239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A61AF-9537-ADAC-C2E4-A01EDB163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13"/>
            <a:ext cx="9144000" cy="2387600"/>
          </a:xfrm>
        </p:spPr>
        <p:txBody>
          <a:bodyPr>
            <a:normAutofit/>
          </a:bodyPr>
          <a:lstStyle/>
          <a:p>
            <a:r>
              <a:rPr lang="ru-RU" sz="6600" dirty="0">
                <a:latin typeface="Ubuntu" panose="020B050403060203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6098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6C965-2CEE-4C16-2ADE-111254D2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B0B2E7-4ED4-7483-C863-05DA3ADE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/>
              <a:t>Придумать практическую задачу, решение которой может быть осуществлено с помощью кластера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Создать и настроить ВМ для установки РФС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Установить РФС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Написать скрипты для </a:t>
            </a:r>
            <a:r>
              <a:rPr lang="en-US" sz="3200" dirty="0"/>
              <a:t>MapReduce-</a:t>
            </a:r>
            <a:r>
              <a:rPr lang="ru-RU" sz="3200" dirty="0"/>
              <a:t>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Провести несколько раз обработку входных данных, доказав работоспособность кластера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2F9031-0A3B-E732-F9D4-9370435E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536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5E359-D340-C154-D5C9-F12DD6F9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именно такая тема и 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8259A8-D3D9-A2B5-7095-ECC5EFBD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200" dirty="0"/>
              <a:t>Охватывает множество тем из изученного курса информатики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Это интересно и нескучно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У нас имеется небольшой опыт работы в этой сфере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0E3F50-D5F3-278D-8DD5-F00B7A3F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55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21838-65DE-972A-C12A-74D63C55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теории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B41445-989E-1DE8-8A66-1B0D14ECD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MapReduce</a:t>
            </a:r>
            <a:r>
              <a:rPr lang="en-US" dirty="0"/>
              <a:t> - </a:t>
            </a:r>
            <a:r>
              <a:rPr lang="ru-RU" dirty="0"/>
              <a:t>модель распределённых вычислений</a:t>
            </a:r>
            <a:r>
              <a:rPr lang="en-US" dirty="0"/>
              <a:t>. Map – </a:t>
            </a:r>
            <a:r>
              <a:rPr lang="ru-RU" dirty="0"/>
              <a:t>предварительная обработка данных, </a:t>
            </a:r>
            <a:r>
              <a:rPr lang="en-US" dirty="0"/>
              <a:t>Reduce – </a:t>
            </a:r>
            <a:r>
              <a:rPr lang="ru-RU" dirty="0"/>
              <a:t>свертка данных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Apache Hadoop </a:t>
            </a:r>
            <a:r>
              <a:rPr lang="en-US" dirty="0"/>
              <a:t>- </a:t>
            </a:r>
            <a:r>
              <a:rPr lang="ru-RU" dirty="0"/>
              <a:t>это инструмент для распределенного хранения данных (</a:t>
            </a:r>
            <a:r>
              <a:rPr lang="en-US" dirty="0"/>
              <a:t>HDFS + YARN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Apache YARN </a:t>
            </a:r>
            <a:r>
              <a:rPr lang="en-US" dirty="0"/>
              <a:t>- </a:t>
            </a:r>
            <a:r>
              <a:rPr lang="ru-RU" dirty="0"/>
              <a:t>система планирования заданий</a:t>
            </a:r>
          </a:p>
          <a:p>
            <a:pPr marL="0" indent="0">
              <a:buNone/>
            </a:pPr>
            <a:r>
              <a:rPr lang="ru-RU" dirty="0"/>
              <a:t>и управления кластером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Apache Airflow </a:t>
            </a:r>
            <a:r>
              <a:rPr lang="en-US" dirty="0"/>
              <a:t>- </a:t>
            </a:r>
            <a:r>
              <a:rPr lang="ru-RU" dirty="0"/>
              <a:t>инструмент для оркестрации данных</a:t>
            </a:r>
            <a:r>
              <a:rPr lang="en-US" dirty="0"/>
              <a:t> </a:t>
            </a:r>
            <a:r>
              <a:rPr lang="ru-RU" dirty="0"/>
              <a:t>и построения </a:t>
            </a:r>
            <a:r>
              <a:rPr lang="en-US" b="1" dirty="0"/>
              <a:t>DAG’</a:t>
            </a:r>
            <a:r>
              <a:rPr lang="ru-RU" dirty="0"/>
              <a:t>ов – представления задач работы в виде графа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3A963F-115D-6386-ABCB-A35E73D5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31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651D1-BAB1-4F39-23DB-CB3378A5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задача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BA2CBB-1926-1357-7899-963798C5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E75810B-8736-3E02-2888-DED62447C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Преобразование данных о покупках. Раз в 20 минут подсчитывать выручку в рублях и строить график распределения выручки по странам для категории товаров с наибольшей выручкой </a:t>
            </a:r>
          </a:p>
        </p:txBody>
      </p:sp>
    </p:spTree>
    <p:extLst>
      <p:ext uri="{BB962C8B-B14F-4D97-AF65-F5344CB8AC3E}">
        <p14:creationId xmlns:p14="http://schemas.microsoft.com/office/powerpoint/2010/main" val="159385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F1DD5-08F7-C3E6-B92F-EECF7AA3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Датасет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46D283-C428-D440-26E0-B2BE6D0A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9FC901-7AAE-678B-2994-19AAF873B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158875"/>
            <a:ext cx="88582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6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E58C1-4DF5-6F48-C2B1-23C29CB1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Хотим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F52F84-1B6F-1D17-D813-81F56DFE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AEF5E8-B567-C244-7A79-BEE146C6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87" y="933450"/>
            <a:ext cx="7634825" cy="572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6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567B8-C19F-74F1-1BF2-48B7D7DE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B7A8F8-F72B-6137-7B33-BA1744E6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Создание трех ВМ и подключение в одну сеть </a:t>
            </a:r>
            <a:r>
              <a:rPr lang="en-US" sz="3600" dirty="0"/>
              <a:t>NAT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Создание между ними </a:t>
            </a:r>
            <a:r>
              <a:rPr lang="en-US" sz="3600" dirty="0"/>
              <a:t>SSH</a:t>
            </a:r>
            <a:r>
              <a:rPr lang="ru-RU" sz="3600" dirty="0"/>
              <a:t>-подключения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Установка </a:t>
            </a:r>
            <a:r>
              <a:rPr lang="en-US" sz="3600" dirty="0"/>
              <a:t>Java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5BF682-FC08-2F78-30D3-A61B364C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B0D4-F166-43FA-93C1-E2F392F324D6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5225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726</Words>
  <Application>Microsoft Office PowerPoint</Application>
  <PresentationFormat>Широкоэкранный</PresentationFormat>
  <Paragraphs>93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Source Sans Pro</vt:lpstr>
      <vt:lpstr>Ubuntu</vt:lpstr>
      <vt:lpstr>Тема Office</vt:lpstr>
      <vt:lpstr>Создание кластера из виртуальных машин</vt:lpstr>
      <vt:lpstr>О чем лабораторная</vt:lpstr>
      <vt:lpstr>Задачи</vt:lpstr>
      <vt:lpstr>Почему именно такая тема и цель</vt:lpstr>
      <vt:lpstr>Немного теории</vt:lpstr>
      <vt:lpstr>Практическая задача</vt:lpstr>
      <vt:lpstr>Датасет</vt:lpstr>
      <vt:lpstr>Хотим</vt:lpstr>
      <vt:lpstr>Этап 0</vt:lpstr>
      <vt:lpstr>Этап 1</vt:lpstr>
      <vt:lpstr>Запуск HDFS</vt:lpstr>
      <vt:lpstr>Рабочие ноды кластера</vt:lpstr>
      <vt:lpstr>Этап 2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 3</vt:lpstr>
      <vt:lpstr>Презентация PowerPoint</vt:lpstr>
      <vt:lpstr>DAG</vt:lpstr>
      <vt:lpstr>Презентация PowerPoint</vt:lpstr>
      <vt:lpstr>График за 7 и 8 прогон</vt:lpstr>
      <vt:lpstr>Польза лабораторной</vt:lpstr>
      <vt:lpstr>Источники</vt:lpstr>
      <vt:lpstr>Результат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Стафеев</dc:creator>
  <cp:lastModifiedBy>Иван Стафеев</cp:lastModifiedBy>
  <cp:revision>30</cp:revision>
  <dcterms:created xsi:type="dcterms:W3CDTF">2023-12-31T15:00:08Z</dcterms:created>
  <dcterms:modified xsi:type="dcterms:W3CDTF">2023-12-31T15:59:23Z</dcterms:modified>
</cp:coreProperties>
</file>