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sldIdLst>
    <p:sldId id="306" r:id="rId5"/>
    <p:sldId id="307" r:id="rId6"/>
    <p:sldId id="308" r:id="rId7"/>
    <p:sldId id="314" r:id="rId8"/>
    <p:sldId id="309" r:id="rId9"/>
    <p:sldId id="294" r:id="rId10"/>
    <p:sldId id="315" r:id="rId11"/>
    <p:sldId id="316" r:id="rId12"/>
    <p:sldId id="317" r:id="rId13"/>
    <p:sldId id="295" r:id="rId14"/>
    <p:sldId id="318" r:id="rId15"/>
    <p:sldId id="319" r:id="rId16"/>
    <p:sldId id="321" r:id="rId17"/>
    <p:sldId id="320" r:id="rId18"/>
    <p:sldId id="322" r:id="rId19"/>
    <p:sldId id="323" r:id="rId20"/>
    <p:sldId id="324" r:id="rId21"/>
    <p:sldId id="325"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66" d="100"/>
          <a:sy n="66" d="100"/>
        </p:scale>
        <p:origin x="668" y="2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Flight fare prediction</a:t>
            </a:r>
            <a:br>
              <a:rPr lang="en-US" sz="5400" spc="400" dirty="0">
                <a:solidFill>
                  <a:schemeClr val="bg1"/>
                </a:solidFill>
              </a:rPr>
            </a:b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Staffin T Shabu</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Set</a:t>
            </a:r>
            <a:endParaRPr lang="en-US" sz="5400" dirty="0"/>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10</a:t>
            </a:fld>
            <a:endParaRPr lang="en-US" b="1" cap="all" spc="100" dirty="0">
              <a:solidFill>
                <a:schemeClr val="accent2"/>
              </a:solidFill>
            </a:endParaRPr>
          </a:p>
        </p:txBody>
      </p:sp>
      <p:pic>
        <p:nvPicPr>
          <p:cNvPr id="8" name="Content Placeholder 7">
            <a:extLst>
              <a:ext uri="{FF2B5EF4-FFF2-40B4-BE49-F238E27FC236}">
                <a16:creationId xmlns:a16="http://schemas.microsoft.com/office/drawing/2014/main" id="{E0953198-C3EE-4D4F-8399-D3740B3D6987}"/>
              </a:ext>
            </a:extLst>
          </p:cNvPr>
          <p:cNvPicPr>
            <a:picLocks noGrp="1" noChangeAspect="1"/>
          </p:cNvPicPr>
          <p:nvPr>
            <p:ph idx="1"/>
          </p:nvPr>
        </p:nvPicPr>
        <p:blipFill>
          <a:blip r:embed="rId2"/>
          <a:stretch>
            <a:fillRect/>
          </a:stretch>
        </p:blipFill>
        <p:spPr>
          <a:xfrm>
            <a:off x="1170524" y="2394045"/>
            <a:ext cx="9696948" cy="2482978"/>
          </a:xfrm>
        </p:spPr>
      </p:pic>
    </p:spTree>
    <p:extLst>
      <p:ext uri="{BB962C8B-B14F-4D97-AF65-F5344CB8AC3E}">
        <p14:creationId xmlns:p14="http://schemas.microsoft.com/office/powerpoint/2010/main" val="27782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AD43-24DA-4481-BAD2-9F4D62C17C72}"/>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AC3106EA-9E19-4EF4-BE1E-9C04F61F165D}"/>
              </a:ext>
            </a:extLst>
          </p:cNvPr>
          <p:cNvSpPr>
            <a:spLocks noGrp="1"/>
          </p:cNvSpPr>
          <p:nvPr>
            <p:ph idx="1"/>
          </p:nvPr>
        </p:nvSpPr>
        <p:spPr/>
        <p:txBody>
          <a:bodyPr>
            <a:noAutofit/>
          </a:bodyPr>
          <a:lstStyle/>
          <a:p>
            <a:pPr marL="0" indent="0">
              <a:buNone/>
            </a:pPr>
            <a:r>
              <a:rPr lang="en-IN" b="1" i="0" dirty="0">
                <a:solidFill>
                  <a:srgbClr val="292929"/>
                </a:solidFill>
                <a:effectLst/>
                <a:latin typeface="Abadi" panose="020B0604020202020204" pitchFamily="34" charset="0"/>
              </a:rPr>
              <a:t>Data preparation</a:t>
            </a:r>
            <a:endParaRPr lang="en-IN" b="0" i="0" dirty="0">
              <a:solidFill>
                <a:srgbClr val="292929"/>
              </a:solidFill>
              <a:effectLst/>
              <a:latin typeface="Abadi" panose="020B0604020202020204" pitchFamily="34" charset="0"/>
            </a:endParaRPr>
          </a:p>
          <a:p>
            <a:pPr marL="0" indent="0">
              <a:buNone/>
            </a:pPr>
            <a:r>
              <a:rPr lang="en-US" dirty="0">
                <a:latin typeface="Abadi" panose="020B0604020202020204" pitchFamily="34" charset="0"/>
              </a:rPr>
              <a:t>We load our data into a suitable place and prepare it for use in our machine learning training.\</a:t>
            </a:r>
          </a:p>
          <a:p>
            <a:pPr marL="0" indent="0">
              <a:buNone/>
            </a:pPr>
            <a:endParaRPr lang="en-US" dirty="0">
              <a:latin typeface="Abadi" panose="020B0604020202020204" pitchFamily="34" charset="0"/>
            </a:endParaRPr>
          </a:p>
          <a:p>
            <a:pPr marL="0" indent="0">
              <a:buNone/>
            </a:pPr>
            <a:r>
              <a:rPr lang="en-US" b="1" dirty="0">
                <a:latin typeface="Abadi" panose="020B0604020202020204" pitchFamily="34" charset="0"/>
              </a:rPr>
              <a:t>Data pre processing</a:t>
            </a:r>
          </a:p>
          <a:p>
            <a:pPr marL="0" indent="0">
              <a:buNone/>
            </a:pPr>
            <a:r>
              <a:rPr lang="en-US" dirty="0">
                <a:latin typeface="Abadi" panose="020B0604020202020204" pitchFamily="34" charset="0"/>
              </a:rPr>
              <a:t>Cleaning the data and removing the columns that are not required</a:t>
            </a:r>
            <a:br>
              <a:rPr lang="en-US" dirty="0">
                <a:latin typeface="Abadi" panose="020B0604020202020204" pitchFamily="34" charset="0"/>
              </a:rPr>
            </a:br>
            <a:endParaRPr lang="en-US" dirty="0">
              <a:latin typeface="Abadi" panose="020B0604020202020204" pitchFamily="34" charset="0"/>
            </a:endParaRPr>
          </a:p>
          <a:p>
            <a:pPr marL="0" indent="0">
              <a:buNone/>
            </a:pPr>
            <a:r>
              <a:rPr lang="en-IN" b="1" i="0" dirty="0">
                <a:solidFill>
                  <a:srgbClr val="292929"/>
                </a:solidFill>
                <a:effectLst/>
                <a:latin typeface="Abadi" panose="020B0604020202020204" pitchFamily="34" charset="0"/>
              </a:rPr>
              <a:t>Choosing a model</a:t>
            </a:r>
          </a:p>
          <a:p>
            <a:pPr marL="0" indent="0">
              <a:buNone/>
            </a:pPr>
            <a:r>
              <a:rPr lang="en-US" dirty="0">
                <a:latin typeface="Abadi" panose="020B0604020202020204" pitchFamily="34" charset="0"/>
              </a:rPr>
              <a:t>Select the efficient model using by comparing he accuracies of various algorithms</a:t>
            </a:r>
            <a:endParaRPr lang="en-IN" dirty="0">
              <a:latin typeface="Abadi" panose="020B0604020202020204" pitchFamily="34" charset="0"/>
            </a:endParaRPr>
          </a:p>
        </p:txBody>
      </p:sp>
      <p:sp>
        <p:nvSpPr>
          <p:cNvPr id="4" name="Slide Number Placeholder 3">
            <a:extLst>
              <a:ext uri="{FF2B5EF4-FFF2-40B4-BE49-F238E27FC236}">
                <a16:creationId xmlns:a16="http://schemas.microsoft.com/office/drawing/2014/main" id="{4A9C146A-D58F-46B2-BCA4-E933732E2227}"/>
              </a:ext>
            </a:extLst>
          </p:cNvPr>
          <p:cNvSpPr>
            <a:spLocks noGrp="1"/>
          </p:cNvSpPr>
          <p:nvPr>
            <p:ph type="sldNum" sz="quarter" idx="12"/>
          </p:nvPr>
        </p:nvSpPr>
        <p:spPr/>
        <p:txBody>
          <a:bodyPr/>
          <a:lstStyle/>
          <a:p>
            <a:fld id="{D8DA9DAA-006C-4F4B-980E-E3DF019B24E2}" type="slidenum">
              <a:rPr lang="en-US" smtClean="0"/>
              <a:t>11</a:t>
            </a:fld>
            <a:endParaRPr lang="en-US" dirty="0"/>
          </a:p>
        </p:txBody>
      </p:sp>
    </p:spTree>
    <p:extLst>
      <p:ext uri="{BB962C8B-B14F-4D97-AF65-F5344CB8AC3E}">
        <p14:creationId xmlns:p14="http://schemas.microsoft.com/office/powerpoint/2010/main" val="346158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AD43-24DA-4481-BAD2-9F4D62C17C72}"/>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AC3106EA-9E19-4EF4-BE1E-9C04F61F165D}"/>
              </a:ext>
            </a:extLst>
          </p:cNvPr>
          <p:cNvSpPr>
            <a:spLocks noGrp="1"/>
          </p:cNvSpPr>
          <p:nvPr>
            <p:ph idx="1"/>
          </p:nvPr>
        </p:nvSpPr>
        <p:spPr/>
        <p:txBody>
          <a:bodyPr>
            <a:noAutofit/>
          </a:bodyPr>
          <a:lstStyle/>
          <a:p>
            <a:pPr marL="0" indent="0">
              <a:buNone/>
            </a:pPr>
            <a:r>
              <a:rPr lang="en-IN" b="1" dirty="0">
                <a:solidFill>
                  <a:srgbClr val="292929"/>
                </a:solidFill>
                <a:latin typeface="Abadi" panose="020B0604020202020204" pitchFamily="34" charset="0"/>
              </a:rPr>
              <a:t>Training the model</a:t>
            </a:r>
            <a:endParaRPr lang="en-IN" b="0" i="0" dirty="0">
              <a:solidFill>
                <a:srgbClr val="292929"/>
              </a:solidFill>
              <a:effectLst/>
              <a:latin typeface="Abadi" panose="020B0604020202020204" pitchFamily="34" charset="0"/>
            </a:endParaRPr>
          </a:p>
          <a:p>
            <a:pPr marL="0" indent="0">
              <a:buNone/>
            </a:pPr>
            <a:r>
              <a:rPr lang="en-US" b="0" i="0" dirty="0">
                <a:solidFill>
                  <a:srgbClr val="292929"/>
                </a:solidFill>
                <a:effectLst/>
                <a:latin typeface="charter"/>
              </a:rPr>
              <a:t>In this step, we will use our data to incrementally improve our model’s ability to predict the flight fare.</a:t>
            </a:r>
          </a:p>
          <a:p>
            <a:pPr marL="0" indent="0">
              <a:buNone/>
            </a:pPr>
            <a:endParaRPr lang="en-US" dirty="0">
              <a:latin typeface="Abadi" panose="020B0604020202020204" pitchFamily="34" charset="0"/>
            </a:endParaRPr>
          </a:p>
          <a:p>
            <a:pPr marL="0" indent="0">
              <a:buNone/>
            </a:pPr>
            <a:r>
              <a:rPr lang="en-US" b="1" dirty="0">
                <a:latin typeface="Abadi" panose="020B0604020202020204" pitchFamily="34" charset="0"/>
              </a:rPr>
              <a:t>Deployment</a:t>
            </a:r>
          </a:p>
          <a:p>
            <a:pPr marL="0" indent="0">
              <a:buNone/>
            </a:pPr>
            <a:endParaRPr lang="en-US" b="1" dirty="0">
              <a:latin typeface="Abadi" panose="020B0604020202020204" pitchFamily="34" charset="0"/>
            </a:endParaRPr>
          </a:p>
          <a:p>
            <a:pPr marL="0" indent="0">
              <a:buNone/>
            </a:pPr>
            <a:r>
              <a:rPr lang="en-US" dirty="0">
                <a:latin typeface="Abadi" panose="020B0604020202020204" pitchFamily="34" charset="0"/>
              </a:rPr>
              <a:t>In this step we deploy our model locally using flask</a:t>
            </a:r>
          </a:p>
        </p:txBody>
      </p:sp>
      <p:sp>
        <p:nvSpPr>
          <p:cNvPr id="4" name="Slide Number Placeholder 3">
            <a:extLst>
              <a:ext uri="{FF2B5EF4-FFF2-40B4-BE49-F238E27FC236}">
                <a16:creationId xmlns:a16="http://schemas.microsoft.com/office/drawing/2014/main" id="{4A9C146A-D58F-46B2-BCA4-E933732E2227}"/>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139616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AD43-24DA-4481-BAD2-9F4D62C17C72}"/>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AC3106EA-9E19-4EF4-BE1E-9C04F61F165D}"/>
              </a:ext>
            </a:extLst>
          </p:cNvPr>
          <p:cNvSpPr>
            <a:spLocks noGrp="1"/>
          </p:cNvSpPr>
          <p:nvPr>
            <p:ph idx="1"/>
          </p:nvPr>
        </p:nvSpPr>
        <p:spPr/>
        <p:txBody>
          <a:bodyPr>
            <a:noAutofit/>
          </a:bodyPr>
          <a:lstStyle/>
          <a:p>
            <a:pPr marL="0" indent="0">
              <a:buNone/>
            </a:pPr>
            <a:r>
              <a:rPr lang="en-US" dirty="0">
                <a:latin typeface="Abadi" panose="020B0604020202020204" pitchFamily="34" charset="0"/>
              </a:rPr>
              <a:t>The inputs needed to predict the flight fare are given by the user</a:t>
            </a:r>
          </a:p>
          <a:p>
            <a:pPr marL="0" indent="0">
              <a:buNone/>
            </a:pPr>
            <a:endParaRPr lang="en-US" dirty="0">
              <a:latin typeface="Abadi" panose="020B0604020202020204" pitchFamily="34" charset="0"/>
            </a:endParaRPr>
          </a:p>
          <a:p>
            <a:pPr marL="0" indent="0">
              <a:buNone/>
            </a:pPr>
            <a:r>
              <a:rPr lang="en-US" dirty="0">
                <a:latin typeface="Abadi" panose="020B0604020202020204" pitchFamily="34" charset="0"/>
              </a:rPr>
              <a:t>Based on these inputs the flight fare is predicted.</a:t>
            </a:r>
          </a:p>
        </p:txBody>
      </p:sp>
      <p:sp>
        <p:nvSpPr>
          <p:cNvPr id="4" name="Slide Number Placeholder 3">
            <a:extLst>
              <a:ext uri="{FF2B5EF4-FFF2-40B4-BE49-F238E27FC236}">
                <a16:creationId xmlns:a16="http://schemas.microsoft.com/office/drawing/2014/main" id="{4A9C146A-D58F-46B2-BCA4-E933732E2227}"/>
              </a:ext>
            </a:extLst>
          </p:cNvPr>
          <p:cNvSpPr>
            <a:spLocks noGrp="1"/>
          </p:cNvSpPr>
          <p:nvPr>
            <p:ph type="sldNum" sz="quarter" idx="12"/>
          </p:nvPr>
        </p:nvSpPr>
        <p:spPr/>
        <p:txBody>
          <a:bodyPr/>
          <a:lstStyle/>
          <a:p>
            <a:fld id="{D8DA9DAA-006C-4F4B-980E-E3DF019B24E2}" type="slidenum">
              <a:rPr lang="en-US" smtClean="0"/>
              <a:t>13</a:t>
            </a:fld>
            <a:endParaRPr lang="en-US" dirty="0"/>
          </a:p>
        </p:txBody>
      </p:sp>
      <p:pic>
        <p:nvPicPr>
          <p:cNvPr id="6" name="Picture 5">
            <a:extLst>
              <a:ext uri="{FF2B5EF4-FFF2-40B4-BE49-F238E27FC236}">
                <a16:creationId xmlns:a16="http://schemas.microsoft.com/office/drawing/2014/main" id="{FDBD9A1F-6E0F-4850-A1C2-2A1A2B393202}"/>
              </a:ext>
            </a:extLst>
          </p:cNvPr>
          <p:cNvPicPr>
            <a:picLocks noChangeAspect="1"/>
          </p:cNvPicPr>
          <p:nvPr/>
        </p:nvPicPr>
        <p:blipFill>
          <a:blip r:embed="rId2"/>
          <a:stretch>
            <a:fillRect/>
          </a:stretch>
        </p:blipFill>
        <p:spPr>
          <a:xfrm>
            <a:off x="3571745" y="4774577"/>
            <a:ext cx="5048509" cy="850944"/>
          </a:xfrm>
          <a:prstGeom prst="rect">
            <a:avLst/>
          </a:prstGeom>
        </p:spPr>
      </p:pic>
    </p:spTree>
    <p:extLst>
      <p:ext uri="{BB962C8B-B14F-4D97-AF65-F5344CB8AC3E}">
        <p14:creationId xmlns:p14="http://schemas.microsoft.com/office/powerpoint/2010/main" val="147955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32" name="Rectangle 7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B46C2-A62E-46AC-AEC7-B358A9A95155}"/>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b="1" i="0" kern="1200" cap="all" baseline="0">
                <a:solidFill>
                  <a:schemeClr val="bg1"/>
                </a:solidFill>
                <a:latin typeface="+mj-lt"/>
                <a:ea typeface="+mj-ea"/>
                <a:cs typeface="+mj-cs"/>
              </a:rPr>
              <a:t>Machine Learning Process</a:t>
            </a:r>
          </a:p>
        </p:txBody>
      </p:sp>
      <p:sp>
        <p:nvSpPr>
          <p:cNvPr id="4" name="Slide Number Placeholder 3">
            <a:extLst>
              <a:ext uri="{FF2B5EF4-FFF2-40B4-BE49-F238E27FC236}">
                <a16:creationId xmlns:a16="http://schemas.microsoft.com/office/drawing/2014/main" id="{CB77B0C4-C347-4528-A4FD-008ED09B43AE}"/>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14</a:t>
            </a:fld>
            <a:endParaRPr lang="en-US">
              <a:solidFill>
                <a:schemeClr val="bg1"/>
              </a:solidFill>
            </a:endParaRPr>
          </a:p>
        </p:txBody>
      </p:sp>
      <p:sp>
        <p:nvSpPr>
          <p:cNvPr id="103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034" name="Straight Connector 7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26" name="Picture 2" descr="The Machine Learning WorkFlow | by Kurtis Pykes | Towards Data Science">
            <a:extLst>
              <a:ext uri="{FF2B5EF4-FFF2-40B4-BE49-F238E27FC236}">
                <a16:creationId xmlns:a16="http://schemas.microsoft.com/office/drawing/2014/main" id="{142525E1-7973-4493-AB23-D9D71031F7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85509" y="1267062"/>
            <a:ext cx="5971281" cy="5259753"/>
          </a:xfrm>
          <a:prstGeom prst="rect">
            <a:avLst/>
          </a:prstGeom>
          <a:noFill/>
          <a:extLst>
            <a:ext uri="{909E8E84-426E-40DD-AFC4-6F175D3DCCD1}">
              <a14:hiddenFill xmlns:a14="http://schemas.microsoft.com/office/drawing/2010/main">
                <a:solidFill>
                  <a:srgbClr val="FFFFFF"/>
                </a:solidFill>
              </a14:hiddenFill>
            </a:ext>
          </a:extLst>
        </p:spPr>
      </p:pic>
      <p:sp>
        <p:nvSpPr>
          <p:cNvPr id="7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5429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5F87-79D7-49B1-AFE4-31B2034CFA14}"/>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9E518FC0-F276-4A32-AB99-3BFA160149AC}"/>
              </a:ext>
            </a:extLst>
          </p:cNvPr>
          <p:cNvSpPr>
            <a:spLocks noGrp="1"/>
          </p:cNvSpPr>
          <p:nvPr>
            <p:ph idx="1"/>
          </p:nvPr>
        </p:nvSpPr>
        <p:spPr>
          <a:xfrm>
            <a:off x="838200" y="1411738"/>
            <a:ext cx="10515600" cy="4351338"/>
          </a:xfrm>
        </p:spPr>
        <p:txBody>
          <a:bodyPr>
            <a:noAutofit/>
          </a:bodyPr>
          <a:lstStyle/>
          <a:p>
            <a:pPr marL="0" indent="0">
              <a:buNone/>
            </a:pPr>
            <a:endParaRPr lang="en-US" sz="1400" dirty="0"/>
          </a:p>
          <a:p>
            <a:pPr marL="0" indent="0">
              <a:buNone/>
            </a:pPr>
            <a:r>
              <a:rPr lang="en-US" sz="1400" b="1" dirty="0"/>
              <a:t>Q1) What’s the source of data?</a:t>
            </a:r>
          </a:p>
          <a:p>
            <a:endParaRPr lang="en-US" sz="1400" dirty="0"/>
          </a:p>
          <a:p>
            <a:pPr marL="0" indent="0">
              <a:buNone/>
            </a:pPr>
            <a:r>
              <a:rPr lang="en-US" sz="1400" dirty="0"/>
              <a:t>The data for training is fetched from </a:t>
            </a:r>
            <a:r>
              <a:rPr lang="en-US" sz="1400" dirty="0" err="1"/>
              <a:t>kaggle</a:t>
            </a:r>
            <a:endParaRPr lang="en-US" sz="1400" dirty="0"/>
          </a:p>
          <a:p>
            <a:endParaRPr lang="en-US" sz="1400" dirty="0"/>
          </a:p>
          <a:p>
            <a:pPr marL="0" indent="0">
              <a:buNone/>
            </a:pPr>
            <a:r>
              <a:rPr lang="en-US" sz="1400" b="1" dirty="0"/>
              <a:t>Q 2) What was the type of data?</a:t>
            </a:r>
          </a:p>
          <a:p>
            <a:endParaRPr lang="en-US" sz="1400" dirty="0"/>
          </a:p>
          <a:p>
            <a:pPr marL="0" indent="0">
              <a:buNone/>
            </a:pPr>
            <a:r>
              <a:rPr lang="en-US" sz="1400" dirty="0"/>
              <a:t>The data was the combination of numerical and Categorical values.</a:t>
            </a:r>
          </a:p>
          <a:p>
            <a:endParaRPr lang="en-US" sz="1400" dirty="0"/>
          </a:p>
          <a:p>
            <a:pPr marL="0" indent="0">
              <a:buNone/>
            </a:pPr>
            <a:r>
              <a:rPr lang="en-US" sz="1400" b="1" dirty="0"/>
              <a:t>Q 3) What’s the complete flow you followed in this Project?</a:t>
            </a:r>
          </a:p>
          <a:p>
            <a:endParaRPr lang="en-US" sz="1400" dirty="0"/>
          </a:p>
          <a:p>
            <a:pPr marL="0" indent="0">
              <a:buNone/>
            </a:pPr>
            <a:r>
              <a:rPr lang="en-US" sz="1400" dirty="0"/>
              <a:t>Refer slide 14th for better Understanding</a:t>
            </a:r>
          </a:p>
          <a:p>
            <a:endParaRPr lang="en-US" sz="1400" dirty="0"/>
          </a:p>
          <a:p>
            <a:pPr marL="0" indent="0">
              <a:buNone/>
            </a:pPr>
            <a:r>
              <a:rPr lang="en-US" sz="1400" b="1" dirty="0"/>
              <a:t>Q 4) After the File validation what you do with incompatible file or files which didn’t pass the validation?</a:t>
            </a:r>
          </a:p>
          <a:p>
            <a:endParaRPr lang="en-US" sz="1400" dirty="0"/>
          </a:p>
          <a:p>
            <a:pPr marL="0" indent="0">
              <a:buNone/>
            </a:pPr>
            <a:r>
              <a:rPr lang="en-US" sz="1400" dirty="0"/>
              <a:t>Files like these are moved to the Achieve Folder and a list of these files has been</a:t>
            </a:r>
          </a:p>
          <a:p>
            <a:endParaRPr lang="en-US" sz="1400" dirty="0"/>
          </a:p>
          <a:p>
            <a:r>
              <a:rPr lang="en-US" sz="1400" dirty="0"/>
              <a:t>shared with the client and we removed the bad data folder.</a:t>
            </a:r>
            <a:endParaRPr lang="en-IN" sz="1400" dirty="0"/>
          </a:p>
        </p:txBody>
      </p:sp>
      <p:sp>
        <p:nvSpPr>
          <p:cNvPr id="4" name="Slide Number Placeholder 3">
            <a:extLst>
              <a:ext uri="{FF2B5EF4-FFF2-40B4-BE49-F238E27FC236}">
                <a16:creationId xmlns:a16="http://schemas.microsoft.com/office/drawing/2014/main" id="{B5984C1B-A810-40E4-B734-6CF81966F955}"/>
              </a:ext>
            </a:extLst>
          </p:cNvPr>
          <p:cNvSpPr>
            <a:spLocks noGrp="1"/>
          </p:cNvSpPr>
          <p:nvPr>
            <p:ph type="sldNum" sz="quarter" idx="12"/>
          </p:nvPr>
        </p:nvSpPr>
        <p:spPr/>
        <p:txBody>
          <a:bodyPr/>
          <a:lstStyle/>
          <a:p>
            <a:fld id="{D8DA9DAA-006C-4F4B-980E-E3DF019B24E2}" type="slidenum">
              <a:rPr lang="en-US" smtClean="0"/>
              <a:t>15</a:t>
            </a:fld>
            <a:endParaRPr lang="en-US" dirty="0"/>
          </a:p>
        </p:txBody>
      </p:sp>
    </p:spTree>
    <p:extLst>
      <p:ext uri="{BB962C8B-B14F-4D97-AF65-F5344CB8AC3E}">
        <p14:creationId xmlns:p14="http://schemas.microsoft.com/office/powerpoint/2010/main" val="20511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5F87-79D7-49B1-AFE4-31B2034CFA14}"/>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9E518FC0-F276-4A32-AB99-3BFA160149AC}"/>
              </a:ext>
            </a:extLst>
          </p:cNvPr>
          <p:cNvSpPr>
            <a:spLocks noGrp="1"/>
          </p:cNvSpPr>
          <p:nvPr>
            <p:ph idx="1"/>
          </p:nvPr>
        </p:nvSpPr>
        <p:spPr>
          <a:xfrm>
            <a:off x="838200" y="1411738"/>
            <a:ext cx="10515600" cy="4351338"/>
          </a:xfrm>
        </p:spPr>
        <p:txBody>
          <a:bodyPr>
            <a:noAutofit/>
          </a:bodyPr>
          <a:lstStyle/>
          <a:p>
            <a:pPr marL="0" indent="0">
              <a:buNone/>
            </a:pPr>
            <a:endParaRPr lang="en-US" sz="1400" dirty="0"/>
          </a:p>
          <a:p>
            <a:pPr marL="0" indent="0">
              <a:buNone/>
            </a:pPr>
            <a:r>
              <a:rPr lang="en-US" sz="1400" b="1" dirty="0"/>
              <a:t>5)What techniques were you using for data pre-processing?</a:t>
            </a:r>
          </a:p>
          <a:p>
            <a:pPr marL="0" indent="0">
              <a:buNone/>
            </a:pPr>
            <a:endParaRPr lang="en-US" sz="1400" b="1" dirty="0"/>
          </a:p>
          <a:p>
            <a:r>
              <a:rPr lang="en-US" sz="1400" dirty="0"/>
              <a:t>Removing unwanted attributes</a:t>
            </a:r>
          </a:p>
          <a:p>
            <a:endParaRPr lang="en-US" sz="1400" dirty="0"/>
          </a:p>
          <a:p>
            <a:r>
              <a:rPr lang="en-US" sz="1400" dirty="0"/>
              <a:t>Visualizing relation of independent variables with each other and output variables</a:t>
            </a:r>
          </a:p>
          <a:p>
            <a:endParaRPr lang="en-US" sz="1400" dirty="0"/>
          </a:p>
          <a:p>
            <a:r>
              <a:rPr lang="en-US" sz="1400" dirty="0"/>
              <a:t>Checking and changing Distribution of continuous values</a:t>
            </a:r>
          </a:p>
          <a:p>
            <a:endParaRPr lang="en-US" sz="1400" dirty="0"/>
          </a:p>
          <a:p>
            <a:r>
              <a:rPr lang="en-US" sz="1400" dirty="0"/>
              <a:t>Removing outliers</a:t>
            </a:r>
          </a:p>
          <a:p>
            <a:endParaRPr lang="en-US" sz="1400" dirty="0"/>
          </a:p>
          <a:p>
            <a:r>
              <a:rPr lang="en-US" sz="1400" dirty="0"/>
              <a:t>Cleaning data and imputing if null values are present.</a:t>
            </a:r>
          </a:p>
          <a:p>
            <a:endParaRPr lang="en-US" sz="1400" dirty="0"/>
          </a:p>
          <a:p>
            <a:r>
              <a:rPr lang="en-US" sz="1400" dirty="0"/>
              <a:t>Converting categorical VARIABLES</a:t>
            </a:r>
          </a:p>
        </p:txBody>
      </p:sp>
      <p:sp>
        <p:nvSpPr>
          <p:cNvPr id="4" name="Slide Number Placeholder 3">
            <a:extLst>
              <a:ext uri="{FF2B5EF4-FFF2-40B4-BE49-F238E27FC236}">
                <a16:creationId xmlns:a16="http://schemas.microsoft.com/office/drawing/2014/main" id="{B5984C1B-A810-40E4-B734-6CF81966F955}"/>
              </a:ext>
            </a:extLst>
          </p:cNvPr>
          <p:cNvSpPr>
            <a:spLocks noGrp="1"/>
          </p:cNvSpPr>
          <p:nvPr>
            <p:ph type="sldNum" sz="quarter" idx="12"/>
          </p:nvPr>
        </p:nvSpPr>
        <p:spPr/>
        <p:txBody>
          <a:bodyPr/>
          <a:lstStyle/>
          <a:p>
            <a:fld id="{D8DA9DAA-006C-4F4B-980E-E3DF019B24E2}" type="slidenum">
              <a:rPr lang="en-US" smtClean="0"/>
              <a:t>16</a:t>
            </a:fld>
            <a:endParaRPr lang="en-US" dirty="0"/>
          </a:p>
        </p:txBody>
      </p:sp>
    </p:spTree>
    <p:extLst>
      <p:ext uri="{BB962C8B-B14F-4D97-AF65-F5344CB8AC3E}">
        <p14:creationId xmlns:p14="http://schemas.microsoft.com/office/powerpoint/2010/main" val="37792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5F87-79D7-49B1-AFE4-31B2034CFA14}"/>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9E518FC0-F276-4A32-AB99-3BFA160149AC}"/>
              </a:ext>
            </a:extLst>
          </p:cNvPr>
          <p:cNvSpPr>
            <a:spLocks noGrp="1"/>
          </p:cNvSpPr>
          <p:nvPr>
            <p:ph idx="1"/>
          </p:nvPr>
        </p:nvSpPr>
        <p:spPr>
          <a:xfrm>
            <a:off x="838200" y="1411738"/>
            <a:ext cx="10515600" cy="4351338"/>
          </a:xfrm>
        </p:spPr>
        <p:txBody>
          <a:bodyPr>
            <a:noAutofit/>
          </a:bodyPr>
          <a:lstStyle/>
          <a:p>
            <a:pPr marL="0" indent="0">
              <a:buNone/>
            </a:pPr>
            <a:endParaRPr lang="en-US" sz="1400" dirty="0"/>
          </a:p>
          <a:p>
            <a:pPr marL="0" indent="0">
              <a:buNone/>
            </a:pPr>
            <a:r>
              <a:rPr lang="en-US" sz="1400" b="1" dirty="0"/>
              <a:t>6)How logs are managed?</a:t>
            </a:r>
          </a:p>
          <a:p>
            <a:pPr marL="0" indent="0">
              <a:buNone/>
            </a:pPr>
            <a:r>
              <a:rPr lang="en-US" sz="1400" dirty="0"/>
              <a:t>We are using different logs as per the steps that we follow in validation and modeling like File validation log , Data Insertion ,Model Training log , prediction log etc.</a:t>
            </a:r>
          </a:p>
          <a:p>
            <a:pPr marL="0" indent="0">
              <a:buNone/>
            </a:pPr>
            <a:endParaRPr lang="en-US" sz="1400" dirty="0"/>
          </a:p>
          <a:p>
            <a:pPr marL="0" indent="0">
              <a:buNone/>
            </a:pPr>
            <a:r>
              <a:rPr lang="en-US" sz="1400" b="1" dirty="0"/>
              <a:t>7) How training was done or what models were used?</a:t>
            </a:r>
          </a:p>
          <a:p>
            <a:pPr marL="0" indent="0">
              <a:buNone/>
            </a:pPr>
            <a:r>
              <a:rPr lang="en-US" sz="1400" dirty="0"/>
              <a:t>The data is divided into training and test data The scaling was performed training data</a:t>
            </a:r>
          </a:p>
          <a:p>
            <a:pPr marL="0" indent="0">
              <a:buNone/>
            </a:pPr>
            <a:r>
              <a:rPr lang="en-US" sz="1400" dirty="0"/>
              <a:t>Based on the accuracy we Random forest algorithm was selected.</a:t>
            </a:r>
          </a:p>
          <a:p>
            <a:pPr marL="0" indent="0">
              <a:buNone/>
            </a:pPr>
            <a:endParaRPr lang="en-US" sz="1400" dirty="0"/>
          </a:p>
          <a:p>
            <a:pPr marL="0" indent="0">
              <a:buNone/>
            </a:pPr>
            <a:r>
              <a:rPr lang="en-US" sz="1400" b="1" dirty="0"/>
              <a:t>8) How was Prediction done?</a:t>
            </a:r>
          </a:p>
          <a:p>
            <a:pPr marL="0" indent="0">
              <a:buNone/>
            </a:pPr>
            <a:r>
              <a:rPr lang="en-US" sz="1400" dirty="0"/>
              <a:t>The algorithm is trained on a historical dataset and applied to new data when forecasting the likelihood of a particular outcome regarding the future flight fare.</a:t>
            </a:r>
          </a:p>
        </p:txBody>
      </p:sp>
      <p:sp>
        <p:nvSpPr>
          <p:cNvPr id="4" name="Slide Number Placeholder 3">
            <a:extLst>
              <a:ext uri="{FF2B5EF4-FFF2-40B4-BE49-F238E27FC236}">
                <a16:creationId xmlns:a16="http://schemas.microsoft.com/office/drawing/2014/main" id="{B5984C1B-A810-40E4-B734-6CF81966F955}"/>
              </a:ext>
            </a:extLst>
          </p:cNvPr>
          <p:cNvSpPr>
            <a:spLocks noGrp="1"/>
          </p:cNvSpPr>
          <p:nvPr>
            <p:ph type="sldNum" sz="quarter" idx="12"/>
          </p:nvPr>
        </p:nvSpPr>
        <p:spPr/>
        <p:txBody>
          <a:bodyPr/>
          <a:lstStyle/>
          <a:p>
            <a:fld id="{D8DA9DAA-006C-4F4B-980E-E3DF019B24E2}" type="slidenum">
              <a:rPr lang="en-US" smtClean="0"/>
              <a:t>17</a:t>
            </a:fld>
            <a:endParaRPr lang="en-US" dirty="0"/>
          </a:p>
        </p:txBody>
      </p:sp>
    </p:spTree>
    <p:extLst>
      <p:ext uri="{BB962C8B-B14F-4D97-AF65-F5344CB8AC3E}">
        <p14:creationId xmlns:p14="http://schemas.microsoft.com/office/powerpoint/2010/main" val="19932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C5F87-79D7-49B1-AFE4-31B2034CFA14}"/>
              </a:ext>
            </a:extLst>
          </p:cNvPr>
          <p:cNvSpPr>
            <a:spLocks noGrp="1"/>
          </p:cNvSpPr>
          <p:nvPr>
            <p:ph type="title"/>
          </p:nvPr>
        </p:nvSpPr>
        <p:spPr>
          <a:xfrm>
            <a:off x="6412091" y="501651"/>
            <a:ext cx="4395340" cy="1716255"/>
          </a:xfrm>
        </p:spPr>
        <p:txBody>
          <a:bodyPr anchor="b">
            <a:normAutofit/>
          </a:bodyPr>
          <a:lstStyle/>
          <a:p>
            <a:r>
              <a:rPr lang="en-IN"/>
              <a:t>Q&amp;A</a:t>
            </a:r>
          </a:p>
        </p:txBody>
      </p:sp>
      <p:sp>
        <p:nvSpPr>
          <p:cNvPr id="38" name="Rectangle 3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Announcing Release Phase: Automatically Run Tasks Before a New Release is  Deployed | Heroku">
            <a:extLst>
              <a:ext uri="{FF2B5EF4-FFF2-40B4-BE49-F238E27FC236}">
                <a16:creationId xmlns:a16="http://schemas.microsoft.com/office/drawing/2014/main" id="{C19AD36F-7929-4E07-ABB3-6E5B998469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143" y="1452880"/>
            <a:ext cx="5221625" cy="44602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518FC0-F276-4A32-AB99-3BFA160149AC}"/>
              </a:ext>
            </a:extLst>
          </p:cNvPr>
          <p:cNvSpPr>
            <a:spLocks noGrp="1"/>
          </p:cNvSpPr>
          <p:nvPr>
            <p:ph idx="1"/>
          </p:nvPr>
        </p:nvSpPr>
        <p:spPr>
          <a:xfrm>
            <a:off x="6392583" y="2645922"/>
            <a:ext cx="4434721" cy="3710427"/>
          </a:xfrm>
        </p:spPr>
        <p:txBody>
          <a:bodyPr anchor="t">
            <a:normAutofit/>
          </a:bodyPr>
          <a:lstStyle/>
          <a:p>
            <a:pPr marL="0" indent="0">
              <a:buNone/>
            </a:pPr>
            <a:r>
              <a:rPr lang="en-US" sz="1800" b="1"/>
              <a:t>Q 9) What are the different stages of deployment?</a:t>
            </a:r>
          </a:p>
          <a:p>
            <a:r>
              <a:rPr lang="en-US" sz="1800"/>
              <a:t>Flask Frame work is used.</a:t>
            </a:r>
          </a:p>
          <a:p>
            <a:r>
              <a:rPr lang="en-US" sz="1800"/>
              <a:t>The code along with the procfile is pushed into githib.</a:t>
            </a:r>
          </a:p>
          <a:p>
            <a:r>
              <a:rPr lang="en-US" sz="1800"/>
              <a:t>Requirement.text is added</a:t>
            </a:r>
          </a:p>
          <a:p>
            <a:r>
              <a:rPr lang="en-US" sz="1800"/>
              <a:t>Heroku app is linked to the github repository.</a:t>
            </a:r>
          </a:p>
          <a:p>
            <a:r>
              <a:rPr lang="en-US" sz="1800"/>
              <a:t>The application is deployed using Heroku.</a:t>
            </a:r>
          </a:p>
          <a:p>
            <a:endParaRPr lang="en-US" sz="1800"/>
          </a:p>
          <a:p>
            <a:endParaRPr lang="en-US" sz="1800"/>
          </a:p>
          <a:p>
            <a:endParaRPr lang="en-US" sz="1800"/>
          </a:p>
          <a:p>
            <a:endParaRPr lang="en-US" sz="1800"/>
          </a:p>
        </p:txBody>
      </p:sp>
      <p:sp>
        <p:nvSpPr>
          <p:cNvPr id="4" name="Slide Number Placeholder 3">
            <a:extLst>
              <a:ext uri="{FF2B5EF4-FFF2-40B4-BE49-F238E27FC236}">
                <a16:creationId xmlns:a16="http://schemas.microsoft.com/office/drawing/2014/main" id="{B5984C1B-A810-40E4-B734-6CF81966F955}"/>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18</a:t>
            </a:fld>
            <a:endParaRPr lang="en-US">
              <a:solidFill>
                <a:schemeClr val="accent2"/>
              </a:solidFill>
            </a:endParaRP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14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By</a:t>
            </a:r>
          </a:p>
          <a:p>
            <a:r>
              <a:rPr lang="en-US"/>
              <a:t>Staffin</a:t>
            </a:r>
            <a:endParaRPr lang="en-US" dirty="0"/>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objective</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To develop a ML based flight fare prediction system that would predict the future price of airline tickets based on the given inputs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aims to develop an application which will predict the flight prices for various flights using machine learning model. The user will get the predicted values and with its reference the user can decide to book their tickets accordingly.</a:t>
            </a:r>
          </a:p>
          <a:p>
            <a:endParaRPr lang="en-IN" sz="1800"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proposed system can help save millions of rupees of customers by proving them the information to book tickets at the right time. The proposed problem statement is “Flight Fare prediction system”.</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dirty="0"/>
              <a:t>Data Sharing Agreement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55000" lnSpcReduction="20000"/>
          </a:bodyPr>
          <a:lstStyle/>
          <a:p>
            <a:r>
              <a:rPr lang="en-US" dirty="0"/>
              <a:t>Sample file name – Flight Fare data</a:t>
            </a:r>
          </a:p>
          <a:p>
            <a:endParaRPr lang="en-US" dirty="0"/>
          </a:p>
          <a:p>
            <a:r>
              <a:rPr lang="en-US" dirty="0"/>
              <a:t>Length of date stamp(8 digits)</a:t>
            </a:r>
          </a:p>
          <a:p>
            <a:endParaRPr lang="en-US" dirty="0"/>
          </a:p>
          <a:p>
            <a:r>
              <a:rPr lang="en-US" dirty="0"/>
              <a:t>Length of time stamp(6 digits)</a:t>
            </a:r>
          </a:p>
          <a:p>
            <a:endParaRPr lang="en-US" dirty="0"/>
          </a:p>
          <a:p>
            <a:r>
              <a:rPr lang="en-US" dirty="0"/>
              <a:t>Number of Columns 10</a:t>
            </a:r>
          </a:p>
          <a:p>
            <a:endParaRPr lang="en-US" dirty="0"/>
          </a:p>
          <a:p>
            <a:r>
              <a:rPr lang="en-US" dirty="0"/>
              <a:t>Column names- </a:t>
            </a:r>
            <a:r>
              <a:rPr lang="en-US" dirty="0" err="1"/>
              <a:t>Airline,source</a:t>
            </a:r>
            <a:r>
              <a:rPr lang="en-US" dirty="0"/>
              <a:t>, destination, departure date, departure time, number of stops, arrival time,  Route, Additional info, prices</a:t>
            </a:r>
          </a:p>
          <a:p>
            <a:endParaRPr lang="en-US" dirty="0"/>
          </a:p>
          <a:p>
            <a:r>
              <a:rPr lang="en-US" dirty="0"/>
              <a:t>Column data type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9896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2796139" y="519765"/>
            <a:ext cx="6599722" cy="925950"/>
          </a:xfrm>
        </p:spPr>
        <p:txBody>
          <a:bodyPr>
            <a:normAutofit/>
          </a:bodyPr>
          <a:lstStyle/>
          <a:p>
            <a:r>
              <a:rPr lang="en-US" b="1" cap="all" spc="400" dirty="0">
                <a:solidFill>
                  <a:schemeClr val="tx1"/>
                </a:solidFill>
                <a:latin typeface="+mn-lt"/>
              </a:rPr>
              <a:t>Architecture</a:t>
            </a:r>
            <a:endParaRPr lang="en-US" dirty="0">
              <a:solidFill>
                <a:schemeClr val="tx1"/>
              </a:solidFill>
            </a:endParaRPr>
          </a:p>
        </p:txBody>
      </p:sp>
      <p:pic>
        <p:nvPicPr>
          <p:cNvPr id="7" name="Picture 6">
            <a:extLst>
              <a:ext uri="{FF2B5EF4-FFF2-40B4-BE49-F238E27FC236}">
                <a16:creationId xmlns:a16="http://schemas.microsoft.com/office/drawing/2014/main" id="{8F7AF93A-B3EE-4D9B-A4E6-6F5BAB2E2B53}"/>
              </a:ext>
            </a:extLst>
          </p:cNvPr>
          <p:cNvPicPr>
            <a:picLocks noChangeAspect="1"/>
          </p:cNvPicPr>
          <p:nvPr/>
        </p:nvPicPr>
        <p:blipFill>
          <a:blip r:embed="rId2"/>
          <a:stretch>
            <a:fillRect/>
          </a:stretch>
        </p:blipFill>
        <p:spPr>
          <a:xfrm>
            <a:off x="3282751" y="1721429"/>
            <a:ext cx="5862320" cy="4818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Visualization</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pic>
        <p:nvPicPr>
          <p:cNvPr id="6" name="Content Placeholder 5">
            <a:extLst>
              <a:ext uri="{FF2B5EF4-FFF2-40B4-BE49-F238E27FC236}">
                <a16:creationId xmlns:a16="http://schemas.microsoft.com/office/drawing/2014/main" id="{55BA2438-ADB4-4949-A556-7E811B67CE1D}"/>
              </a:ext>
            </a:extLst>
          </p:cNvPr>
          <p:cNvPicPr>
            <a:picLocks noGrp="1" noChangeAspect="1"/>
          </p:cNvPicPr>
          <p:nvPr>
            <p:ph idx="1"/>
          </p:nvPr>
        </p:nvPicPr>
        <p:blipFill>
          <a:blip r:embed="rId2"/>
          <a:stretch>
            <a:fillRect/>
          </a:stretch>
        </p:blipFill>
        <p:spPr>
          <a:xfrm>
            <a:off x="1399933" y="2359734"/>
            <a:ext cx="9392133" cy="3283119"/>
          </a:xfrm>
        </p:spPr>
      </p:pic>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Visualization</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pic>
        <p:nvPicPr>
          <p:cNvPr id="7" name="Picture 6">
            <a:extLst>
              <a:ext uri="{FF2B5EF4-FFF2-40B4-BE49-F238E27FC236}">
                <a16:creationId xmlns:a16="http://schemas.microsoft.com/office/drawing/2014/main" id="{E5B6BB2C-2CD1-4BE3-A919-B510170EF778}"/>
              </a:ext>
            </a:extLst>
          </p:cNvPr>
          <p:cNvPicPr>
            <a:picLocks noChangeAspect="1"/>
          </p:cNvPicPr>
          <p:nvPr/>
        </p:nvPicPr>
        <p:blipFill>
          <a:blip r:embed="rId2"/>
          <a:stretch>
            <a:fillRect/>
          </a:stretch>
        </p:blipFill>
        <p:spPr>
          <a:xfrm>
            <a:off x="1431685" y="1568354"/>
            <a:ext cx="9328629" cy="3721291"/>
          </a:xfrm>
          <a:prstGeom prst="rect">
            <a:avLst/>
          </a:prstGeom>
        </p:spPr>
      </p:pic>
    </p:spTree>
    <p:extLst>
      <p:ext uri="{BB962C8B-B14F-4D97-AF65-F5344CB8AC3E}">
        <p14:creationId xmlns:p14="http://schemas.microsoft.com/office/powerpoint/2010/main" val="102861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Visualization</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5" name="Content Placeholder 4" descr="Treemap chart&#10;&#10;Description automatically generated">
            <a:extLst>
              <a:ext uri="{FF2B5EF4-FFF2-40B4-BE49-F238E27FC236}">
                <a16:creationId xmlns:a16="http://schemas.microsoft.com/office/drawing/2014/main" id="{8AE5BAC0-3A63-412D-AFE0-1656F58484BE}"/>
              </a:ext>
            </a:extLst>
          </p:cNvPr>
          <p:cNvPicPr>
            <a:picLocks noGrp="1" noChangeAspect="1"/>
          </p:cNvPicPr>
          <p:nvPr>
            <p:ph idx="1"/>
          </p:nvPr>
        </p:nvPicPr>
        <p:blipFill>
          <a:blip r:embed="rId2"/>
          <a:stretch>
            <a:fillRect/>
          </a:stretch>
        </p:blipFill>
        <p:spPr>
          <a:xfrm>
            <a:off x="1391920" y="1825624"/>
            <a:ext cx="9733280" cy="4819015"/>
          </a:xfrm>
        </p:spPr>
      </p:pic>
    </p:spTree>
    <p:extLst>
      <p:ext uri="{BB962C8B-B14F-4D97-AF65-F5344CB8AC3E}">
        <p14:creationId xmlns:p14="http://schemas.microsoft.com/office/powerpoint/2010/main" val="339899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kern="1200">
                <a:solidFill>
                  <a:schemeClr val="tx1"/>
                </a:solidFill>
                <a:latin typeface="+mj-lt"/>
                <a:ea typeface="+mj-ea"/>
                <a:cs typeface="+mj-cs"/>
              </a:rPr>
              <a:t>Data Visualization</a:t>
            </a:r>
          </a:p>
        </p:txBody>
      </p:sp>
      <p:sp>
        <p:nvSpPr>
          <p:cNvPr id="19" name="Rectangle 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Chart&#10;&#10;Description automatically generated">
            <a:extLst>
              <a:ext uri="{FF2B5EF4-FFF2-40B4-BE49-F238E27FC236}">
                <a16:creationId xmlns:a16="http://schemas.microsoft.com/office/drawing/2014/main" id="{8F71AC37-538A-4323-A48C-AC9BF93A7925}"/>
              </a:ext>
            </a:extLst>
          </p:cNvPr>
          <p:cNvPicPr>
            <a:picLocks noGrp="1" noChangeAspect="1"/>
          </p:cNvPicPr>
          <p:nvPr>
            <p:ph idx="1"/>
          </p:nvPr>
        </p:nvPicPr>
        <p:blipFill>
          <a:blip r:embed="rId2"/>
          <a:stretch>
            <a:fillRect/>
          </a:stretch>
        </p:blipFill>
        <p:spPr>
          <a:xfrm>
            <a:off x="279143" y="1960419"/>
            <a:ext cx="5221625" cy="2937163"/>
          </a:xfrm>
          <a:prstGeom prst="rect">
            <a:avLst/>
          </a:prstGeom>
        </p:spPr>
      </p:pic>
      <p:sp>
        <p:nvSpPr>
          <p:cNvPr id="6" name="TextBox 5">
            <a:extLst>
              <a:ext uri="{FF2B5EF4-FFF2-40B4-BE49-F238E27FC236}">
                <a16:creationId xmlns:a16="http://schemas.microsoft.com/office/drawing/2014/main" id="{3357DAA2-960A-49B6-A22F-69B8E1948437}"/>
              </a:ext>
            </a:extLst>
          </p:cNvPr>
          <p:cNvSpPr txBox="1"/>
          <p:nvPr/>
        </p:nvSpPr>
        <p:spPr>
          <a:xfrm>
            <a:off x="6392583" y="2645922"/>
            <a:ext cx="4434721" cy="3710427"/>
          </a:xfrm>
          <a:prstGeom prst="rect">
            <a:avLst/>
          </a:prstGeom>
        </p:spPr>
        <p:txBody>
          <a:bodyPr vert="horz" lIns="91440" tIns="45720" rIns="91440" bIns="45720" rtlCol="0" anchor="t">
            <a:normAutofit/>
          </a:bodyPr>
          <a:lstStyle/>
          <a:p>
            <a:pPr>
              <a:lnSpc>
                <a:spcPct val="90000"/>
              </a:lnSpc>
              <a:spcAft>
                <a:spcPts val="600"/>
              </a:spcAft>
            </a:pPr>
            <a:endParaRPr lang="en-US"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accent2"/>
                </a:solidFill>
              </a:rPr>
              <a:pPr>
                <a:spcAft>
                  <a:spcPts val="600"/>
                </a:spcAft>
              </a:pPr>
              <a:t>9</a:t>
            </a:fld>
            <a:endParaRPr lang="en-US">
              <a:solidFill>
                <a:schemeClr val="accent2"/>
              </a:solidFill>
            </a:endParaRPr>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52644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77</TotalTime>
  <Words>655</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Abadi</vt:lpstr>
      <vt:lpstr>Arial</vt:lpstr>
      <vt:lpstr>Calibri</vt:lpstr>
      <vt:lpstr>charter</vt:lpstr>
      <vt:lpstr>Univers</vt:lpstr>
      <vt:lpstr>GradientUnivers</vt:lpstr>
      <vt:lpstr>Flight fare prediction </vt:lpstr>
      <vt:lpstr>objective</vt:lpstr>
      <vt:lpstr>Introduction</vt:lpstr>
      <vt:lpstr>Data Sharing Agreement</vt:lpstr>
      <vt:lpstr>Architecture</vt:lpstr>
      <vt:lpstr>Data Visualization</vt:lpstr>
      <vt:lpstr>Data Visualization</vt:lpstr>
      <vt:lpstr>Data Visualization</vt:lpstr>
      <vt:lpstr>Data Visualization</vt:lpstr>
      <vt:lpstr>Data Set</vt:lpstr>
      <vt:lpstr>Model Training</vt:lpstr>
      <vt:lpstr>Model Training</vt:lpstr>
      <vt:lpstr>Prediction</vt:lpstr>
      <vt:lpstr>Machine Learning Process</vt:lpstr>
      <vt:lpstr>Q&amp;A</vt:lpstr>
      <vt:lpstr>Q&amp;A</vt:lpstr>
      <vt:lpstr>Q&amp;A</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 </dc:title>
  <dc:creator>Staffin T</dc:creator>
  <cp:lastModifiedBy>Staffin T</cp:lastModifiedBy>
  <cp:revision>9</cp:revision>
  <dcterms:created xsi:type="dcterms:W3CDTF">2021-09-16T19:47:39Z</dcterms:created>
  <dcterms:modified xsi:type="dcterms:W3CDTF">2021-09-18T07:46:47Z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