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6" r:id="rId6"/>
    <p:sldId id="257" r:id="rId7"/>
    <p:sldId id="258" r:id="rId8"/>
    <p:sldId id="259" r:id="rId9"/>
    <p:sldId id="260" r:id="rId10"/>
    <p:sldId id="275"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p:cNvPicPr>
            <a:picLocks noChangeAspect="1"/>
          </p:cNvPicPr>
          <p:nvPr/>
        </p:nvPicPr>
        <p:blipFill rotWithShape="1">
          <a:blip r:embed="rId1"/>
          <a:srcRect t="9091" r="23298"/>
          <a:stretch>
            <a:fillRect/>
          </a:stretch>
        </p:blipFill>
        <p:spPr>
          <a:xfrm>
            <a:off x="3523488" y="10"/>
            <a:ext cx="8668512" cy="6857990"/>
          </a:xfrm>
          <a:prstGeom prst="rect">
            <a:avLst/>
          </a:prstGeom>
        </p:spPr>
      </p:pic>
      <p:sp>
        <p:nvSpPr>
          <p:cNvPr id="22" name="Rectangle 12"/>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400" b="1" u="sng">
                <a:latin typeface="Times New Roman" panose="02020603050405020304"/>
                <a:ea typeface="+mj-lt"/>
                <a:cs typeface="+mj-lt"/>
              </a:rPr>
              <a:t>Covid-19 Twitter Sentimental Analysis</a:t>
            </a:r>
            <a:br>
              <a:rPr lang="en-US" sz="4400" b="1" u="sng">
                <a:latin typeface="Times New Roman" panose="02020603050405020304"/>
                <a:ea typeface="+mj-lt"/>
                <a:cs typeface="+mj-lt"/>
              </a:rPr>
            </a:br>
            <a:endParaRPr lang="en-US" sz="4400">
              <a:latin typeface="Times New Roman" panose="02020603050405020304"/>
              <a:cs typeface="Calibri Light" panose="020F0302020204030204"/>
            </a:endParaRPr>
          </a:p>
          <a:p>
            <a:pPr algn="l"/>
            <a:endParaRPr lang="en-US" sz="4400">
              <a:latin typeface="Times New Roman" panose="02020603050405020304"/>
              <a:cs typeface="Calibri Light" panose="020F0302020204030204"/>
            </a:endParaRPr>
          </a:p>
        </p:txBody>
      </p:sp>
      <p:sp>
        <p:nvSpPr>
          <p:cNvPr id="3" name="Subtitle 2"/>
          <p:cNvSpPr>
            <a:spLocks noGrp="1"/>
          </p:cNvSpPr>
          <p:nvPr>
            <p:ph type="subTitle" idx="1"/>
          </p:nvPr>
        </p:nvSpPr>
        <p:spPr>
          <a:xfrm>
            <a:off x="477980" y="4872922"/>
            <a:ext cx="4868702" cy="1601047"/>
          </a:xfrm>
        </p:spPr>
        <p:txBody>
          <a:bodyPr vert="horz" lIns="91440" tIns="45720" rIns="91440" bIns="45720" rtlCol="0" anchor="t">
            <a:normAutofit/>
          </a:bodyPr>
          <a:lstStyle/>
          <a:p>
            <a:r>
              <a:rPr lang="en-US" sz="2000" b="1">
                <a:cs typeface="Calibri" panose="020F0502020204030204"/>
              </a:rPr>
              <a:t>Team- Matrix2.0</a:t>
            </a:r>
            <a:endParaRPr lang="en-US" sz="2000" b="1">
              <a:cs typeface="Calibri" panose="020F0502020204030204"/>
            </a:endParaRPr>
          </a:p>
          <a:p>
            <a:pPr algn="l"/>
            <a:r>
              <a:rPr lang="en-US" sz="2000" b="1">
                <a:cs typeface="Calibri" panose="020F0502020204030204"/>
              </a:rPr>
              <a:t>1. </a:t>
            </a:r>
            <a:r>
              <a:rPr lang="en-US" sz="2000" b="1" err="1">
                <a:cs typeface="Calibri" panose="020F0502020204030204"/>
              </a:rPr>
              <a:t>Garud</a:t>
            </a:r>
            <a:r>
              <a:rPr lang="en-US" sz="2000" b="1">
                <a:cs typeface="Calibri" panose="020F0502020204030204"/>
              </a:rPr>
              <a:t> Shubham</a:t>
            </a:r>
            <a:endParaRPr lang="en-US"/>
          </a:p>
          <a:p>
            <a:pPr algn="l"/>
            <a:r>
              <a:rPr lang="en-US" sz="2000" b="1">
                <a:cs typeface="Calibri" panose="020F0502020204030204"/>
              </a:rPr>
              <a:t>2.Staffin T </a:t>
            </a:r>
            <a:r>
              <a:rPr lang="en-US" sz="2000" b="1" err="1">
                <a:cs typeface="Calibri" panose="020F0502020204030204"/>
              </a:rPr>
              <a:t>Shabu</a:t>
            </a:r>
            <a:endParaRPr lang="en-US" sz="2000" b="1" err="1">
              <a:cs typeface="Calibri" panose="020F0502020204030204"/>
            </a:endParaRPr>
          </a:p>
        </p:txBody>
      </p:sp>
      <p:sp>
        <p:nvSpPr>
          <p:cNvPr id="23" name="Rectangle 14"/>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3"/>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u="sng" kern="1200">
                <a:solidFill>
                  <a:srgbClr val="FFFFFF"/>
                </a:solidFill>
                <a:latin typeface="+mj-lt"/>
                <a:ea typeface="+mj-ea"/>
                <a:cs typeface="+mj-cs"/>
              </a:rPr>
              <a:t>Output/UI</a:t>
            </a:r>
            <a:endParaRPr lang="en-US" sz="6000" u="sng" kern="1200">
              <a:solidFill>
                <a:srgbClr val="FFFFFF"/>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250"/>
          </a:xfrm>
        </p:spPr>
        <p:txBody>
          <a:bodyPr>
            <a:normAutofit/>
          </a:bodyPr>
          <a:lstStyle/>
          <a:p>
            <a:r>
              <a:rPr lang="en-US" sz="3600">
                <a:solidFill>
                  <a:schemeClr val="bg1"/>
                </a:solidFill>
                <a:cs typeface="Calibri Light" panose="020F0302020204030204"/>
              </a:rPr>
              <a:t>I)Home Page</a:t>
            </a:r>
            <a:endParaRPr lang="en-US" sz="3600">
              <a:solidFill>
                <a:schemeClr val="bg1"/>
              </a:solidFill>
              <a:cs typeface="Calibri Light" panose="020F0302020204030204"/>
            </a:endParaRPr>
          </a:p>
        </p:txBody>
      </p:sp>
      <p:pic>
        <p:nvPicPr>
          <p:cNvPr id="5" name="Content Placeholder 4"/>
          <p:cNvPicPr>
            <a:picLocks noChangeAspect="1"/>
          </p:cNvPicPr>
          <p:nvPr>
            <p:ph idx="1"/>
          </p:nvPr>
        </p:nvPicPr>
        <p:blipFill>
          <a:blip r:embed="rId1"/>
          <a:stretch>
            <a:fillRect/>
          </a:stretch>
        </p:blipFill>
        <p:spPr>
          <a:xfrm>
            <a:off x="464820" y="1356360"/>
            <a:ext cx="11161395" cy="4954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chemeClr val="bg1"/>
                </a:solidFill>
              </a:rPr>
              <a:t>ii) </a:t>
            </a:r>
            <a:r>
              <a:rPr lang="en-US" u="sng">
                <a:solidFill>
                  <a:schemeClr val="bg1"/>
                </a:solidFill>
              </a:rPr>
              <a:t>Main UI</a:t>
            </a:r>
            <a:endParaRPr lang="en-US">
              <a:solidFill>
                <a:schemeClr val="bg1"/>
              </a:solidFill>
              <a:cs typeface="Calibri Light" panose="020F0302020204030204"/>
            </a:endParaRPr>
          </a:p>
        </p:txBody>
      </p:sp>
      <p:pic>
        <p:nvPicPr>
          <p:cNvPr id="4" name="Picture 4" descr="A screenshot of a cell phone&#10;&#10;Description automatically generated"/>
          <p:cNvPicPr>
            <a:picLocks noGrp="1" noChangeAspect="1"/>
          </p:cNvPicPr>
          <p:nvPr>
            <p:ph idx="1"/>
          </p:nvPr>
        </p:nvPicPr>
        <p:blipFill rotWithShape="1">
          <a:blip r:embed="rId1"/>
          <a:srcRect t="1981" r="1" b="5635"/>
          <a:stretch>
            <a:fillRect/>
          </a:stretch>
        </p:blipFill>
        <p:spPr>
          <a:xfrm>
            <a:off x="828675" y="1825626"/>
            <a:ext cx="10525125" cy="4351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ea typeface="+mj-lt"/>
                <a:cs typeface="+mj-lt"/>
              </a:rPr>
              <a:t>iii)</a:t>
            </a:r>
            <a:r>
              <a:rPr lang="en-US" u="sng">
                <a:solidFill>
                  <a:schemeClr val="bg1"/>
                </a:solidFill>
                <a:ea typeface="+mj-lt"/>
                <a:cs typeface="+mj-lt"/>
              </a:rPr>
              <a:t> User Input</a:t>
            </a:r>
            <a:endParaRPr lang="en-US">
              <a:solidFill>
                <a:schemeClr val="bg1"/>
              </a:solidFill>
              <a:ea typeface="+mj-lt"/>
              <a:cs typeface="+mj-lt"/>
            </a:endParaRPr>
          </a:p>
          <a:p>
            <a:endParaRPr lang="en-US">
              <a:cs typeface="Calibri Light" panose="020F0302020204030204"/>
            </a:endParaRPr>
          </a:p>
        </p:txBody>
      </p:sp>
      <p:pic>
        <p:nvPicPr>
          <p:cNvPr id="10" name="Picture 10" descr="A screenshot of a cell phone&#10;&#10;Description automatically generated"/>
          <p:cNvPicPr>
            <a:picLocks noGrp="1" noChangeAspect="1"/>
          </p:cNvPicPr>
          <p:nvPr>
            <p:ph idx="1"/>
          </p:nvPr>
        </p:nvPicPr>
        <p:blipFill>
          <a:blip r:embed="rId1"/>
          <a:stretch>
            <a:fillRect/>
          </a:stretch>
        </p:blipFill>
        <p:spPr>
          <a:xfrm>
            <a:off x="1590260" y="1825625"/>
            <a:ext cx="9011480"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210"/>
            <a:ext cx="10058400" cy="1450757"/>
          </a:xfrm>
        </p:spPr>
        <p:txBody>
          <a:bodyPr/>
          <a:lstStyle/>
          <a:p>
            <a:r>
              <a:rPr lang="en-US" u="sng">
                <a:solidFill>
                  <a:schemeClr val="bg1"/>
                </a:solidFill>
                <a:ea typeface="+mj-lt"/>
                <a:cs typeface="+mj-lt"/>
              </a:rPr>
              <a:t>iv)Audio Output</a:t>
            </a:r>
            <a:endParaRPr lang="en-US">
              <a:solidFill>
                <a:schemeClr val="bg1"/>
              </a:solidFill>
            </a:endParaRPr>
          </a:p>
        </p:txBody>
      </p:sp>
      <p:pic>
        <p:nvPicPr>
          <p:cNvPr id="4" name="Picture 4" descr="A screenshot of a cell phone&#10;&#10;Description automatically generated"/>
          <p:cNvPicPr>
            <a:picLocks noGrp="1" noChangeAspect="1"/>
          </p:cNvPicPr>
          <p:nvPr>
            <p:ph idx="1"/>
          </p:nvPr>
        </p:nvPicPr>
        <p:blipFill>
          <a:blip r:embed="rId1"/>
          <a:stretch>
            <a:fillRect/>
          </a:stretch>
        </p:blipFill>
        <p:spPr>
          <a:xfrm>
            <a:off x="1097280" y="1448278"/>
            <a:ext cx="10058400" cy="499739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20008" r="8214" b="57101"/>
          <a:stretch>
            <a:fillRect/>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1" r="8214" b="80325"/>
          <a:stretch>
            <a:fillRect/>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p:cNvSpPr>
            <a:spLocks noGrp="1"/>
          </p:cNvSpPr>
          <p:nvPr>
            <p:ph type="title"/>
          </p:nvPr>
        </p:nvSpPr>
        <p:spPr>
          <a:xfrm>
            <a:off x="805661" y="1401859"/>
            <a:ext cx="3510845" cy="4054282"/>
          </a:xfrm>
        </p:spPr>
        <p:txBody>
          <a:bodyPr>
            <a:normAutofit/>
          </a:bodyPr>
          <a:lstStyle/>
          <a:p>
            <a:r>
              <a:rPr lang="en-US" sz="3700" b="1" u="sng">
                <a:solidFill>
                  <a:srgbClr val="FFFFFF"/>
                </a:solidFill>
                <a:ea typeface="+mj-lt"/>
                <a:cs typeface="+mj-lt"/>
              </a:rPr>
              <a:t>ADVANTAGES </a:t>
            </a:r>
            <a:endParaRPr lang="en-US" sz="3700">
              <a:solidFill>
                <a:srgbClr val="FFFFFF"/>
              </a:solidFill>
            </a:endParaRPr>
          </a:p>
        </p:txBody>
      </p:sp>
      <p:sp>
        <p:nvSpPr>
          <p:cNvPr id="3" name="Content Placeholder 2"/>
          <p:cNvSpPr>
            <a:spLocks noGrp="1"/>
          </p:cNvSpPr>
          <p:nvPr>
            <p:ph idx="1"/>
          </p:nvPr>
        </p:nvSpPr>
        <p:spPr>
          <a:xfrm>
            <a:off x="5257800" y="1553134"/>
            <a:ext cx="6128539" cy="3751732"/>
          </a:xfrm>
        </p:spPr>
        <p:txBody>
          <a:bodyPr vert="horz" lIns="0" tIns="45720" rIns="0" bIns="45720" rtlCol="0" anchor="ctr">
            <a:normAutofit/>
          </a:bodyPr>
          <a:lstStyle/>
          <a:p>
            <a:endParaRPr lang="en-US" sz="2200" u="sng">
              <a:solidFill>
                <a:srgbClr val="FFFFFF"/>
              </a:solidFill>
              <a:ea typeface="+mn-lt"/>
              <a:cs typeface="+mn-lt"/>
            </a:endParaRPr>
          </a:p>
          <a:p>
            <a:pPr marL="0" indent="0">
              <a:buNone/>
            </a:pPr>
            <a:r>
              <a:rPr lang="en-US" sz="2200" u="sng">
                <a:solidFill>
                  <a:srgbClr val="FFFFFF"/>
                </a:solidFill>
                <a:ea typeface="+mn-lt"/>
                <a:cs typeface="+mn-lt"/>
              </a:rPr>
              <a:t>➤</a:t>
            </a:r>
            <a:r>
              <a:rPr lang="en-US" sz="2200">
                <a:solidFill>
                  <a:srgbClr val="FFFFFF"/>
                </a:solidFill>
                <a:ea typeface="+mn-lt"/>
                <a:cs typeface="+mn-lt"/>
              </a:rPr>
              <a:t> Its easy to analyze  the user's sentiment.</a:t>
            </a:r>
            <a:endParaRPr lang="en-US" sz="2200">
              <a:solidFill>
                <a:srgbClr val="FFFFFF"/>
              </a:solidFill>
            </a:endParaRPr>
          </a:p>
          <a:p>
            <a:pPr>
              <a:buNone/>
            </a:pPr>
            <a:r>
              <a:rPr lang="en-US" sz="2200">
                <a:solidFill>
                  <a:srgbClr val="FFFFFF"/>
                </a:solidFill>
                <a:ea typeface="+mn-lt"/>
                <a:cs typeface="+mn-lt"/>
              </a:rPr>
              <a:t>➤  It can provide valuable insights and thus help organizations to formulate effective business strategies.</a:t>
            </a:r>
            <a:endParaRPr lang="en-US" sz="2200">
              <a:solidFill>
                <a:srgbClr val="FFFFFF"/>
              </a:solidFill>
            </a:endParaRPr>
          </a:p>
          <a:p>
            <a:pPr>
              <a:buNone/>
            </a:pPr>
            <a:r>
              <a:rPr lang="en-US" sz="2200">
                <a:solidFill>
                  <a:srgbClr val="FFFFFF"/>
                </a:solidFill>
                <a:ea typeface="+mn-lt"/>
                <a:cs typeface="+mn-lt"/>
              </a:rPr>
              <a:t>➤  It can help firms to monitor brand and product performances, handle customer grievances, get in-depth information for strategic analysis. </a:t>
            </a:r>
            <a:endParaRPr lang="en-US" sz="2200">
              <a:solidFill>
                <a:srgbClr val="FFFFFF"/>
              </a:solidFill>
            </a:endParaRPr>
          </a:p>
          <a:p>
            <a:pPr>
              <a:buNone/>
            </a:pPr>
            <a:r>
              <a:rPr lang="en-US" sz="2200">
                <a:solidFill>
                  <a:srgbClr val="FFFFFF"/>
                </a:solidFill>
                <a:ea typeface="+mn-lt"/>
                <a:cs typeface="+mn-lt"/>
              </a:rPr>
              <a:t>➤ Helps government in strategic planning.</a:t>
            </a:r>
            <a:endParaRPr lang="en-US" sz="2200">
              <a:solidFill>
                <a:srgbClr val="FFFFFF"/>
              </a:solidFill>
            </a:endParaRPr>
          </a:p>
          <a:p>
            <a:pPr marL="0" indent="0">
              <a:buNone/>
            </a:pPr>
            <a:endParaRPr lang="en-US" sz="2200">
              <a:solidFill>
                <a:srgbClr val="FFFFFF"/>
              </a:solidFill>
              <a:cs typeface="Calibri" panose="020F0502020204030204"/>
            </a:endParaRPr>
          </a:p>
          <a:p>
            <a:endParaRPr lang="en-US" sz="2200">
              <a:solidFill>
                <a:srgbClr val="FFFFFF"/>
              </a:solidFill>
              <a:cs typeface="Calibri" panose="020F0502020204030204"/>
            </a:endParaRPr>
          </a:p>
        </p:txBody>
      </p:sp>
      <p:sp>
        <p:nvSpPr>
          <p:cNvPr id="14" name="Rectangle 13"/>
          <p:cNvSpPr>
            <a:spLocks noGrp="1" noRot="1" noChangeAspect="1" noMove="1" noResize="1" noEditPoints="1" noAdjustHandles="1" noChangeArrowheads="1" noChangeShapeType="1" noTextEdit="1"/>
          </p:cNvSpPr>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20008" r="8214" b="57101"/>
          <a:stretch>
            <a:fillRect/>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1" r="8214" b="80325"/>
          <a:stretch>
            <a:fillRect/>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p:cNvSpPr>
            <a:spLocks noGrp="1"/>
          </p:cNvSpPr>
          <p:nvPr>
            <p:ph type="title"/>
          </p:nvPr>
        </p:nvSpPr>
        <p:spPr>
          <a:xfrm>
            <a:off x="805661" y="1401859"/>
            <a:ext cx="3510845" cy="4054282"/>
          </a:xfrm>
        </p:spPr>
        <p:txBody>
          <a:bodyPr>
            <a:normAutofit/>
          </a:bodyPr>
          <a:lstStyle/>
          <a:p>
            <a:r>
              <a:rPr lang="en-US" sz="3700" u="sng">
                <a:solidFill>
                  <a:srgbClr val="FFFFFF"/>
                </a:solidFill>
                <a:ea typeface="+mj-lt"/>
                <a:cs typeface="+mj-lt"/>
              </a:rPr>
              <a:t>DISADVANTAGES</a:t>
            </a:r>
            <a:endParaRPr lang="en-US" sz="3700">
              <a:solidFill>
                <a:srgbClr val="FFFFFF"/>
              </a:solidFill>
            </a:endParaRPr>
          </a:p>
        </p:txBody>
      </p:sp>
      <p:sp>
        <p:nvSpPr>
          <p:cNvPr id="3" name="Content Placeholder 2"/>
          <p:cNvSpPr>
            <a:spLocks noGrp="1"/>
          </p:cNvSpPr>
          <p:nvPr>
            <p:ph idx="1"/>
          </p:nvPr>
        </p:nvSpPr>
        <p:spPr>
          <a:xfrm>
            <a:off x="5257800" y="1553134"/>
            <a:ext cx="6128539" cy="3751732"/>
          </a:xfrm>
        </p:spPr>
        <p:txBody>
          <a:bodyPr vert="horz" lIns="0" tIns="45720" rIns="0" bIns="45720" rtlCol="0" anchor="ctr">
            <a:normAutofit/>
          </a:bodyPr>
          <a:lstStyle/>
          <a:p>
            <a:endParaRPr lang="en-US" sz="2200" u="sng">
              <a:solidFill>
                <a:srgbClr val="FFFFFF"/>
              </a:solidFill>
              <a:ea typeface="+mn-lt"/>
              <a:cs typeface="+mn-lt"/>
            </a:endParaRPr>
          </a:p>
          <a:p>
            <a:endParaRPr lang="en-US" sz="2200">
              <a:solidFill>
                <a:srgbClr val="FFFFFF"/>
              </a:solidFill>
              <a:ea typeface="+mn-lt"/>
              <a:cs typeface="+mn-lt"/>
            </a:endParaRPr>
          </a:p>
          <a:p>
            <a:r>
              <a:rPr lang="en-US" sz="2200">
                <a:solidFill>
                  <a:srgbClr val="FFFFFF"/>
                </a:solidFill>
                <a:ea typeface="+mn-lt"/>
                <a:cs typeface="+mn-lt"/>
              </a:rPr>
              <a:t>➤ The efficiency of results is relatively poor in the case of sarcastic statements.</a:t>
            </a:r>
            <a:endParaRPr lang="en-US" sz="2200">
              <a:solidFill>
                <a:srgbClr val="FFFFFF"/>
              </a:solidFill>
              <a:cs typeface="Calibri" panose="020F0502020204030204"/>
            </a:endParaRPr>
          </a:p>
          <a:p>
            <a:r>
              <a:rPr lang="en-US" sz="2200">
                <a:solidFill>
                  <a:srgbClr val="FFFFFF"/>
                </a:solidFill>
                <a:ea typeface="+mn-lt"/>
                <a:cs typeface="+mn-lt"/>
              </a:rPr>
              <a:t>➤ The configuration of nodes can be little complex.</a:t>
            </a:r>
            <a:endParaRPr lang="en-US" sz="2200">
              <a:solidFill>
                <a:srgbClr val="FFFFFF"/>
              </a:solidFill>
            </a:endParaRPr>
          </a:p>
          <a:p>
            <a:endParaRPr lang="en-US" sz="2200">
              <a:solidFill>
                <a:srgbClr val="FFFFFF"/>
              </a:solidFill>
            </a:endParaRPr>
          </a:p>
          <a:p>
            <a:endParaRPr lang="en-US" sz="2200">
              <a:solidFill>
                <a:srgbClr val="FFFFFF"/>
              </a:solidFill>
              <a:ea typeface="+mn-lt"/>
              <a:cs typeface="+mn-lt"/>
            </a:endParaRPr>
          </a:p>
          <a:p>
            <a:endParaRPr lang="en-US" sz="2200" b="1" u="sng">
              <a:solidFill>
                <a:srgbClr val="FFFFFF"/>
              </a:solidFill>
              <a:cs typeface="Calibri" panose="020F0502020204030204"/>
            </a:endParaRPr>
          </a:p>
        </p:txBody>
      </p:sp>
      <p:sp>
        <p:nvSpPr>
          <p:cNvPr id="14" name="Rectangle 13"/>
          <p:cNvSpPr>
            <a:spLocks noGrp="1" noRot="1" noChangeAspect="1" noMove="1" noResize="1" noEditPoints="1" noAdjustHandles="1" noChangeArrowheads="1" noChangeShapeType="1" noTextEdit="1"/>
          </p:cNvSpPr>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p:cNvSpPr>
            <a:spLocks noGrp="1" noRot="1" noChangeAspect="1" noMove="1" noResize="1" noEditPoints="1" noAdjustHandles="1" noChangeArrowheads="1" noChangeShapeType="1" noTextEdit="1"/>
          </p:cNvSpPr>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1" fmla="*/ 3321 w 6432159"/>
              <a:gd name="connsiteY0-2" fmla="*/ 2647125 h 5226156"/>
              <a:gd name="connsiteX1-3" fmla="*/ 2789723 w 6432159"/>
              <a:gd name="connsiteY1-4" fmla="*/ 0 h 5226156"/>
              <a:gd name="connsiteX2-5" fmla="*/ 6432159 w 6432159"/>
              <a:gd name="connsiteY2-6" fmla="*/ 2647125 h 5226156"/>
              <a:gd name="connsiteX3-7" fmla="*/ 3217740 w 6432159"/>
              <a:gd name="connsiteY3-8" fmla="*/ 5226156 h 5226156"/>
              <a:gd name="connsiteX4-9" fmla="*/ 3321 w 6432159"/>
              <a:gd name="connsiteY4-10" fmla="*/ 2647125 h 5226156"/>
              <a:gd name="connsiteX0-11" fmla="*/ 1953 w 6566979"/>
              <a:gd name="connsiteY0-12" fmla="*/ 2695803 h 5226224"/>
              <a:gd name="connsiteX1-13" fmla="*/ 2924543 w 6566979"/>
              <a:gd name="connsiteY1-14" fmla="*/ 39 h 5226224"/>
              <a:gd name="connsiteX2-15" fmla="*/ 6566979 w 6566979"/>
              <a:gd name="connsiteY2-16" fmla="*/ 2647164 h 5226224"/>
              <a:gd name="connsiteX3-17" fmla="*/ 3352560 w 6566979"/>
              <a:gd name="connsiteY3-18" fmla="*/ 5226195 h 5226224"/>
              <a:gd name="connsiteX4-19" fmla="*/ 1953 w 6566979"/>
              <a:gd name="connsiteY4-20" fmla="*/ 2695803 h 5226224"/>
              <a:gd name="connsiteX0-21" fmla="*/ 8982 w 6574008"/>
              <a:gd name="connsiteY0-22" fmla="*/ 2695803 h 5226313"/>
              <a:gd name="connsiteX1-23" fmla="*/ 2931572 w 6574008"/>
              <a:gd name="connsiteY1-24" fmla="*/ 39 h 5226313"/>
              <a:gd name="connsiteX2-25" fmla="*/ 6574008 w 6574008"/>
              <a:gd name="connsiteY2-26" fmla="*/ 2647164 h 5226313"/>
              <a:gd name="connsiteX3-27" fmla="*/ 3359589 w 6574008"/>
              <a:gd name="connsiteY3-28" fmla="*/ 5226195 h 5226313"/>
              <a:gd name="connsiteX4-29" fmla="*/ 8982 w 6574008"/>
              <a:gd name="connsiteY4-30" fmla="*/ 2695803 h 5226313"/>
              <a:gd name="connsiteX0-31" fmla="*/ 11929 w 6576955"/>
              <a:gd name="connsiteY0-32" fmla="*/ 2695953 h 5226463"/>
              <a:gd name="connsiteX1-33" fmla="*/ 2934519 w 6576955"/>
              <a:gd name="connsiteY1-34" fmla="*/ 189 h 5226463"/>
              <a:gd name="connsiteX2-35" fmla="*/ 6576955 w 6576955"/>
              <a:gd name="connsiteY2-36" fmla="*/ 2647314 h 5226463"/>
              <a:gd name="connsiteX3-37" fmla="*/ 3362536 w 6576955"/>
              <a:gd name="connsiteY3-38" fmla="*/ 5226345 h 5226463"/>
              <a:gd name="connsiteX4-39" fmla="*/ 11929 w 6576955"/>
              <a:gd name="connsiteY4-40" fmla="*/ 2695953 h 5226463"/>
              <a:gd name="connsiteX0-41" fmla="*/ 9262 w 6963394"/>
              <a:gd name="connsiteY0-42" fmla="*/ 2705797 h 5247356"/>
              <a:gd name="connsiteX1-43" fmla="*/ 2931852 w 6963394"/>
              <a:gd name="connsiteY1-44" fmla="*/ 10033 h 5247356"/>
              <a:gd name="connsiteX2-45" fmla="*/ 6963394 w 6963394"/>
              <a:gd name="connsiteY2-46" fmla="*/ 3318639 h 5247356"/>
              <a:gd name="connsiteX3-47" fmla="*/ 3359869 w 6963394"/>
              <a:gd name="connsiteY3-48" fmla="*/ 5236189 h 5247356"/>
              <a:gd name="connsiteX4-49" fmla="*/ 9262 w 6963394"/>
              <a:gd name="connsiteY4-50" fmla="*/ 2705797 h 5247356"/>
              <a:gd name="connsiteX0-51" fmla="*/ 9262 w 6963394"/>
              <a:gd name="connsiteY0-52" fmla="*/ 2705797 h 5247356"/>
              <a:gd name="connsiteX1-53" fmla="*/ 2931852 w 6963394"/>
              <a:gd name="connsiteY1-54" fmla="*/ 10033 h 5247356"/>
              <a:gd name="connsiteX2-55" fmla="*/ 6963394 w 6963394"/>
              <a:gd name="connsiteY2-56" fmla="*/ 3318639 h 5247356"/>
              <a:gd name="connsiteX3-57" fmla="*/ 3359869 w 6963394"/>
              <a:gd name="connsiteY3-58" fmla="*/ 5236189 h 5247356"/>
              <a:gd name="connsiteX4-59" fmla="*/ 9262 w 6963394"/>
              <a:gd name="connsiteY4-60" fmla="*/ 2705797 h 5247356"/>
              <a:gd name="connsiteX0-61" fmla="*/ 9262 w 6963394"/>
              <a:gd name="connsiteY0-62" fmla="*/ 2705797 h 5292159"/>
              <a:gd name="connsiteX1-63" fmla="*/ 2931852 w 6963394"/>
              <a:gd name="connsiteY1-64" fmla="*/ 10033 h 5292159"/>
              <a:gd name="connsiteX2-65" fmla="*/ 6963394 w 6963394"/>
              <a:gd name="connsiteY2-66" fmla="*/ 3318639 h 5292159"/>
              <a:gd name="connsiteX3-67" fmla="*/ 3359869 w 6963394"/>
              <a:gd name="connsiteY3-68" fmla="*/ 5236189 h 5292159"/>
              <a:gd name="connsiteX4-69" fmla="*/ 9262 w 6963394"/>
              <a:gd name="connsiteY4-70" fmla="*/ 2705797 h 5292159"/>
              <a:gd name="connsiteX0-71" fmla="*/ 9262 w 6963394"/>
              <a:gd name="connsiteY0-72" fmla="*/ 2705797 h 5259961"/>
              <a:gd name="connsiteX1-73" fmla="*/ 2931852 w 6963394"/>
              <a:gd name="connsiteY1-74" fmla="*/ 10033 h 5259961"/>
              <a:gd name="connsiteX2-75" fmla="*/ 6963394 w 6963394"/>
              <a:gd name="connsiteY2-76" fmla="*/ 3318639 h 5259961"/>
              <a:gd name="connsiteX3-77" fmla="*/ 3359869 w 6963394"/>
              <a:gd name="connsiteY3-78" fmla="*/ 5236189 h 5259961"/>
              <a:gd name="connsiteX4-79" fmla="*/ 9262 w 6963394"/>
              <a:gd name="connsiteY4-80" fmla="*/ 2705797 h 5259961"/>
              <a:gd name="connsiteX0-81" fmla="*/ 9557 w 7352795"/>
              <a:gd name="connsiteY0-82" fmla="*/ 2707501 h 5252013"/>
              <a:gd name="connsiteX1-83" fmla="*/ 2932147 w 7352795"/>
              <a:gd name="connsiteY1-84" fmla="*/ 11737 h 5252013"/>
              <a:gd name="connsiteX2-85" fmla="*/ 7352795 w 7352795"/>
              <a:gd name="connsiteY2-86" fmla="*/ 3378709 h 5252013"/>
              <a:gd name="connsiteX3-87" fmla="*/ 3360164 w 7352795"/>
              <a:gd name="connsiteY3-88" fmla="*/ 5237893 h 5252013"/>
              <a:gd name="connsiteX4-89" fmla="*/ 9557 w 7352795"/>
              <a:gd name="connsiteY4-90" fmla="*/ 2707501 h 5252013"/>
              <a:gd name="connsiteX0-91" fmla="*/ 8078 w 7789061"/>
              <a:gd name="connsiteY0-92" fmla="*/ 2744796 h 5249051"/>
              <a:gd name="connsiteX1-93" fmla="*/ 3368413 w 7789061"/>
              <a:gd name="connsiteY1-94" fmla="*/ 10121 h 5249051"/>
              <a:gd name="connsiteX2-95" fmla="*/ 7789061 w 7789061"/>
              <a:gd name="connsiteY2-96" fmla="*/ 3377093 h 5249051"/>
              <a:gd name="connsiteX3-97" fmla="*/ 3796430 w 7789061"/>
              <a:gd name="connsiteY3-98" fmla="*/ 5236277 h 5249051"/>
              <a:gd name="connsiteX4-99" fmla="*/ 8078 w 7789061"/>
              <a:gd name="connsiteY4-100" fmla="*/ 2744796 h 5249051"/>
              <a:gd name="connsiteX0-101" fmla="*/ 8078 w 7789061"/>
              <a:gd name="connsiteY0-102" fmla="*/ 2744796 h 5271741"/>
              <a:gd name="connsiteX1-103" fmla="*/ 3368413 w 7789061"/>
              <a:gd name="connsiteY1-104" fmla="*/ 10121 h 5271741"/>
              <a:gd name="connsiteX2-105" fmla="*/ 7789061 w 7789061"/>
              <a:gd name="connsiteY2-106" fmla="*/ 3377093 h 5271741"/>
              <a:gd name="connsiteX3-107" fmla="*/ 3796430 w 7789061"/>
              <a:gd name="connsiteY3-108" fmla="*/ 5236277 h 5271741"/>
              <a:gd name="connsiteX4-109" fmla="*/ 8078 w 7789061"/>
              <a:gd name="connsiteY4-110" fmla="*/ 2744796 h 5271741"/>
              <a:gd name="connsiteX0-111" fmla="*/ 1055 w 7782038"/>
              <a:gd name="connsiteY0-112" fmla="*/ 2738806 h 5438018"/>
              <a:gd name="connsiteX1-113" fmla="*/ 3361390 w 7782038"/>
              <a:gd name="connsiteY1-114" fmla="*/ 4131 h 5438018"/>
              <a:gd name="connsiteX2-115" fmla="*/ 7782038 w 7782038"/>
              <a:gd name="connsiteY2-116" fmla="*/ 3371103 h 5438018"/>
              <a:gd name="connsiteX3-117" fmla="*/ 3692130 w 7782038"/>
              <a:gd name="connsiteY3-118" fmla="*/ 5415113 h 5438018"/>
              <a:gd name="connsiteX4-119" fmla="*/ 1055 w 7782038"/>
              <a:gd name="connsiteY4-120" fmla="*/ 2738806 h 5438018"/>
              <a:gd name="connsiteX0-121" fmla="*/ 28883 w 7809866"/>
              <a:gd name="connsiteY0-122" fmla="*/ 2742147 h 5441359"/>
              <a:gd name="connsiteX1-123" fmla="*/ 3389218 w 7809866"/>
              <a:gd name="connsiteY1-124" fmla="*/ 7472 h 5441359"/>
              <a:gd name="connsiteX2-125" fmla="*/ 7809866 w 7809866"/>
              <a:gd name="connsiteY2-126" fmla="*/ 3374444 h 5441359"/>
              <a:gd name="connsiteX3-127" fmla="*/ 3719958 w 7809866"/>
              <a:gd name="connsiteY3-128" fmla="*/ 5418454 h 5441359"/>
              <a:gd name="connsiteX4-129" fmla="*/ 28883 w 7809866"/>
              <a:gd name="connsiteY4-130" fmla="*/ 2742147 h 5441359"/>
              <a:gd name="connsiteX0-131" fmla="*/ 36549 w 7817532"/>
              <a:gd name="connsiteY0-132" fmla="*/ 2751085 h 5450297"/>
              <a:gd name="connsiteX1-133" fmla="*/ 3396884 w 7817532"/>
              <a:gd name="connsiteY1-134" fmla="*/ 16410 h 5450297"/>
              <a:gd name="connsiteX2-135" fmla="*/ 7817532 w 7817532"/>
              <a:gd name="connsiteY2-136" fmla="*/ 3383382 h 5450297"/>
              <a:gd name="connsiteX3-137" fmla="*/ 3727624 w 7817532"/>
              <a:gd name="connsiteY3-138" fmla="*/ 5427392 h 5450297"/>
              <a:gd name="connsiteX4-139" fmla="*/ 36549 w 7817532"/>
              <a:gd name="connsiteY4-140" fmla="*/ 2751085 h 54502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2" y="2350008"/>
            <a:ext cx="2441448" cy="2459736"/>
          </a:xfrm>
        </p:spPr>
        <p:txBody>
          <a:bodyPr>
            <a:normAutofit/>
          </a:bodyPr>
          <a:lstStyle/>
          <a:p>
            <a:r>
              <a:rPr lang="en-US" sz="2700" b="1" u="sng">
                <a:latin typeface="Calibri" panose="020F0502020204030204"/>
                <a:cs typeface="Calibri" panose="020F0502020204030204"/>
              </a:rPr>
              <a:t>APPLICATIONS:</a:t>
            </a:r>
            <a:endParaRPr lang="en-US" sz="2700"/>
          </a:p>
        </p:txBody>
      </p:sp>
      <p:sp>
        <p:nvSpPr>
          <p:cNvPr id="3" name="Content Placeholder 2"/>
          <p:cNvSpPr>
            <a:spLocks noGrp="1"/>
          </p:cNvSpPr>
          <p:nvPr>
            <p:ph idx="1"/>
          </p:nvPr>
        </p:nvSpPr>
        <p:spPr>
          <a:xfrm>
            <a:off x="4846320" y="1115568"/>
            <a:ext cx="6556248" cy="4636008"/>
          </a:xfrm>
        </p:spPr>
        <p:txBody>
          <a:bodyPr vert="horz" lIns="0" tIns="45720" rIns="0" bIns="45720" rtlCol="0" anchor="ctr">
            <a:normAutofit/>
          </a:bodyPr>
          <a:lstStyle/>
          <a:p>
            <a:endParaRPr lang="en-US" sz="2200" b="1" u="sng">
              <a:cs typeface="Calibri" panose="020F0502020204030204"/>
            </a:endParaRPr>
          </a:p>
          <a:p>
            <a:endParaRPr lang="en-US" sz="2200">
              <a:ea typeface="+mn-lt"/>
              <a:cs typeface="+mn-lt"/>
            </a:endParaRPr>
          </a:p>
          <a:p>
            <a:r>
              <a:rPr lang="en-US" sz="2200">
                <a:ea typeface="+mn-lt"/>
                <a:cs typeface="+mn-lt"/>
              </a:rPr>
              <a:t>➤ Can  be used by government authorities.</a:t>
            </a:r>
            <a:endParaRPr lang="en-US" sz="2200"/>
          </a:p>
          <a:p>
            <a:r>
              <a:rPr lang="en-US" sz="2200">
                <a:ea typeface="+mn-lt"/>
                <a:cs typeface="+mn-lt"/>
              </a:rPr>
              <a:t>➤ Can be used in business planning.</a:t>
            </a:r>
            <a:endParaRPr lang="en-US" sz="2200"/>
          </a:p>
          <a:p>
            <a:r>
              <a:rPr lang="en-US" sz="2200">
                <a:ea typeface="+mn-lt"/>
                <a:cs typeface="+mn-lt"/>
              </a:rPr>
              <a:t>➤ Analyze trends and patterns.</a:t>
            </a:r>
            <a:endParaRPr lang="en-US" sz="2200"/>
          </a:p>
          <a:p>
            <a:r>
              <a:rPr lang="en-US" sz="2200">
                <a:ea typeface="+mn-lt"/>
                <a:cs typeface="+mn-lt"/>
              </a:rPr>
              <a:t>➤ Historical track of public opinions.</a:t>
            </a:r>
            <a:endParaRPr lang="en-US" sz="2200"/>
          </a:p>
          <a:p>
            <a:endParaRPr lang="en-US" sz="2200"/>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p:cNvSpPr>
            <a:spLocks noGrp="1" noRot="1" noChangeAspect="1" noMove="1" noResize="1" noEditPoints="1" noAdjustHandles="1" noChangeArrowheads="1" noChangeShapeType="1" noTextEdit="1"/>
          </p:cNvSpPr>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400" b="1" u="sng">
                <a:ea typeface="+mj-lt"/>
                <a:cs typeface="+mj-lt"/>
              </a:rPr>
              <a:t>CONCLUSION:</a:t>
            </a:r>
            <a:endParaRPr lang="en-US" sz="2400"/>
          </a:p>
        </p:txBody>
      </p:sp>
      <p:sp>
        <p:nvSpPr>
          <p:cNvPr id="3" name="Content Placeholder 2"/>
          <p:cNvSpPr>
            <a:spLocks noGrp="1"/>
          </p:cNvSpPr>
          <p:nvPr>
            <p:ph idx="1"/>
          </p:nvPr>
        </p:nvSpPr>
        <p:spPr>
          <a:xfrm>
            <a:off x="4256690" y="1088137"/>
            <a:ext cx="7465956" cy="4444004"/>
          </a:xfrm>
        </p:spPr>
        <p:txBody>
          <a:bodyPr vert="horz" lIns="0" tIns="45720" rIns="0" bIns="45720" rtlCol="0" anchor="ctr">
            <a:normAutofit/>
          </a:bodyPr>
          <a:lstStyle/>
          <a:p>
            <a:r>
              <a:rPr lang="en-US" sz="2000">
                <a:solidFill>
                  <a:schemeClr val="bg1"/>
                </a:solidFill>
                <a:ea typeface="+mn-lt"/>
                <a:cs typeface="+mn-lt"/>
              </a:rPr>
              <a:t>We have tried different types of libraries and tools and finally arrived at a conclusion that IBM Tone analyzer was more accurate in the sentiment prediction. Using this we have performed further analysis on the extracted data from twitter and the results were visualized in the dashboard.</a:t>
            </a:r>
            <a:endParaRPr lang="en-US" sz="2000">
              <a:solidFill>
                <a:schemeClr val="bg1"/>
              </a:solidFill>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Rot="1" noChangeAspect="1" noMove="1" noResize="1" noEditPoints="1" noAdjustHandles="1" noChangeArrowheads="1" noChangeShapeType="1" noTextEdit="1"/>
          </p:cNvSpPr>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9991" y="1590420"/>
            <a:ext cx="3750009" cy="3706176"/>
          </a:xfrm>
        </p:spPr>
        <p:txBody>
          <a:bodyPr>
            <a:normAutofit/>
          </a:bodyPr>
          <a:lstStyle/>
          <a:p>
            <a:pPr>
              <a:spcBef>
                <a:spcPts val="1000"/>
              </a:spcBef>
            </a:pPr>
            <a:r>
              <a:rPr lang="en-US" sz="4800">
                <a:solidFill>
                  <a:srgbClr val="FFFFFF"/>
                </a:solidFill>
                <a:ea typeface="+mj-lt"/>
                <a:cs typeface="+mj-lt"/>
              </a:rPr>
              <a:t>Thank you!</a:t>
            </a:r>
            <a:endParaRPr lang="en-US" sz="4800">
              <a:solidFill>
                <a:srgbClr val="FFFFFF"/>
              </a:solidFill>
              <a:ea typeface="+mj-lt"/>
              <a:cs typeface="+mj-lt"/>
            </a:endParaRPr>
          </a:p>
          <a:p>
            <a:pPr marL="285750" indent="-285750">
              <a:spcBef>
                <a:spcPts val="1000"/>
              </a:spcBef>
              <a:buFont typeface="Arial" panose="020B0604020202020204"/>
              <a:buChar char="•"/>
            </a:pPr>
            <a:endParaRPr lang="en-US" sz="4800">
              <a:solidFill>
                <a:srgbClr val="FFFFFF"/>
              </a:solidFill>
              <a:ea typeface="+mj-lt"/>
              <a:cs typeface="+mj-lt"/>
            </a:endParaRPr>
          </a:p>
          <a:p>
            <a:endParaRPr lang="en-US" sz="4800">
              <a:solidFill>
                <a:srgbClr val="FFFFFF"/>
              </a:solidFill>
              <a:cs typeface="Calibri Light" panose="020F0302020204030204"/>
            </a:endParaRPr>
          </a:p>
        </p:txBody>
      </p:sp>
      <p:grpSp>
        <p:nvGrpSpPr>
          <p:cNvPr id="7" name="Group 13"/>
          <p:cNvGrpSpPr>
            <a:grpSpLocks noGrp="1" noRot="1" noChangeAspect="1" noMove="1" noResize="1" noUngrp="1"/>
          </p:cNvGrpSpPr>
          <p:nvPr/>
        </p:nvGrpSpPr>
        <p:grpSpPr>
          <a:xfrm>
            <a:off x="11873418" y="44817"/>
            <a:ext cx="233303" cy="772404"/>
            <a:chOff x="11873418" y="44817"/>
            <a:chExt cx="233303" cy="772404"/>
          </a:xfrm>
        </p:grpSpPr>
        <p:sp>
          <p:nvSpPr>
            <p:cNvPr id="15" name="Rectangle 64"/>
            <p:cNvSpPr/>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p:cNvSpPr/>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p:cNvSpPr/>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p:cNvSpPr/>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p:cNvSpPr/>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p:cNvSpPr/>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p:cNvSpPr/>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p:cNvSpPr/>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p:cNvSpPr/>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p:cNvSpPr/>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p:cNvSpPr/>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p:cNvSpPr/>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a:grpSpLocks noGrp="1" noRot="1" noChangeAspect="1" noMove="1" noResize="1" noUngrp="1"/>
          </p:cNvGrpSpPr>
          <p:nvPr/>
        </p:nvGrpSpPr>
        <p:grpSpPr>
          <a:xfrm>
            <a:off x="687925" y="3500294"/>
            <a:ext cx="2177162" cy="2376595"/>
            <a:chOff x="687925" y="3500294"/>
            <a:chExt cx="2177162" cy="2376595"/>
          </a:xfrm>
        </p:grpSpPr>
        <p:sp>
          <p:nvSpPr>
            <p:cNvPr id="29" name="Rectangle 66"/>
            <p:cNvSpPr/>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p:cNvSpPr/>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p:cNvSpPr/>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p:cNvSpPr/>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p:cNvSpPr/>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p:cNvSpPr/>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p:cNvSpPr/>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p:cNvSpPr/>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p:cNvSpPr/>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p:cNvSpPr/>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p:cNvSpPr/>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p:cNvSpPr/>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p:cNvSpPr/>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p:cNvSpPr/>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p:cNvSpPr/>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p:cNvSpPr/>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p:cNvSpPr/>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p:cNvSpPr/>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p:cNvSpPr/>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p:cNvSpPr/>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p:cNvSpPr/>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p:cNvSpPr/>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p:cNvSpPr/>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p:cNvSpPr/>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p:cNvSpPr/>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p:cNvSpPr/>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p:cNvSpPr/>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p:cNvSpPr/>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p:cNvSpPr/>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p:cNvSpPr/>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p:cNvSpPr/>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p:cNvSpPr/>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p:cNvSpPr/>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p:cNvSpPr/>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p:cNvSpPr/>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p:cNvSpPr/>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p:cNvSpPr/>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p:cNvSpPr/>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p:cNvSpPr/>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p:cNvSpPr/>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p:cNvSpPr/>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p:cNvSpPr/>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p:cNvSpPr/>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p:cNvSpPr/>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p:cNvSpPr/>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p:cNvSpPr/>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p:cNvSpPr/>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p:cNvSpPr/>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p:cNvSpPr/>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p:cNvSpPr/>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p:cNvSpPr/>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p:cNvSpPr/>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p:cNvSpPr/>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p:cNvSpPr/>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p:cNvSpPr/>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12596" y="1157201"/>
            <a:ext cx="5002191" cy="4543599"/>
          </a:xfrm>
        </p:spPr>
        <p:txBody>
          <a:bodyPr vert="horz" lIns="91440" tIns="45720" rIns="91440" bIns="45720" rtlCol="0" anchor="ctr">
            <a:normAutofit/>
          </a:bodyPr>
          <a:lstStyle/>
          <a:p>
            <a:endParaRPr lang="en-US" sz="1800">
              <a:solidFill>
                <a:schemeClr val="bg1"/>
              </a:solidFill>
              <a:cs typeface="Calibri" panose="020F0502020204030204"/>
            </a:endParaRPr>
          </a:p>
          <a:p>
            <a:endParaRPr lang="en-US" sz="1800">
              <a:solidFill>
                <a:schemeClr val="bg1"/>
              </a:solidFill>
              <a:cs typeface="Calibri" panose="020F0502020204030204"/>
            </a:endParaRPr>
          </a:p>
          <a:p>
            <a:pPr marL="0" indent="0">
              <a:buNone/>
            </a:pPr>
            <a:r>
              <a:rPr lang="en-US" sz="1800">
                <a:solidFill>
                  <a:schemeClr val="bg1"/>
                </a:solidFill>
                <a:cs typeface="Calibri" panose="020F0502020204030204"/>
              </a:rPr>
              <a:t>Done by:-</a:t>
            </a:r>
            <a:endParaRPr lang="en-US" sz="1800">
              <a:solidFill>
                <a:schemeClr val="bg1"/>
              </a:solidFill>
              <a:cs typeface="Calibri" panose="020F0502020204030204"/>
            </a:endParaRPr>
          </a:p>
          <a:p>
            <a:r>
              <a:rPr lang="en-US" sz="1800" err="1">
                <a:solidFill>
                  <a:schemeClr val="bg1"/>
                </a:solidFill>
                <a:cs typeface="Calibri" panose="020F0502020204030204"/>
              </a:rPr>
              <a:t>Staffin</a:t>
            </a:r>
            <a:r>
              <a:rPr lang="en-US" sz="1800">
                <a:solidFill>
                  <a:schemeClr val="bg1"/>
                </a:solidFill>
                <a:cs typeface="Calibri" panose="020F0502020204030204"/>
              </a:rPr>
              <a:t> T </a:t>
            </a:r>
            <a:r>
              <a:rPr lang="en-US" sz="1800" err="1">
                <a:solidFill>
                  <a:schemeClr val="bg1"/>
                </a:solidFill>
                <a:cs typeface="Calibri" panose="020F0502020204030204"/>
              </a:rPr>
              <a:t>Shabu</a:t>
            </a:r>
            <a:endParaRPr lang="en-US" sz="1800" err="1">
              <a:solidFill>
                <a:schemeClr val="bg1"/>
              </a:solidFill>
              <a:cs typeface="Calibri" panose="020F0502020204030204"/>
            </a:endParaRPr>
          </a:p>
          <a:p>
            <a:r>
              <a:rPr lang="en-US" sz="1800" err="1">
                <a:solidFill>
                  <a:schemeClr val="bg1"/>
                </a:solidFill>
                <a:cs typeface="Calibri" panose="020F0502020204030204"/>
              </a:rPr>
              <a:t>Garud</a:t>
            </a:r>
            <a:r>
              <a:rPr lang="en-US" sz="1800">
                <a:solidFill>
                  <a:schemeClr val="bg1"/>
                </a:solidFill>
                <a:cs typeface="Calibri" panose="020F0502020204030204"/>
              </a:rPr>
              <a:t> Shubham</a:t>
            </a:r>
            <a:endParaRPr lang="en-US" sz="1800">
              <a:solidFill>
                <a:schemeClr val="bg1"/>
              </a:solidFill>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p:cNvSpPr>
            <a:spLocks noGrp="1" noRot="1" noChangeAspect="1" noMove="1" noResize="1" noEditPoints="1" noAdjustHandles="1" noChangeArrowheads="1" noChangeShapeType="1" noTextEdit="1"/>
          </p:cNvSpPr>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704850"/>
            <a:ext cx="3751697" cy="2978150"/>
          </a:xfrm>
        </p:spPr>
        <p:txBody>
          <a:bodyPr anchor="b">
            <a:normAutofit/>
          </a:bodyPr>
          <a:lstStyle/>
          <a:p>
            <a:r>
              <a:rPr lang="en-US">
                <a:solidFill>
                  <a:schemeClr val="bg1"/>
                </a:solidFill>
                <a:cs typeface="Calibri Light" panose="020F0302020204030204"/>
              </a:rPr>
              <a:t>Problem Statement</a:t>
            </a:r>
            <a:endParaRPr lang="en-US">
              <a:solidFill>
                <a:schemeClr val="bg1"/>
              </a:solidFill>
            </a:endParaRPr>
          </a:p>
        </p:txBody>
      </p:sp>
      <p:sp>
        <p:nvSpPr>
          <p:cNvPr id="3" name="Content Placeholder 2"/>
          <p:cNvSpPr>
            <a:spLocks noGrp="1"/>
          </p:cNvSpPr>
          <p:nvPr>
            <p:ph idx="1"/>
          </p:nvPr>
        </p:nvSpPr>
        <p:spPr>
          <a:xfrm>
            <a:off x="6121400" y="939800"/>
            <a:ext cx="5232400" cy="4845050"/>
          </a:xfrm>
        </p:spPr>
        <p:txBody>
          <a:bodyPr vert="horz" lIns="0" tIns="45720" rIns="0" bIns="45720" rtlCol="0" anchor="ctr">
            <a:normAutofit/>
          </a:bodyPr>
          <a:lstStyle/>
          <a:p>
            <a:r>
              <a:rPr lang="en-US" sz="2100">
                <a:ea typeface="+mn-lt"/>
                <a:cs typeface="+mn-lt"/>
              </a:rPr>
              <a:t>The sentiment analysis of Indians after the extension of lockdown announcements to be analyzed with the relevant #tags on twitter and build a predictive analytics model to understand the behavior of people if the lockdown is further extended.</a:t>
            </a:r>
            <a:br>
              <a:rPr lang="en-US" sz="2100">
                <a:ea typeface="+mn-lt"/>
                <a:cs typeface="+mn-lt"/>
              </a:rPr>
            </a:br>
            <a:r>
              <a:rPr lang="en-US" sz="2100">
                <a:ea typeface="+mn-lt"/>
                <a:cs typeface="+mn-lt"/>
              </a:rPr>
              <a:t>Also develop a dashboard with visualization of people reaction to the govt announcements on lockdown extension.</a:t>
            </a:r>
            <a:endParaRPr lang="en-US" sz="210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9991" y="1590420"/>
            <a:ext cx="3750009" cy="3706176"/>
          </a:xfrm>
        </p:spPr>
        <p:txBody>
          <a:bodyPr>
            <a:normAutofit/>
          </a:bodyPr>
          <a:lstStyle/>
          <a:p>
            <a:r>
              <a:rPr lang="en-US" sz="4800" b="1">
                <a:solidFill>
                  <a:srgbClr val="FFFFFF"/>
                </a:solidFill>
                <a:cs typeface="Calibri Light" panose="020F0302020204030204"/>
              </a:rPr>
              <a:t>Solution</a:t>
            </a:r>
            <a:endParaRPr lang="en-US" sz="4800" b="1">
              <a:solidFill>
                <a:srgbClr val="FFFFFF"/>
              </a:solidFill>
              <a:cs typeface="Calibri Light" panose="020F0302020204030204"/>
            </a:endParaRPr>
          </a:p>
        </p:txBody>
      </p:sp>
      <p:grpSp>
        <p:nvGrpSpPr>
          <p:cNvPr id="23" name="Group 22"/>
          <p:cNvGrpSpPr>
            <a:grpSpLocks noGrp="1" noRot="1" noChangeAspect="1" noMove="1" noResize="1" noUngrp="1"/>
          </p:cNvGrpSpPr>
          <p:nvPr/>
        </p:nvGrpSpPr>
        <p:grpSpPr>
          <a:xfrm>
            <a:off x="11873418" y="44817"/>
            <a:ext cx="233303" cy="772404"/>
            <a:chOff x="11873418" y="44817"/>
            <a:chExt cx="233303" cy="772404"/>
          </a:xfrm>
        </p:grpSpPr>
        <p:sp>
          <p:nvSpPr>
            <p:cNvPr id="24" name="Rectangle 64"/>
            <p:cNvSpPr/>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p:cNvSpPr/>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p:cNvSpPr/>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p:cNvSpPr/>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p:cNvSpPr/>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p:cNvSpPr/>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p:cNvSpPr/>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p:cNvSpPr/>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p:cNvSpPr/>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p:cNvSpPr/>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p:cNvSpPr/>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p:cNvSpPr/>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a:grpSpLocks noGrp="1" noRot="1" noChangeAspect="1" noMove="1" noResize="1" noUngrp="1"/>
          </p:cNvGrpSpPr>
          <p:nvPr/>
        </p:nvGrpSpPr>
        <p:grpSpPr>
          <a:xfrm>
            <a:off x="687925" y="3500294"/>
            <a:ext cx="2177162" cy="2376595"/>
            <a:chOff x="687925" y="3500294"/>
            <a:chExt cx="2177162" cy="2376595"/>
          </a:xfrm>
        </p:grpSpPr>
        <p:sp>
          <p:nvSpPr>
            <p:cNvPr id="38" name="Rectangle 66"/>
            <p:cNvSpPr/>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p:cNvSpPr/>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p:cNvSpPr/>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p:cNvSpPr/>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p:cNvSpPr/>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p:cNvSpPr/>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p:cNvSpPr/>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p:cNvSpPr/>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p:cNvSpPr/>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p:cNvSpPr/>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p:cNvSpPr/>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p:cNvSpPr/>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p:cNvSpPr/>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p:cNvSpPr/>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p:cNvSpPr/>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2"/>
            <p:cNvSpPr/>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p:cNvSpPr/>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p:cNvSpPr/>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p:cNvSpPr/>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9"/>
            <p:cNvSpPr/>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2"/>
            <p:cNvSpPr/>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p:cNvSpPr/>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p:cNvSpPr/>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9"/>
            <p:cNvSpPr/>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p:cNvSpPr/>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9"/>
            <p:cNvSpPr/>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p:cNvSpPr/>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9"/>
            <p:cNvSpPr/>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p:cNvSpPr/>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p:cNvSpPr/>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p:cNvSpPr/>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p:cNvSpPr/>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p:cNvSpPr/>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p:cNvSpPr/>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p:cNvSpPr/>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9"/>
            <p:cNvSpPr/>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2"/>
            <p:cNvSpPr/>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
            <p:cNvSpPr/>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p:cNvSpPr/>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p:cNvSpPr/>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p:cNvSpPr/>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p:cNvSpPr/>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p:cNvSpPr/>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p:cNvSpPr/>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p:cNvSpPr/>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p:cNvSpPr/>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p:cNvSpPr/>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p:cNvSpPr/>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59"/>
            <p:cNvSpPr/>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2"/>
            <p:cNvSpPr/>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p:cNvSpPr/>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p:cNvSpPr/>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p:cNvSpPr/>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p:cNvSpPr/>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12596" y="1157201"/>
            <a:ext cx="5002191" cy="4543599"/>
          </a:xfrm>
        </p:spPr>
        <p:txBody>
          <a:bodyPr vert="horz" lIns="0" tIns="45720" rIns="0" bIns="45720" rtlCol="0" anchor="ctr">
            <a:noAutofit/>
          </a:bodyPr>
          <a:lstStyle/>
          <a:p>
            <a:r>
              <a:rPr lang="en-US" sz="2000">
                <a:solidFill>
                  <a:schemeClr val="bg1"/>
                </a:solidFill>
                <a:cs typeface="Calibri" panose="020F0502020204030204"/>
              </a:rPr>
              <a:t>The complete project is done using </a:t>
            </a:r>
            <a:r>
              <a:rPr lang="en-US" sz="2000" b="1">
                <a:solidFill>
                  <a:schemeClr val="bg1"/>
                </a:solidFill>
                <a:cs typeface="Calibri" panose="020F0502020204030204"/>
              </a:rPr>
              <a:t>Node-Red</a:t>
            </a:r>
            <a:r>
              <a:rPr lang="en-US" sz="2000">
                <a:solidFill>
                  <a:schemeClr val="bg1"/>
                </a:solidFill>
                <a:cs typeface="Calibri" panose="020F0502020204030204"/>
              </a:rPr>
              <a:t> in IBM Cloud</a:t>
            </a:r>
            <a:endParaRPr lang="en-US" sz="2000">
              <a:solidFill>
                <a:schemeClr val="bg1"/>
              </a:solidFill>
              <a:cs typeface="Calibri" panose="020F0502020204030204"/>
            </a:endParaRPr>
          </a:p>
          <a:p>
            <a:r>
              <a:rPr lang="en-US" sz="2000" b="1">
                <a:solidFill>
                  <a:schemeClr val="bg1"/>
                </a:solidFill>
                <a:ea typeface="+mn-lt"/>
                <a:cs typeface="+mn-lt"/>
              </a:rPr>
              <a:t>Node-RED</a:t>
            </a:r>
            <a:r>
              <a:rPr lang="en-US" sz="2000">
                <a:solidFill>
                  <a:schemeClr val="bg1"/>
                </a:solidFill>
                <a:ea typeface="+mn-lt"/>
                <a:cs typeface="+mn-lt"/>
              </a:rPr>
              <a:t> is a flow-based development tool for visual programming developed originally by </a:t>
            </a:r>
            <a:r>
              <a:rPr lang="en-US" sz="2000" b="1">
                <a:solidFill>
                  <a:schemeClr val="bg1"/>
                </a:solidFill>
                <a:ea typeface="+mn-lt"/>
                <a:cs typeface="+mn-lt"/>
              </a:rPr>
              <a:t>IBM</a:t>
            </a:r>
            <a:r>
              <a:rPr lang="en-US" sz="2000">
                <a:solidFill>
                  <a:schemeClr val="bg1"/>
                </a:solidFill>
                <a:ea typeface="+mn-lt"/>
                <a:cs typeface="+mn-lt"/>
              </a:rPr>
              <a:t> for wiring together hardware devices, APIs and online services as part of the Internet of Things. IBM Tone analyzer is used for analyzing the sentiment of each tweets.</a:t>
            </a:r>
            <a:endParaRPr lang="en-US" sz="2000">
              <a:solidFill>
                <a:schemeClr val="bg1"/>
              </a:solidFill>
              <a:ea typeface="+mn-lt"/>
              <a:cs typeface="+mn-lt"/>
            </a:endParaRPr>
          </a:p>
          <a:p>
            <a:r>
              <a:rPr lang="en-US" sz="2000">
                <a:solidFill>
                  <a:schemeClr val="bg1"/>
                </a:solidFill>
                <a:cs typeface="Calibri" panose="020F0502020204030204"/>
              </a:rPr>
              <a:t>For sentimental analysis I</a:t>
            </a:r>
            <a:r>
              <a:rPr lang="en-US" sz="2000" b="1">
                <a:solidFill>
                  <a:schemeClr val="bg1"/>
                </a:solidFill>
                <a:cs typeface="Calibri" panose="020F0502020204030204"/>
              </a:rPr>
              <a:t>BM Tone Analyzer </a:t>
            </a:r>
            <a:r>
              <a:rPr lang="en-US" sz="2000">
                <a:solidFill>
                  <a:schemeClr val="bg1"/>
                </a:solidFill>
                <a:cs typeface="Calibri" panose="020F0502020204030204"/>
              </a:rPr>
              <a:t>is used. The twitter data is streamed using twitter in node. The data is pre-processed and then sent to the Tone analyzer node. From there the </a:t>
            </a:r>
            <a:r>
              <a:rPr lang="en-US" sz="2000" err="1">
                <a:solidFill>
                  <a:schemeClr val="bg1"/>
                </a:solidFill>
                <a:cs typeface="Calibri" panose="020F0502020204030204"/>
              </a:rPr>
              <a:t>the</a:t>
            </a:r>
            <a:r>
              <a:rPr lang="en-US" sz="2000">
                <a:solidFill>
                  <a:schemeClr val="bg1"/>
                </a:solidFill>
                <a:cs typeface="Calibri" panose="020F0502020204030204"/>
              </a:rPr>
              <a:t> scores and sentiments are classified and sent to respective output nodes.</a:t>
            </a:r>
            <a:endParaRPr lang="en-US" sz="2000">
              <a:solidFill>
                <a:schemeClr val="bg1"/>
              </a:solidFill>
              <a:cs typeface="Calibri" panose="020F0502020204030204"/>
            </a:endParaRPr>
          </a:p>
          <a:p>
            <a:r>
              <a:rPr lang="en-US" sz="2000">
                <a:solidFill>
                  <a:schemeClr val="bg1"/>
                </a:solidFill>
                <a:ea typeface="+mn-lt"/>
                <a:cs typeface="+mn-lt"/>
              </a:rPr>
              <a:t>Using</a:t>
            </a:r>
            <a:r>
              <a:rPr lang="en-US" sz="2000" b="1">
                <a:solidFill>
                  <a:schemeClr val="bg1"/>
                </a:solidFill>
                <a:ea typeface="+mn-lt"/>
                <a:cs typeface="+mn-lt"/>
              </a:rPr>
              <a:t> IBM Watson Text To Speech </a:t>
            </a:r>
            <a:r>
              <a:rPr lang="en-US" sz="2000">
                <a:solidFill>
                  <a:schemeClr val="bg1"/>
                </a:solidFill>
                <a:ea typeface="+mn-lt"/>
                <a:cs typeface="+mn-lt"/>
              </a:rPr>
              <a:t>the project further has a feature which converts the text(tweets) to speech(audio) and helps the visually challenged to know about the tweets based on the given input hashtag/trend</a:t>
            </a:r>
            <a:endParaRPr lang="en-US" sz="2000">
              <a:solidFill>
                <a:schemeClr val="bg1"/>
              </a:solidFill>
              <a:cs typeface="Calibri" panose="020F0502020204030204"/>
            </a:endParaRPr>
          </a:p>
          <a:p>
            <a:endParaRPr lang="en-US" sz="2000">
              <a:solidFill>
                <a:schemeClr val="bg1"/>
              </a:solidFill>
              <a:cs typeface="Calibri" panose="020F0502020204030204"/>
            </a:endParaRPr>
          </a:p>
          <a:p>
            <a:endParaRPr lang="en-US" sz="2000">
              <a:solidFill>
                <a:schemeClr val="bg1"/>
              </a:solidFill>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u="sng" dirty="0">
                <a:cs typeface="Calibri Light" panose="020F0302020204030204"/>
              </a:rPr>
              <a:t>Technolog</a:t>
            </a:r>
            <a:r>
              <a:rPr lang="en-IN" altLang="en-US" sz="5400" u="sng" dirty="0">
                <a:cs typeface="Calibri Light" panose="020F0302020204030204"/>
              </a:rPr>
              <a:t>y</a:t>
            </a:r>
            <a:r>
              <a:rPr lang="en-US" sz="5400" u="sng" dirty="0">
                <a:cs typeface="Calibri Light" panose="020F0302020204030204"/>
              </a:rPr>
              <a:t> Stack</a:t>
            </a:r>
            <a:endParaRPr lang="en-US" sz="5400" u="sng" dirty="0">
              <a:cs typeface="Calibri Light" panose="020F0302020204030204"/>
            </a:endParaRPr>
          </a:p>
        </p:txBody>
      </p:sp>
      <p:sp>
        <p:nvSpPr>
          <p:cNvPr id="3" name="Content Placeholder 2"/>
          <p:cNvSpPr>
            <a:spLocks noGrp="1"/>
          </p:cNvSpPr>
          <p:nvPr>
            <p:ph idx="1"/>
          </p:nvPr>
        </p:nvSpPr>
        <p:spPr/>
        <p:txBody>
          <a:bodyPr vert="horz" lIns="0" tIns="45720" rIns="0" bIns="45720" rtlCol="0" anchor="t">
            <a:normAutofit/>
          </a:bodyPr>
          <a:lstStyle/>
          <a:p>
            <a:r>
              <a:rPr lang="en-US" b="1" u="sng">
                <a:cs typeface="Calibri" panose="020F0502020204030204"/>
              </a:rPr>
              <a:t>IBM Cloud</a:t>
            </a:r>
            <a:endParaRPr lang="en-US" b="1" u="sng">
              <a:cs typeface="Calibri" panose="020F0502020204030204"/>
            </a:endParaRPr>
          </a:p>
          <a:p>
            <a:r>
              <a:rPr lang="en-US">
                <a:cs typeface="Calibri" panose="020F0502020204030204"/>
              </a:rPr>
              <a:t>The entire project is done in IBM Cloud platform</a:t>
            </a:r>
            <a:endParaRPr lang="en-US">
              <a:cs typeface="Calibri" panose="020F0502020204030204"/>
            </a:endParaRPr>
          </a:p>
          <a:p>
            <a:endParaRPr lang="en-US">
              <a:cs typeface="Calibri" panose="020F0502020204030204"/>
            </a:endParaRPr>
          </a:p>
          <a:p>
            <a:r>
              <a:rPr lang="en-US" b="1">
                <a:ea typeface="+mn-lt"/>
                <a:cs typeface="+mn-lt"/>
              </a:rPr>
              <a:t>IBM </a:t>
            </a:r>
            <a:r>
              <a:rPr lang="en-US" b="1" err="1">
                <a:ea typeface="+mn-lt"/>
                <a:cs typeface="+mn-lt"/>
              </a:rPr>
              <a:t>WatsonTone</a:t>
            </a:r>
            <a:r>
              <a:rPr lang="en-US" b="1">
                <a:ea typeface="+mn-lt"/>
                <a:cs typeface="+mn-lt"/>
              </a:rPr>
              <a:t> Analyzer</a:t>
            </a:r>
            <a:endParaRPr lang="en-US" b="1">
              <a:ea typeface="+mn-lt"/>
              <a:cs typeface="+mn-lt"/>
            </a:endParaRPr>
          </a:p>
          <a:p>
            <a:r>
              <a:rPr lang="en-US">
                <a:ea typeface="+mn-lt"/>
                <a:cs typeface="+mn-lt"/>
              </a:rPr>
              <a:t>The </a:t>
            </a:r>
            <a:r>
              <a:rPr lang="en-US" b="1">
                <a:ea typeface="+mn-lt"/>
                <a:cs typeface="+mn-lt"/>
              </a:rPr>
              <a:t>IBM Watson Tone Analyzer</a:t>
            </a:r>
            <a:r>
              <a:rPr lang="en-US">
                <a:ea typeface="+mn-lt"/>
                <a:cs typeface="+mn-lt"/>
              </a:rPr>
              <a:t> service uses linguistic analysis to detect emotional and language tones in written text. The User Interface displays the sentiment score for the respective live tweets.</a:t>
            </a:r>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IBM Watson Text To Speech</a:t>
            </a:r>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ea typeface="+mn-lt"/>
                <a:cs typeface="+mn-lt"/>
              </a:rPr>
              <a:t>Using</a:t>
            </a:r>
            <a:r>
              <a:rPr lang="en-US" b="1">
                <a:ea typeface="+mn-lt"/>
                <a:cs typeface="+mn-lt"/>
              </a:rPr>
              <a:t> IBM Watson Text To Speech </a:t>
            </a:r>
            <a:r>
              <a:rPr lang="en-US">
                <a:ea typeface="+mn-lt"/>
                <a:cs typeface="+mn-lt"/>
              </a:rPr>
              <a:t>the project further has a feature which converts the text(tweets) to speech(audio) and helps the visually challenged to know about the tweets based on the given input hashtag/trend.</a:t>
            </a:r>
            <a:endParaRPr lang="en-US">
              <a:ea typeface="+mn-lt"/>
              <a:cs typeface="+mn-lt"/>
            </a:endParaRPr>
          </a:p>
          <a:p>
            <a:endParaRPr lang="en-US">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a:xfrm>
            <a:off x="470535" y="2016443"/>
            <a:ext cx="10972800" cy="1143000"/>
          </a:xfrm>
        </p:spPr>
        <p:txBody>
          <a:bodyPr/>
          <a:p>
            <a:pPr algn="ctr"/>
            <a:r>
              <a:rPr lang="en-IN" altLang="en-US" sz="7200" u="sng"/>
              <a:t>Node-Red Flows</a:t>
            </a:r>
            <a:br>
              <a:rPr lang="en-IN" altLang="en-US" sz="7200" u="sng"/>
            </a:br>
            <a:br>
              <a:rPr lang="en-IN" altLang="en-US" sz="7200" u="sng"/>
            </a:br>
            <a:endParaRPr lang="en-IN" altLang="en-US" sz="7200" u="sng"/>
          </a:p>
        </p:txBody>
      </p:sp>
      <p:pic>
        <p:nvPicPr>
          <p:cNvPr id="4" name="Picture 3"/>
          <p:cNvPicPr>
            <a:picLocks noChangeAspect="1"/>
          </p:cNvPicPr>
          <p:nvPr/>
        </p:nvPicPr>
        <p:blipFill>
          <a:blip r:embed="rId1"/>
          <a:stretch>
            <a:fillRect/>
          </a:stretch>
        </p:blipFill>
        <p:spPr>
          <a:xfrm>
            <a:off x="3185795" y="2473960"/>
            <a:ext cx="5105400" cy="3566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vert="horz" lIns="0" tIns="45720" rIns="0" bIns="45720" rtlCol="0">
            <a:normAutofit/>
          </a:bodyPr>
          <a:lstStyle/>
          <a:p>
            <a:r>
              <a:rPr lang="en-US" sz="1800" b="1" u="sng">
                <a:solidFill>
                  <a:srgbClr val="FFFFFF"/>
                </a:solidFill>
                <a:cs typeface="Calibri" panose="020F0502020204030204"/>
              </a:rPr>
              <a:t>Live feed</a:t>
            </a:r>
            <a:endParaRPr lang="en-US" sz="1800" b="1" u="sng">
              <a:solidFill>
                <a:srgbClr val="FFFFFF"/>
              </a:solidFill>
              <a:cs typeface="Calibri" panose="020F0502020204030204"/>
            </a:endParaRPr>
          </a:p>
          <a:p>
            <a:endParaRPr lang="en-US" sz="1800" b="1" u="sng">
              <a:solidFill>
                <a:srgbClr val="FFFFFF"/>
              </a:solidFill>
              <a:cs typeface="Calibri" panose="020F0502020204030204"/>
            </a:endParaRPr>
          </a:p>
        </p:txBody>
      </p:sp>
      <p:sp>
        <p:nvSpPr>
          <p:cNvPr id="5" name="Title 4"/>
          <p:cNvSpPr/>
          <p:nvPr>
            <p:ph type="title"/>
          </p:nvPr>
        </p:nvSpPr>
        <p:spPr/>
        <p:txBody>
          <a:bodyPr/>
          <a:p>
            <a:r>
              <a:rPr lang="en-IN" altLang="en-US"/>
              <a:t>i)</a:t>
            </a:r>
            <a:r>
              <a:rPr lang="en-IN" altLang="en-US" u="sng"/>
              <a:t>Live feed</a:t>
            </a:r>
            <a:endParaRPr lang="en-IN" altLang="en-US" u="sng"/>
          </a:p>
        </p:txBody>
      </p:sp>
      <p:pic>
        <p:nvPicPr>
          <p:cNvPr id="8" name="Content Placeholder 7"/>
          <p:cNvPicPr>
            <a:picLocks noChangeAspect="1"/>
          </p:cNvPicPr>
          <p:nvPr>
            <p:ph sz="half" idx="2"/>
          </p:nvPr>
        </p:nvPicPr>
        <p:blipFill>
          <a:blip r:embed="rId1"/>
          <a:stretch>
            <a:fillRect/>
          </a:stretch>
        </p:blipFill>
        <p:spPr>
          <a:xfrm>
            <a:off x="1117600" y="1691005"/>
            <a:ext cx="9551035" cy="4563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8558213" cy="700664"/>
          </a:xfrm>
        </p:spPr>
        <p:txBody>
          <a:bodyPr>
            <a:normAutofit fontScale="90000"/>
          </a:bodyPr>
          <a:lstStyle/>
          <a:p>
            <a:r>
              <a:rPr lang="en-US">
                <a:ea typeface="+mj-lt"/>
                <a:cs typeface="+mj-lt"/>
              </a:rPr>
              <a:t>ii)</a:t>
            </a:r>
            <a:r>
              <a:rPr lang="en-US" u="sng">
                <a:ea typeface="+mj-lt"/>
                <a:cs typeface="+mj-lt"/>
              </a:rPr>
              <a:t>Manual Input</a:t>
            </a:r>
            <a:endParaRPr lang="en-US"/>
          </a:p>
        </p:txBody>
      </p:sp>
      <p:pic>
        <p:nvPicPr>
          <p:cNvPr id="4" name="Picture 4" descr="A close up of a map&#10;&#10;Description automatically generated"/>
          <p:cNvPicPr>
            <a:picLocks noGrp="1" noChangeAspect="1"/>
          </p:cNvPicPr>
          <p:nvPr>
            <p:ph idx="1"/>
          </p:nvPr>
        </p:nvPicPr>
        <p:blipFill>
          <a:blip r:embed="rId1"/>
          <a:stretch>
            <a:fillRect/>
          </a:stretch>
        </p:blipFill>
        <p:spPr>
          <a:xfrm>
            <a:off x="967891" y="989014"/>
            <a:ext cx="9674240" cy="516582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8103"/>
            <a:ext cx="10344149" cy="855445"/>
          </a:xfrm>
        </p:spPr>
        <p:txBody>
          <a:bodyPr/>
          <a:lstStyle/>
          <a:p>
            <a:r>
              <a:rPr lang="en-US" u="sng">
                <a:ea typeface="+mj-lt"/>
                <a:cs typeface="+mj-lt"/>
              </a:rPr>
              <a:t>iii)Assistance For Visually challenged</a:t>
            </a:r>
            <a:endParaRPr lang="en-US">
              <a:ea typeface="+mj-lt"/>
              <a:cs typeface="+mj-lt"/>
            </a:endParaRPr>
          </a:p>
          <a:p>
            <a:endParaRPr lang="en-US">
              <a:cs typeface="Calibri Light" panose="020F0302020204030204"/>
            </a:endParaRPr>
          </a:p>
        </p:txBody>
      </p:sp>
      <p:pic>
        <p:nvPicPr>
          <p:cNvPr id="4" name="Picture 4" descr="A close up of text on a white background&#10;&#10;Description automatically generated"/>
          <p:cNvPicPr>
            <a:picLocks noGrp="1" noChangeAspect="1"/>
          </p:cNvPicPr>
          <p:nvPr>
            <p:ph idx="1"/>
          </p:nvPr>
        </p:nvPicPr>
        <p:blipFill>
          <a:blip r:embed="rId1"/>
          <a:stretch>
            <a:fillRect/>
          </a:stretch>
        </p:blipFill>
        <p:spPr>
          <a:xfrm>
            <a:off x="1341855" y="1786733"/>
            <a:ext cx="9593063" cy="4082359"/>
          </a:xfr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2936</Words>
  <Application>WPS Presentation</Application>
  <PresentationFormat>Widescreen</PresentationFormat>
  <Paragraphs>101</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19</vt:i4>
      </vt:variant>
    </vt:vector>
  </HeadingPairs>
  <TitlesOfParts>
    <vt:vector size="33" baseType="lpstr">
      <vt:lpstr>Arial</vt:lpstr>
      <vt:lpstr>SimSun</vt:lpstr>
      <vt:lpstr>Wingdings</vt:lpstr>
      <vt:lpstr>Times New Roman</vt:lpstr>
      <vt:lpstr>Calibri Light</vt:lpstr>
      <vt:lpstr>Calibri</vt:lpstr>
      <vt:lpstr>Arial</vt:lpstr>
      <vt:lpstr>Microsoft YaHei</vt:lpstr>
      <vt:lpstr>Arial Unicode MS</vt:lpstr>
      <vt:lpstr>Calibri</vt:lpstr>
      <vt:lpstr>Office Theme</vt:lpstr>
      <vt:lpstr>Art_mountaineering</vt:lpstr>
      <vt:lpstr>1_Art_mountaineering</vt:lpstr>
      <vt:lpstr>Gear Drives</vt:lpstr>
      <vt:lpstr>Covid-19 Twitter Sentimental Analysis </vt:lpstr>
      <vt:lpstr>Problem Statement</vt:lpstr>
      <vt:lpstr>Solution</vt:lpstr>
      <vt:lpstr>Technology Stack</vt:lpstr>
      <vt:lpstr>IBM Watson Text To Speech</vt:lpstr>
      <vt:lpstr>Node-Red Flows  </vt:lpstr>
      <vt:lpstr>i)Live feed</vt:lpstr>
      <vt:lpstr>ii)Manual Input</vt:lpstr>
      <vt:lpstr>iii)Assistance For Visually challenged</vt:lpstr>
      <vt:lpstr>Output/UI</vt:lpstr>
      <vt:lpstr>I)Home Page</vt:lpstr>
      <vt:lpstr>ii) Main UI</vt:lpstr>
      <vt:lpstr>iii) User Input</vt:lpstr>
      <vt:lpstr>iv)Audio Output</vt:lpstr>
      <vt:lpstr>ADVANTAGES </vt:lpstr>
      <vt:lpstr>DISADVANTAGES</vt:lpstr>
      <vt:lpstr>APPLICATIONS: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staff</cp:lastModifiedBy>
  <cp:revision>13</cp:revision>
  <dcterms:created xsi:type="dcterms:W3CDTF">2020-07-14T16:33:00Z</dcterms:created>
  <dcterms:modified xsi:type="dcterms:W3CDTF">2020-07-23T18:13:42Z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