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58" r:id="rId7"/>
    <p:sldId id="260" r:id="rId8"/>
    <p:sldId id="264" r:id="rId9"/>
    <p:sldId id="269" r:id="rId10"/>
    <p:sldId id="268" r:id="rId11"/>
    <p:sldId id="270"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67"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2309-1C06-40B6-8441-AA48138F28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51C112-F71E-4193-B0A6-C6FC3D23E0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57C9B7-47BF-4E77-9553-E8D055B0D2C5}"/>
              </a:ext>
            </a:extLst>
          </p:cNvPr>
          <p:cNvSpPr>
            <a:spLocks noGrp="1"/>
          </p:cNvSpPr>
          <p:nvPr>
            <p:ph type="dt" sz="half" idx="10"/>
          </p:nvPr>
        </p:nvSpPr>
        <p:spPr/>
        <p:txBody>
          <a:bodyPr/>
          <a:lstStyle/>
          <a:p>
            <a:fld id="{0F939E59-2987-403E-A2AD-EECFC0BA7D6C}" type="datetimeFigureOut">
              <a:rPr lang="en-US" smtClean="0"/>
              <a:t>9/8/2017</a:t>
            </a:fld>
            <a:endParaRPr lang="en-US"/>
          </a:p>
        </p:txBody>
      </p:sp>
      <p:sp>
        <p:nvSpPr>
          <p:cNvPr id="5" name="Footer Placeholder 4">
            <a:extLst>
              <a:ext uri="{FF2B5EF4-FFF2-40B4-BE49-F238E27FC236}">
                <a16:creationId xmlns:a16="http://schemas.microsoft.com/office/drawing/2014/main" id="{97058BAD-987F-416F-A653-3BEDC0049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0AB35-4097-444C-ABA3-21EA6A0DF7FB}"/>
              </a:ext>
            </a:extLst>
          </p:cNvPr>
          <p:cNvSpPr>
            <a:spLocks noGrp="1"/>
          </p:cNvSpPr>
          <p:nvPr>
            <p:ph type="sldNum" sz="quarter" idx="12"/>
          </p:nvPr>
        </p:nvSpPr>
        <p:spPr/>
        <p:txBody>
          <a:bodyPr/>
          <a:lstStyle/>
          <a:p>
            <a:fld id="{BFEE1CC5-DF38-409C-B38E-BC30B5263672}" type="slidenum">
              <a:rPr lang="en-US" smtClean="0"/>
              <a:t>‹#›</a:t>
            </a:fld>
            <a:endParaRPr lang="en-US"/>
          </a:p>
        </p:txBody>
      </p:sp>
    </p:spTree>
    <p:extLst>
      <p:ext uri="{BB962C8B-B14F-4D97-AF65-F5344CB8AC3E}">
        <p14:creationId xmlns:p14="http://schemas.microsoft.com/office/powerpoint/2010/main" val="15556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909FE-D2F5-42B4-9241-29AB41B4D4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B22C52-E521-401C-AE50-3633887647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197BE-E96E-4492-9348-93DB9557776C}"/>
              </a:ext>
            </a:extLst>
          </p:cNvPr>
          <p:cNvSpPr>
            <a:spLocks noGrp="1"/>
          </p:cNvSpPr>
          <p:nvPr>
            <p:ph type="dt" sz="half" idx="10"/>
          </p:nvPr>
        </p:nvSpPr>
        <p:spPr/>
        <p:txBody>
          <a:bodyPr/>
          <a:lstStyle/>
          <a:p>
            <a:fld id="{0F939E59-2987-403E-A2AD-EECFC0BA7D6C}" type="datetimeFigureOut">
              <a:rPr lang="en-US" smtClean="0"/>
              <a:t>9/8/2017</a:t>
            </a:fld>
            <a:endParaRPr lang="en-US"/>
          </a:p>
        </p:txBody>
      </p:sp>
      <p:sp>
        <p:nvSpPr>
          <p:cNvPr id="5" name="Footer Placeholder 4">
            <a:extLst>
              <a:ext uri="{FF2B5EF4-FFF2-40B4-BE49-F238E27FC236}">
                <a16:creationId xmlns:a16="http://schemas.microsoft.com/office/drawing/2014/main" id="{A55CBEED-C1D2-4E17-A151-F74E8A171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5CF1D-47FD-4C4F-97C0-EEFEC17DB4BE}"/>
              </a:ext>
            </a:extLst>
          </p:cNvPr>
          <p:cNvSpPr>
            <a:spLocks noGrp="1"/>
          </p:cNvSpPr>
          <p:nvPr>
            <p:ph type="sldNum" sz="quarter" idx="12"/>
          </p:nvPr>
        </p:nvSpPr>
        <p:spPr/>
        <p:txBody>
          <a:bodyPr/>
          <a:lstStyle/>
          <a:p>
            <a:fld id="{BFEE1CC5-DF38-409C-B38E-BC30B5263672}" type="slidenum">
              <a:rPr lang="en-US" smtClean="0"/>
              <a:t>‹#›</a:t>
            </a:fld>
            <a:endParaRPr lang="en-US"/>
          </a:p>
        </p:txBody>
      </p:sp>
    </p:spTree>
    <p:extLst>
      <p:ext uri="{BB962C8B-B14F-4D97-AF65-F5344CB8AC3E}">
        <p14:creationId xmlns:p14="http://schemas.microsoft.com/office/powerpoint/2010/main" val="1326561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BAC525-5CE0-41A3-85B0-FF7D610062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E21C92-BD0F-4C9C-BD46-8612EB8E0B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3D857-82A6-419C-AF71-B2685E01803A}"/>
              </a:ext>
            </a:extLst>
          </p:cNvPr>
          <p:cNvSpPr>
            <a:spLocks noGrp="1"/>
          </p:cNvSpPr>
          <p:nvPr>
            <p:ph type="dt" sz="half" idx="10"/>
          </p:nvPr>
        </p:nvSpPr>
        <p:spPr/>
        <p:txBody>
          <a:bodyPr/>
          <a:lstStyle/>
          <a:p>
            <a:fld id="{0F939E59-2987-403E-A2AD-EECFC0BA7D6C}" type="datetimeFigureOut">
              <a:rPr lang="en-US" smtClean="0"/>
              <a:t>9/8/2017</a:t>
            </a:fld>
            <a:endParaRPr lang="en-US"/>
          </a:p>
        </p:txBody>
      </p:sp>
      <p:sp>
        <p:nvSpPr>
          <p:cNvPr id="5" name="Footer Placeholder 4">
            <a:extLst>
              <a:ext uri="{FF2B5EF4-FFF2-40B4-BE49-F238E27FC236}">
                <a16:creationId xmlns:a16="http://schemas.microsoft.com/office/drawing/2014/main" id="{E41B328F-286C-4272-90FF-A9952C089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12EBB-4F5C-4CAE-8937-94C4015DE227}"/>
              </a:ext>
            </a:extLst>
          </p:cNvPr>
          <p:cNvSpPr>
            <a:spLocks noGrp="1"/>
          </p:cNvSpPr>
          <p:nvPr>
            <p:ph type="sldNum" sz="quarter" idx="12"/>
          </p:nvPr>
        </p:nvSpPr>
        <p:spPr/>
        <p:txBody>
          <a:bodyPr/>
          <a:lstStyle/>
          <a:p>
            <a:fld id="{BFEE1CC5-DF38-409C-B38E-BC30B5263672}" type="slidenum">
              <a:rPr lang="en-US" smtClean="0"/>
              <a:t>‹#›</a:t>
            </a:fld>
            <a:endParaRPr lang="en-US"/>
          </a:p>
        </p:txBody>
      </p:sp>
    </p:spTree>
    <p:extLst>
      <p:ext uri="{BB962C8B-B14F-4D97-AF65-F5344CB8AC3E}">
        <p14:creationId xmlns:p14="http://schemas.microsoft.com/office/powerpoint/2010/main" val="380445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D223-4E59-4B46-8017-DA7982DBCC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39F65-0412-4F73-A881-05B5535C2A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8FE8EC-75DF-4C70-AE10-A0921194E351}"/>
              </a:ext>
            </a:extLst>
          </p:cNvPr>
          <p:cNvSpPr>
            <a:spLocks noGrp="1"/>
          </p:cNvSpPr>
          <p:nvPr>
            <p:ph type="dt" sz="half" idx="10"/>
          </p:nvPr>
        </p:nvSpPr>
        <p:spPr/>
        <p:txBody>
          <a:bodyPr/>
          <a:lstStyle/>
          <a:p>
            <a:fld id="{0F939E59-2987-403E-A2AD-EECFC0BA7D6C}" type="datetimeFigureOut">
              <a:rPr lang="en-US" smtClean="0"/>
              <a:t>9/8/2017</a:t>
            </a:fld>
            <a:endParaRPr lang="en-US"/>
          </a:p>
        </p:txBody>
      </p:sp>
      <p:sp>
        <p:nvSpPr>
          <p:cNvPr id="5" name="Footer Placeholder 4">
            <a:extLst>
              <a:ext uri="{FF2B5EF4-FFF2-40B4-BE49-F238E27FC236}">
                <a16:creationId xmlns:a16="http://schemas.microsoft.com/office/drawing/2014/main" id="{E0819544-8462-47D1-A882-64C6E4825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8FC73-C8BE-49A7-8F76-A89F86DADC46}"/>
              </a:ext>
            </a:extLst>
          </p:cNvPr>
          <p:cNvSpPr>
            <a:spLocks noGrp="1"/>
          </p:cNvSpPr>
          <p:nvPr>
            <p:ph type="sldNum" sz="quarter" idx="12"/>
          </p:nvPr>
        </p:nvSpPr>
        <p:spPr/>
        <p:txBody>
          <a:bodyPr/>
          <a:lstStyle/>
          <a:p>
            <a:fld id="{BFEE1CC5-DF38-409C-B38E-BC30B5263672}" type="slidenum">
              <a:rPr lang="en-US" smtClean="0"/>
              <a:t>‹#›</a:t>
            </a:fld>
            <a:endParaRPr lang="en-US"/>
          </a:p>
        </p:txBody>
      </p:sp>
    </p:spTree>
    <p:extLst>
      <p:ext uri="{BB962C8B-B14F-4D97-AF65-F5344CB8AC3E}">
        <p14:creationId xmlns:p14="http://schemas.microsoft.com/office/powerpoint/2010/main" val="3160104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07AAB-F71D-40F6-92D5-57D449BE57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B56F83-29AC-4908-9208-E62F182BD8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8C260B-4BB5-47F1-9D0A-3D26CB2EBE2A}"/>
              </a:ext>
            </a:extLst>
          </p:cNvPr>
          <p:cNvSpPr>
            <a:spLocks noGrp="1"/>
          </p:cNvSpPr>
          <p:nvPr>
            <p:ph type="dt" sz="half" idx="10"/>
          </p:nvPr>
        </p:nvSpPr>
        <p:spPr/>
        <p:txBody>
          <a:bodyPr/>
          <a:lstStyle/>
          <a:p>
            <a:fld id="{0F939E59-2987-403E-A2AD-EECFC0BA7D6C}" type="datetimeFigureOut">
              <a:rPr lang="en-US" smtClean="0"/>
              <a:t>9/8/2017</a:t>
            </a:fld>
            <a:endParaRPr lang="en-US"/>
          </a:p>
        </p:txBody>
      </p:sp>
      <p:sp>
        <p:nvSpPr>
          <p:cNvPr id="5" name="Footer Placeholder 4">
            <a:extLst>
              <a:ext uri="{FF2B5EF4-FFF2-40B4-BE49-F238E27FC236}">
                <a16:creationId xmlns:a16="http://schemas.microsoft.com/office/drawing/2014/main" id="{CA862BBF-2819-4AAA-BBDF-A9380A76B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AD9AE-005D-4E97-87EA-485F4890F738}"/>
              </a:ext>
            </a:extLst>
          </p:cNvPr>
          <p:cNvSpPr>
            <a:spLocks noGrp="1"/>
          </p:cNvSpPr>
          <p:nvPr>
            <p:ph type="sldNum" sz="quarter" idx="12"/>
          </p:nvPr>
        </p:nvSpPr>
        <p:spPr/>
        <p:txBody>
          <a:bodyPr/>
          <a:lstStyle/>
          <a:p>
            <a:fld id="{BFEE1CC5-DF38-409C-B38E-BC30B5263672}" type="slidenum">
              <a:rPr lang="en-US" smtClean="0"/>
              <a:t>‹#›</a:t>
            </a:fld>
            <a:endParaRPr lang="en-US"/>
          </a:p>
        </p:txBody>
      </p:sp>
    </p:spTree>
    <p:extLst>
      <p:ext uri="{BB962C8B-B14F-4D97-AF65-F5344CB8AC3E}">
        <p14:creationId xmlns:p14="http://schemas.microsoft.com/office/powerpoint/2010/main" val="318957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166E8-42F8-4D17-BC22-EA01985419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1CE0E5-969C-4396-9E82-28CF3484A5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0BB814-CA8B-40AB-A0D8-3EF277606E0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8C191-697A-413E-8179-3092FF9D380E}"/>
              </a:ext>
            </a:extLst>
          </p:cNvPr>
          <p:cNvSpPr>
            <a:spLocks noGrp="1"/>
          </p:cNvSpPr>
          <p:nvPr>
            <p:ph type="dt" sz="half" idx="10"/>
          </p:nvPr>
        </p:nvSpPr>
        <p:spPr/>
        <p:txBody>
          <a:bodyPr/>
          <a:lstStyle/>
          <a:p>
            <a:fld id="{0F939E59-2987-403E-A2AD-EECFC0BA7D6C}" type="datetimeFigureOut">
              <a:rPr lang="en-US" smtClean="0"/>
              <a:t>9/8/2017</a:t>
            </a:fld>
            <a:endParaRPr lang="en-US"/>
          </a:p>
        </p:txBody>
      </p:sp>
      <p:sp>
        <p:nvSpPr>
          <p:cNvPr id="6" name="Footer Placeholder 5">
            <a:extLst>
              <a:ext uri="{FF2B5EF4-FFF2-40B4-BE49-F238E27FC236}">
                <a16:creationId xmlns:a16="http://schemas.microsoft.com/office/drawing/2014/main" id="{7821CB48-1D5D-4E11-8533-943E2A93EE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01BF7B-B719-4952-B8AA-3A3F2382983D}"/>
              </a:ext>
            </a:extLst>
          </p:cNvPr>
          <p:cNvSpPr>
            <a:spLocks noGrp="1"/>
          </p:cNvSpPr>
          <p:nvPr>
            <p:ph type="sldNum" sz="quarter" idx="12"/>
          </p:nvPr>
        </p:nvSpPr>
        <p:spPr/>
        <p:txBody>
          <a:bodyPr/>
          <a:lstStyle/>
          <a:p>
            <a:fld id="{BFEE1CC5-DF38-409C-B38E-BC30B5263672}" type="slidenum">
              <a:rPr lang="en-US" smtClean="0"/>
              <a:t>‹#›</a:t>
            </a:fld>
            <a:endParaRPr lang="en-US"/>
          </a:p>
        </p:txBody>
      </p:sp>
    </p:spTree>
    <p:extLst>
      <p:ext uri="{BB962C8B-B14F-4D97-AF65-F5344CB8AC3E}">
        <p14:creationId xmlns:p14="http://schemas.microsoft.com/office/powerpoint/2010/main" val="1745079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30CA-12FF-4291-913D-28C4EEE3D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D7BC3C-1642-427A-B8FC-8B3006B453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C87C74-8DEB-48A0-AC0A-BFC6F1288C1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23D9A0-766A-47E4-80DE-0BD49A2A42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A092DE-AE83-4017-A067-3CD111570F1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858D9-60C3-4025-81EC-07C0EE1E70BF}"/>
              </a:ext>
            </a:extLst>
          </p:cNvPr>
          <p:cNvSpPr>
            <a:spLocks noGrp="1"/>
          </p:cNvSpPr>
          <p:nvPr>
            <p:ph type="dt" sz="half" idx="10"/>
          </p:nvPr>
        </p:nvSpPr>
        <p:spPr/>
        <p:txBody>
          <a:bodyPr/>
          <a:lstStyle/>
          <a:p>
            <a:fld id="{0F939E59-2987-403E-A2AD-EECFC0BA7D6C}" type="datetimeFigureOut">
              <a:rPr lang="en-US" smtClean="0"/>
              <a:t>9/8/2017</a:t>
            </a:fld>
            <a:endParaRPr lang="en-US"/>
          </a:p>
        </p:txBody>
      </p:sp>
      <p:sp>
        <p:nvSpPr>
          <p:cNvPr id="8" name="Footer Placeholder 7">
            <a:extLst>
              <a:ext uri="{FF2B5EF4-FFF2-40B4-BE49-F238E27FC236}">
                <a16:creationId xmlns:a16="http://schemas.microsoft.com/office/drawing/2014/main" id="{6D401E74-304C-4F02-A6C9-FF7C3F4811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7EBE92-B1D8-4466-8429-4CDF0091C3F1}"/>
              </a:ext>
            </a:extLst>
          </p:cNvPr>
          <p:cNvSpPr>
            <a:spLocks noGrp="1"/>
          </p:cNvSpPr>
          <p:nvPr>
            <p:ph type="sldNum" sz="quarter" idx="12"/>
          </p:nvPr>
        </p:nvSpPr>
        <p:spPr/>
        <p:txBody>
          <a:bodyPr/>
          <a:lstStyle/>
          <a:p>
            <a:fld id="{BFEE1CC5-DF38-409C-B38E-BC30B5263672}" type="slidenum">
              <a:rPr lang="en-US" smtClean="0"/>
              <a:t>‹#›</a:t>
            </a:fld>
            <a:endParaRPr lang="en-US"/>
          </a:p>
        </p:txBody>
      </p:sp>
    </p:spTree>
    <p:extLst>
      <p:ext uri="{BB962C8B-B14F-4D97-AF65-F5344CB8AC3E}">
        <p14:creationId xmlns:p14="http://schemas.microsoft.com/office/powerpoint/2010/main" val="125748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9BD0-6879-4068-9E9F-F79A457DD0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08BB6-1E24-4BFA-AD7D-30FFF4D7C9A1}"/>
              </a:ext>
            </a:extLst>
          </p:cNvPr>
          <p:cNvSpPr>
            <a:spLocks noGrp="1"/>
          </p:cNvSpPr>
          <p:nvPr>
            <p:ph type="dt" sz="half" idx="10"/>
          </p:nvPr>
        </p:nvSpPr>
        <p:spPr/>
        <p:txBody>
          <a:bodyPr/>
          <a:lstStyle/>
          <a:p>
            <a:fld id="{0F939E59-2987-403E-A2AD-EECFC0BA7D6C}" type="datetimeFigureOut">
              <a:rPr lang="en-US" smtClean="0"/>
              <a:t>9/8/2017</a:t>
            </a:fld>
            <a:endParaRPr lang="en-US"/>
          </a:p>
        </p:txBody>
      </p:sp>
      <p:sp>
        <p:nvSpPr>
          <p:cNvPr id="4" name="Footer Placeholder 3">
            <a:extLst>
              <a:ext uri="{FF2B5EF4-FFF2-40B4-BE49-F238E27FC236}">
                <a16:creationId xmlns:a16="http://schemas.microsoft.com/office/drawing/2014/main" id="{62D0DA3B-3DEE-44B3-A1B2-EC54EE972F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5BC713-7641-4D6A-9713-C85E9559D9B1}"/>
              </a:ext>
            </a:extLst>
          </p:cNvPr>
          <p:cNvSpPr>
            <a:spLocks noGrp="1"/>
          </p:cNvSpPr>
          <p:nvPr>
            <p:ph type="sldNum" sz="quarter" idx="12"/>
          </p:nvPr>
        </p:nvSpPr>
        <p:spPr/>
        <p:txBody>
          <a:bodyPr/>
          <a:lstStyle/>
          <a:p>
            <a:fld id="{BFEE1CC5-DF38-409C-B38E-BC30B5263672}" type="slidenum">
              <a:rPr lang="en-US" smtClean="0"/>
              <a:t>‹#›</a:t>
            </a:fld>
            <a:endParaRPr lang="en-US"/>
          </a:p>
        </p:txBody>
      </p:sp>
    </p:spTree>
    <p:extLst>
      <p:ext uri="{BB962C8B-B14F-4D97-AF65-F5344CB8AC3E}">
        <p14:creationId xmlns:p14="http://schemas.microsoft.com/office/powerpoint/2010/main" val="422198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81409-D7F8-406B-8CDC-B28C2E7BEDB7}"/>
              </a:ext>
            </a:extLst>
          </p:cNvPr>
          <p:cNvSpPr>
            <a:spLocks noGrp="1"/>
          </p:cNvSpPr>
          <p:nvPr>
            <p:ph type="dt" sz="half" idx="10"/>
          </p:nvPr>
        </p:nvSpPr>
        <p:spPr/>
        <p:txBody>
          <a:bodyPr/>
          <a:lstStyle/>
          <a:p>
            <a:fld id="{0F939E59-2987-403E-A2AD-EECFC0BA7D6C}" type="datetimeFigureOut">
              <a:rPr lang="en-US" smtClean="0"/>
              <a:t>9/8/2017</a:t>
            </a:fld>
            <a:endParaRPr lang="en-US"/>
          </a:p>
        </p:txBody>
      </p:sp>
      <p:sp>
        <p:nvSpPr>
          <p:cNvPr id="3" name="Footer Placeholder 2">
            <a:extLst>
              <a:ext uri="{FF2B5EF4-FFF2-40B4-BE49-F238E27FC236}">
                <a16:creationId xmlns:a16="http://schemas.microsoft.com/office/drawing/2014/main" id="{CBEBFE0B-D8AC-49ED-9AEF-96C2A25811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B682DB-4161-406F-BAE7-D8A418426C3F}"/>
              </a:ext>
            </a:extLst>
          </p:cNvPr>
          <p:cNvSpPr>
            <a:spLocks noGrp="1"/>
          </p:cNvSpPr>
          <p:nvPr>
            <p:ph type="sldNum" sz="quarter" idx="12"/>
          </p:nvPr>
        </p:nvSpPr>
        <p:spPr/>
        <p:txBody>
          <a:bodyPr/>
          <a:lstStyle/>
          <a:p>
            <a:fld id="{BFEE1CC5-DF38-409C-B38E-BC30B5263672}" type="slidenum">
              <a:rPr lang="en-US" smtClean="0"/>
              <a:t>‹#›</a:t>
            </a:fld>
            <a:endParaRPr lang="en-US"/>
          </a:p>
        </p:txBody>
      </p:sp>
    </p:spTree>
    <p:extLst>
      <p:ext uri="{BB962C8B-B14F-4D97-AF65-F5344CB8AC3E}">
        <p14:creationId xmlns:p14="http://schemas.microsoft.com/office/powerpoint/2010/main" val="340745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5C386-1B9C-4276-962E-28EE126312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D3A146-4DD6-4D24-8947-775253FD1F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FD12EC-4BE5-4982-8404-5AF473F4A9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3EC632-6523-40F9-9AEE-69602112BD3C}"/>
              </a:ext>
            </a:extLst>
          </p:cNvPr>
          <p:cNvSpPr>
            <a:spLocks noGrp="1"/>
          </p:cNvSpPr>
          <p:nvPr>
            <p:ph type="dt" sz="half" idx="10"/>
          </p:nvPr>
        </p:nvSpPr>
        <p:spPr/>
        <p:txBody>
          <a:bodyPr/>
          <a:lstStyle/>
          <a:p>
            <a:fld id="{0F939E59-2987-403E-A2AD-EECFC0BA7D6C}" type="datetimeFigureOut">
              <a:rPr lang="en-US" smtClean="0"/>
              <a:t>9/8/2017</a:t>
            </a:fld>
            <a:endParaRPr lang="en-US"/>
          </a:p>
        </p:txBody>
      </p:sp>
      <p:sp>
        <p:nvSpPr>
          <p:cNvPr id="6" name="Footer Placeholder 5">
            <a:extLst>
              <a:ext uri="{FF2B5EF4-FFF2-40B4-BE49-F238E27FC236}">
                <a16:creationId xmlns:a16="http://schemas.microsoft.com/office/drawing/2014/main" id="{55E095D7-2CA7-41C4-8747-0703B5B26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A7CB0F-FB0B-4811-B517-020898F9559E}"/>
              </a:ext>
            </a:extLst>
          </p:cNvPr>
          <p:cNvSpPr>
            <a:spLocks noGrp="1"/>
          </p:cNvSpPr>
          <p:nvPr>
            <p:ph type="sldNum" sz="quarter" idx="12"/>
          </p:nvPr>
        </p:nvSpPr>
        <p:spPr/>
        <p:txBody>
          <a:bodyPr/>
          <a:lstStyle/>
          <a:p>
            <a:fld id="{BFEE1CC5-DF38-409C-B38E-BC30B5263672}" type="slidenum">
              <a:rPr lang="en-US" smtClean="0"/>
              <a:t>‹#›</a:t>
            </a:fld>
            <a:endParaRPr lang="en-US"/>
          </a:p>
        </p:txBody>
      </p:sp>
    </p:spTree>
    <p:extLst>
      <p:ext uri="{BB962C8B-B14F-4D97-AF65-F5344CB8AC3E}">
        <p14:creationId xmlns:p14="http://schemas.microsoft.com/office/powerpoint/2010/main" val="1305406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5160-B2DA-402D-8175-72D2001B5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F59384-6119-4C81-AF58-9DE42DE8F7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C8A737-7E2F-4967-9C91-82BDA5AC2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E30AA8-F8FF-4B67-BB41-EAAE88539001}"/>
              </a:ext>
            </a:extLst>
          </p:cNvPr>
          <p:cNvSpPr>
            <a:spLocks noGrp="1"/>
          </p:cNvSpPr>
          <p:nvPr>
            <p:ph type="dt" sz="half" idx="10"/>
          </p:nvPr>
        </p:nvSpPr>
        <p:spPr/>
        <p:txBody>
          <a:bodyPr/>
          <a:lstStyle/>
          <a:p>
            <a:fld id="{0F939E59-2987-403E-A2AD-EECFC0BA7D6C}" type="datetimeFigureOut">
              <a:rPr lang="en-US" smtClean="0"/>
              <a:t>9/8/2017</a:t>
            </a:fld>
            <a:endParaRPr lang="en-US"/>
          </a:p>
        </p:txBody>
      </p:sp>
      <p:sp>
        <p:nvSpPr>
          <p:cNvPr id="6" name="Footer Placeholder 5">
            <a:extLst>
              <a:ext uri="{FF2B5EF4-FFF2-40B4-BE49-F238E27FC236}">
                <a16:creationId xmlns:a16="http://schemas.microsoft.com/office/drawing/2014/main" id="{764F6BE4-0E66-4E82-83B3-FF48E83A9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AAD9BB-8335-43EE-8C02-0BD31483CEEF}"/>
              </a:ext>
            </a:extLst>
          </p:cNvPr>
          <p:cNvSpPr>
            <a:spLocks noGrp="1"/>
          </p:cNvSpPr>
          <p:nvPr>
            <p:ph type="sldNum" sz="quarter" idx="12"/>
          </p:nvPr>
        </p:nvSpPr>
        <p:spPr/>
        <p:txBody>
          <a:bodyPr/>
          <a:lstStyle/>
          <a:p>
            <a:fld id="{BFEE1CC5-DF38-409C-B38E-BC30B5263672}" type="slidenum">
              <a:rPr lang="en-US" smtClean="0"/>
              <a:t>‹#›</a:t>
            </a:fld>
            <a:endParaRPr lang="en-US"/>
          </a:p>
        </p:txBody>
      </p:sp>
    </p:spTree>
    <p:extLst>
      <p:ext uri="{BB962C8B-B14F-4D97-AF65-F5344CB8AC3E}">
        <p14:creationId xmlns:p14="http://schemas.microsoft.com/office/powerpoint/2010/main" val="1081449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78545-A5B4-45C7-9C65-FF92D06DF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68E372-743D-40D5-BDAF-23D5CD3B3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FCCCA-EAFE-4C7F-8A9D-AA0F62B652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39E59-2987-403E-A2AD-EECFC0BA7D6C}" type="datetimeFigureOut">
              <a:rPr lang="en-US" smtClean="0"/>
              <a:t>9/8/2017</a:t>
            </a:fld>
            <a:endParaRPr lang="en-US"/>
          </a:p>
        </p:txBody>
      </p:sp>
      <p:sp>
        <p:nvSpPr>
          <p:cNvPr id="5" name="Footer Placeholder 4">
            <a:extLst>
              <a:ext uri="{FF2B5EF4-FFF2-40B4-BE49-F238E27FC236}">
                <a16:creationId xmlns:a16="http://schemas.microsoft.com/office/drawing/2014/main" id="{C4EFDFC1-719A-4154-8392-C12DB6FCC6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7A9E80-1188-4267-9612-633EB93D0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EE1CC5-DF38-409C-B38E-BC30B5263672}" type="slidenum">
              <a:rPr lang="en-US" smtClean="0"/>
              <a:t>‹#›</a:t>
            </a:fld>
            <a:endParaRPr lang="en-US"/>
          </a:p>
        </p:txBody>
      </p:sp>
    </p:spTree>
    <p:extLst>
      <p:ext uri="{BB962C8B-B14F-4D97-AF65-F5344CB8AC3E}">
        <p14:creationId xmlns:p14="http://schemas.microsoft.com/office/powerpoint/2010/main" val="3987248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en.wikipedia.org/wiki/Terrorism_in_the_United_States"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Tf%E2%80%93id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idency.ucsb.edu/inaugurals.php"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hyperlink" Target="http://www.thesaurus.co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0C19-F080-4209-8789-6D84768E25C4}"/>
              </a:ext>
            </a:extLst>
          </p:cNvPr>
          <p:cNvSpPr>
            <a:spLocks noGrp="1"/>
          </p:cNvSpPr>
          <p:nvPr>
            <p:ph type="ctrTitle"/>
          </p:nvPr>
        </p:nvSpPr>
        <p:spPr/>
        <p:txBody>
          <a:bodyPr/>
          <a:lstStyle/>
          <a:p>
            <a:r>
              <a:rPr lang="en-US" dirty="0"/>
              <a:t>week2 of self guided cluster</a:t>
            </a:r>
          </a:p>
        </p:txBody>
      </p:sp>
      <p:sp>
        <p:nvSpPr>
          <p:cNvPr id="3" name="Subtitle 2">
            <a:extLst>
              <a:ext uri="{FF2B5EF4-FFF2-40B4-BE49-F238E27FC236}">
                <a16:creationId xmlns:a16="http://schemas.microsoft.com/office/drawing/2014/main" id="{EE83F6E3-00F3-4633-84E9-451255E9973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9830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403044-0FC1-411A-B714-9B6F4CA600FB}"/>
              </a:ext>
            </a:extLst>
          </p:cNvPr>
          <p:cNvSpPr txBox="1"/>
          <p:nvPr/>
        </p:nvSpPr>
        <p:spPr>
          <a:xfrm>
            <a:off x="296599" y="55233"/>
            <a:ext cx="4693593" cy="369332"/>
          </a:xfrm>
          <a:prstGeom prst="rect">
            <a:avLst/>
          </a:prstGeom>
          <a:noFill/>
        </p:spPr>
        <p:txBody>
          <a:bodyPr wrap="none" rtlCol="0">
            <a:spAutoFit/>
          </a:bodyPr>
          <a:lstStyle/>
          <a:p>
            <a:pPr marL="0" lvl="1"/>
            <a:r>
              <a:rPr lang="en-US" dirty="0"/>
              <a:t>theQuery5 = "terror terrorist radical radicalized“</a:t>
            </a:r>
          </a:p>
        </p:txBody>
      </p:sp>
      <p:sp>
        <p:nvSpPr>
          <p:cNvPr id="12" name="TextBox 11">
            <a:extLst>
              <a:ext uri="{FF2B5EF4-FFF2-40B4-BE49-F238E27FC236}">
                <a16:creationId xmlns:a16="http://schemas.microsoft.com/office/drawing/2014/main" id="{18EF3DCB-E914-4A1D-B15E-3D1046BA0922}"/>
              </a:ext>
            </a:extLst>
          </p:cNvPr>
          <p:cNvSpPr txBox="1"/>
          <p:nvPr/>
        </p:nvSpPr>
        <p:spPr>
          <a:xfrm>
            <a:off x="6826926" y="1056438"/>
            <a:ext cx="3842649" cy="1477328"/>
          </a:xfrm>
          <a:prstGeom prst="rect">
            <a:avLst/>
          </a:prstGeom>
          <a:noFill/>
          <a:ln w="38100">
            <a:solidFill>
              <a:schemeClr val="accent1"/>
            </a:solidFill>
          </a:ln>
        </p:spPr>
        <p:txBody>
          <a:bodyPr wrap="square" rtlCol="0">
            <a:spAutoFit/>
          </a:bodyPr>
          <a:lstStyle/>
          <a:p>
            <a:r>
              <a:rPr lang="en-US" dirty="0"/>
              <a:t>According to this query these words come up sporadically. Did specific events before the election cause this?</a:t>
            </a:r>
          </a:p>
          <a:p>
            <a:r>
              <a:rPr lang="en-US" dirty="0">
                <a:hlinkClick r:id="rId2"/>
              </a:rPr>
              <a:t>https://en.wikipedia.org/wiki/Terrorism_in_the_United_States</a:t>
            </a:r>
            <a:r>
              <a:rPr lang="en-US" dirty="0"/>
              <a:t> </a:t>
            </a:r>
          </a:p>
        </p:txBody>
      </p:sp>
      <p:pic>
        <p:nvPicPr>
          <p:cNvPr id="4" name="Picture 3">
            <a:extLst>
              <a:ext uri="{FF2B5EF4-FFF2-40B4-BE49-F238E27FC236}">
                <a16:creationId xmlns:a16="http://schemas.microsoft.com/office/drawing/2014/main" id="{A8035920-08E9-4A1D-92BC-DCDC9725CDDE}"/>
              </a:ext>
            </a:extLst>
          </p:cNvPr>
          <p:cNvPicPr>
            <a:picLocks noChangeAspect="1"/>
          </p:cNvPicPr>
          <p:nvPr/>
        </p:nvPicPr>
        <p:blipFill>
          <a:blip r:embed="rId3"/>
          <a:stretch>
            <a:fillRect/>
          </a:stretch>
        </p:blipFill>
        <p:spPr>
          <a:xfrm>
            <a:off x="480782" y="589902"/>
            <a:ext cx="3790950" cy="3867150"/>
          </a:xfrm>
          <a:prstGeom prst="rect">
            <a:avLst/>
          </a:prstGeom>
        </p:spPr>
      </p:pic>
      <p:pic>
        <p:nvPicPr>
          <p:cNvPr id="6" name="Picture 5">
            <a:extLst>
              <a:ext uri="{FF2B5EF4-FFF2-40B4-BE49-F238E27FC236}">
                <a16:creationId xmlns:a16="http://schemas.microsoft.com/office/drawing/2014/main" id="{E6596C9F-9620-4DBE-820B-C6B120CA4A7A}"/>
              </a:ext>
            </a:extLst>
          </p:cNvPr>
          <p:cNvPicPr>
            <a:picLocks noChangeAspect="1"/>
          </p:cNvPicPr>
          <p:nvPr/>
        </p:nvPicPr>
        <p:blipFill>
          <a:blip r:embed="rId4"/>
          <a:stretch>
            <a:fillRect/>
          </a:stretch>
        </p:blipFill>
        <p:spPr>
          <a:xfrm>
            <a:off x="4424409" y="3486750"/>
            <a:ext cx="3733800" cy="3133725"/>
          </a:xfrm>
          <a:prstGeom prst="rect">
            <a:avLst/>
          </a:prstGeom>
        </p:spPr>
      </p:pic>
    </p:spTree>
    <p:extLst>
      <p:ext uri="{BB962C8B-B14F-4D97-AF65-F5344CB8AC3E}">
        <p14:creationId xmlns:p14="http://schemas.microsoft.com/office/powerpoint/2010/main" val="109529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403044-0FC1-411A-B714-9B6F4CA600FB}"/>
              </a:ext>
            </a:extLst>
          </p:cNvPr>
          <p:cNvSpPr txBox="1"/>
          <p:nvPr/>
        </p:nvSpPr>
        <p:spPr>
          <a:xfrm>
            <a:off x="296599" y="55233"/>
            <a:ext cx="3157980" cy="369332"/>
          </a:xfrm>
          <a:prstGeom prst="rect">
            <a:avLst/>
          </a:prstGeom>
          <a:noFill/>
        </p:spPr>
        <p:txBody>
          <a:bodyPr wrap="none" rtlCol="0">
            <a:spAutoFit/>
          </a:bodyPr>
          <a:lstStyle/>
          <a:p>
            <a:pPr marL="0" lvl="1"/>
            <a:r>
              <a:rPr lang="en-US" dirty="0"/>
              <a:t>theQuery9 = war and synonyms</a:t>
            </a:r>
          </a:p>
        </p:txBody>
      </p:sp>
      <p:sp>
        <p:nvSpPr>
          <p:cNvPr id="12" name="TextBox 11">
            <a:extLst>
              <a:ext uri="{FF2B5EF4-FFF2-40B4-BE49-F238E27FC236}">
                <a16:creationId xmlns:a16="http://schemas.microsoft.com/office/drawing/2014/main" id="{18EF3DCB-E914-4A1D-B15E-3D1046BA0922}"/>
              </a:ext>
            </a:extLst>
          </p:cNvPr>
          <p:cNvSpPr txBox="1"/>
          <p:nvPr/>
        </p:nvSpPr>
        <p:spPr>
          <a:xfrm>
            <a:off x="7723571" y="843374"/>
            <a:ext cx="3842649" cy="646331"/>
          </a:xfrm>
          <a:prstGeom prst="rect">
            <a:avLst/>
          </a:prstGeom>
          <a:noFill/>
          <a:ln w="38100">
            <a:solidFill>
              <a:schemeClr val="accent1"/>
            </a:solidFill>
          </a:ln>
        </p:spPr>
        <p:txBody>
          <a:bodyPr wrap="square" rtlCol="0">
            <a:spAutoFit/>
          </a:bodyPr>
          <a:lstStyle/>
          <a:p>
            <a:r>
              <a:rPr lang="en-US" dirty="0"/>
              <a:t>According to this query talk of war comes and goes in inaugural speeches.</a:t>
            </a:r>
          </a:p>
        </p:txBody>
      </p:sp>
      <p:pic>
        <p:nvPicPr>
          <p:cNvPr id="5" name="Picture 4">
            <a:extLst>
              <a:ext uri="{FF2B5EF4-FFF2-40B4-BE49-F238E27FC236}">
                <a16:creationId xmlns:a16="http://schemas.microsoft.com/office/drawing/2014/main" id="{5FD3233D-5110-4D42-B0E2-CBB1C9737D4E}"/>
              </a:ext>
            </a:extLst>
          </p:cNvPr>
          <p:cNvPicPr>
            <a:picLocks noChangeAspect="1"/>
          </p:cNvPicPr>
          <p:nvPr/>
        </p:nvPicPr>
        <p:blipFill>
          <a:blip r:embed="rId2"/>
          <a:stretch>
            <a:fillRect/>
          </a:stretch>
        </p:blipFill>
        <p:spPr>
          <a:xfrm>
            <a:off x="421135" y="553606"/>
            <a:ext cx="6591300" cy="4543425"/>
          </a:xfrm>
          <a:prstGeom prst="rect">
            <a:avLst/>
          </a:prstGeom>
        </p:spPr>
      </p:pic>
      <p:pic>
        <p:nvPicPr>
          <p:cNvPr id="7" name="Picture 6">
            <a:extLst>
              <a:ext uri="{FF2B5EF4-FFF2-40B4-BE49-F238E27FC236}">
                <a16:creationId xmlns:a16="http://schemas.microsoft.com/office/drawing/2014/main" id="{135852C2-3704-4B96-8C4C-1C0B8064211D}"/>
              </a:ext>
            </a:extLst>
          </p:cNvPr>
          <p:cNvPicPr>
            <a:picLocks noChangeAspect="1"/>
          </p:cNvPicPr>
          <p:nvPr/>
        </p:nvPicPr>
        <p:blipFill>
          <a:blip r:embed="rId3"/>
          <a:stretch>
            <a:fillRect/>
          </a:stretch>
        </p:blipFill>
        <p:spPr>
          <a:xfrm>
            <a:off x="7452342" y="2983312"/>
            <a:ext cx="3714750" cy="3057525"/>
          </a:xfrm>
          <a:prstGeom prst="rect">
            <a:avLst/>
          </a:prstGeom>
        </p:spPr>
      </p:pic>
    </p:spTree>
    <p:extLst>
      <p:ext uri="{BB962C8B-B14F-4D97-AF65-F5344CB8AC3E}">
        <p14:creationId xmlns:p14="http://schemas.microsoft.com/office/powerpoint/2010/main" val="1627966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403044-0FC1-411A-B714-9B6F4CA600FB}"/>
              </a:ext>
            </a:extLst>
          </p:cNvPr>
          <p:cNvSpPr txBox="1"/>
          <p:nvPr/>
        </p:nvSpPr>
        <p:spPr>
          <a:xfrm>
            <a:off x="296599" y="55233"/>
            <a:ext cx="4062587" cy="369332"/>
          </a:xfrm>
          <a:prstGeom prst="rect">
            <a:avLst/>
          </a:prstGeom>
          <a:noFill/>
        </p:spPr>
        <p:txBody>
          <a:bodyPr wrap="none" rtlCol="0">
            <a:spAutoFit/>
          </a:bodyPr>
          <a:lstStyle/>
          <a:p>
            <a:pPr marL="0" lvl="1"/>
            <a:r>
              <a:rPr lang="en-US" dirty="0"/>
              <a:t>theQuery12 = immigration and synonyms</a:t>
            </a:r>
          </a:p>
        </p:txBody>
      </p:sp>
      <p:sp>
        <p:nvSpPr>
          <p:cNvPr id="12" name="TextBox 11">
            <a:extLst>
              <a:ext uri="{FF2B5EF4-FFF2-40B4-BE49-F238E27FC236}">
                <a16:creationId xmlns:a16="http://schemas.microsoft.com/office/drawing/2014/main" id="{18EF3DCB-E914-4A1D-B15E-3D1046BA0922}"/>
              </a:ext>
            </a:extLst>
          </p:cNvPr>
          <p:cNvSpPr txBox="1"/>
          <p:nvPr/>
        </p:nvSpPr>
        <p:spPr>
          <a:xfrm>
            <a:off x="7812348" y="1393788"/>
            <a:ext cx="3842649" cy="1200329"/>
          </a:xfrm>
          <a:prstGeom prst="rect">
            <a:avLst/>
          </a:prstGeom>
          <a:noFill/>
          <a:ln w="38100">
            <a:solidFill>
              <a:schemeClr val="accent1"/>
            </a:solidFill>
          </a:ln>
        </p:spPr>
        <p:txBody>
          <a:bodyPr wrap="square" rtlCol="0">
            <a:spAutoFit/>
          </a:bodyPr>
          <a:lstStyle/>
          <a:p>
            <a:r>
              <a:rPr lang="en-US" dirty="0"/>
              <a:t>According to this query immigration and its synonyms have only come up more and more over time in the last 10 inaugural speeches.</a:t>
            </a:r>
          </a:p>
        </p:txBody>
      </p:sp>
      <p:pic>
        <p:nvPicPr>
          <p:cNvPr id="2" name="Picture 1">
            <a:extLst>
              <a:ext uri="{FF2B5EF4-FFF2-40B4-BE49-F238E27FC236}">
                <a16:creationId xmlns:a16="http://schemas.microsoft.com/office/drawing/2014/main" id="{C55C23C2-CEE7-4623-B6EA-F9F9AC2B104D}"/>
              </a:ext>
            </a:extLst>
          </p:cNvPr>
          <p:cNvPicPr>
            <a:picLocks noChangeAspect="1"/>
          </p:cNvPicPr>
          <p:nvPr/>
        </p:nvPicPr>
        <p:blipFill>
          <a:blip r:embed="rId2"/>
          <a:stretch>
            <a:fillRect/>
          </a:stretch>
        </p:blipFill>
        <p:spPr>
          <a:xfrm>
            <a:off x="296599" y="424565"/>
            <a:ext cx="6696075" cy="4914900"/>
          </a:xfrm>
          <a:prstGeom prst="rect">
            <a:avLst/>
          </a:prstGeom>
        </p:spPr>
      </p:pic>
      <p:pic>
        <p:nvPicPr>
          <p:cNvPr id="5" name="Picture 4">
            <a:extLst>
              <a:ext uri="{FF2B5EF4-FFF2-40B4-BE49-F238E27FC236}">
                <a16:creationId xmlns:a16="http://schemas.microsoft.com/office/drawing/2014/main" id="{27FED509-D2EC-4AC7-9D00-729E87546DE5}"/>
              </a:ext>
            </a:extLst>
          </p:cNvPr>
          <p:cNvPicPr>
            <a:picLocks noChangeAspect="1"/>
          </p:cNvPicPr>
          <p:nvPr/>
        </p:nvPicPr>
        <p:blipFill>
          <a:blip r:embed="rId3"/>
          <a:stretch>
            <a:fillRect/>
          </a:stretch>
        </p:blipFill>
        <p:spPr>
          <a:xfrm>
            <a:off x="7466860" y="3553426"/>
            <a:ext cx="3810000" cy="3000375"/>
          </a:xfrm>
          <a:prstGeom prst="rect">
            <a:avLst/>
          </a:prstGeom>
        </p:spPr>
      </p:pic>
    </p:spTree>
    <p:extLst>
      <p:ext uri="{BB962C8B-B14F-4D97-AF65-F5344CB8AC3E}">
        <p14:creationId xmlns:p14="http://schemas.microsoft.com/office/powerpoint/2010/main" val="113410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403044-0FC1-411A-B714-9B6F4CA600FB}"/>
              </a:ext>
            </a:extLst>
          </p:cNvPr>
          <p:cNvSpPr txBox="1"/>
          <p:nvPr/>
        </p:nvSpPr>
        <p:spPr>
          <a:xfrm>
            <a:off x="296599" y="55233"/>
            <a:ext cx="3532505" cy="369332"/>
          </a:xfrm>
          <a:prstGeom prst="rect">
            <a:avLst/>
          </a:prstGeom>
          <a:noFill/>
        </p:spPr>
        <p:txBody>
          <a:bodyPr wrap="none" rtlCol="0">
            <a:spAutoFit/>
          </a:bodyPr>
          <a:lstStyle/>
          <a:p>
            <a:pPr marL="0" lvl="1"/>
            <a:r>
              <a:rPr lang="en-US" dirty="0"/>
              <a:t>theQuery13 = racism and synonyms</a:t>
            </a:r>
          </a:p>
        </p:txBody>
      </p:sp>
      <p:sp>
        <p:nvSpPr>
          <p:cNvPr id="12" name="TextBox 11">
            <a:extLst>
              <a:ext uri="{FF2B5EF4-FFF2-40B4-BE49-F238E27FC236}">
                <a16:creationId xmlns:a16="http://schemas.microsoft.com/office/drawing/2014/main" id="{18EF3DCB-E914-4A1D-B15E-3D1046BA0922}"/>
              </a:ext>
            </a:extLst>
          </p:cNvPr>
          <p:cNvSpPr txBox="1"/>
          <p:nvPr/>
        </p:nvSpPr>
        <p:spPr>
          <a:xfrm>
            <a:off x="7812348" y="1393788"/>
            <a:ext cx="3842649" cy="923330"/>
          </a:xfrm>
          <a:prstGeom prst="rect">
            <a:avLst/>
          </a:prstGeom>
          <a:noFill/>
          <a:ln w="38100">
            <a:solidFill>
              <a:schemeClr val="accent1"/>
            </a:solidFill>
          </a:ln>
        </p:spPr>
        <p:txBody>
          <a:bodyPr wrap="square" rtlCol="0">
            <a:spAutoFit/>
          </a:bodyPr>
          <a:lstStyle/>
          <a:p>
            <a:r>
              <a:rPr lang="en-US" dirty="0"/>
              <a:t>According to this query racism and its synonyms have only come up in three of the last 10 inaugural speeches.</a:t>
            </a:r>
          </a:p>
        </p:txBody>
      </p:sp>
      <p:pic>
        <p:nvPicPr>
          <p:cNvPr id="4" name="Picture 3">
            <a:extLst>
              <a:ext uri="{FF2B5EF4-FFF2-40B4-BE49-F238E27FC236}">
                <a16:creationId xmlns:a16="http://schemas.microsoft.com/office/drawing/2014/main" id="{2654DB75-A626-479F-88D1-3FF862FBA7FB}"/>
              </a:ext>
            </a:extLst>
          </p:cNvPr>
          <p:cNvPicPr>
            <a:picLocks noChangeAspect="1"/>
          </p:cNvPicPr>
          <p:nvPr/>
        </p:nvPicPr>
        <p:blipFill>
          <a:blip r:embed="rId2"/>
          <a:stretch>
            <a:fillRect/>
          </a:stretch>
        </p:blipFill>
        <p:spPr>
          <a:xfrm>
            <a:off x="296599" y="513980"/>
            <a:ext cx="6553200" cy="4533900"/>
          </a:xfrm>
          <a:prstGeom prst="rect">
            <a:avLst/>
          </a:prstGeom>
        </p:spPr>
      </p:pic>
      <p:pic>
        <p:nvPicPr>
          <p:cNvPr id="6" name="Picture 5">
            <a:extLst>
              <a:ext uri="{FF2B5EF4-FFF2-40B4-BE49-F238E27FC236}">
                <a16:creationId xmlns:a16="http://schemas.microsoft.com/office/drawing/2014/main" id="{9DCD7C36-7F13-4D86-BDAD-CF6D947A4DC5}"/>
              </a:ext>
            </a:extLst>
          </p:cNvPr>
          <p:cNvPicPr>
            <a:picLocks noChangeAspect="1"/>
          </p:cNvPicPr>
          <p:nvPr/>
        </p:nvPicPr>
        <p:blipFill>
          <a:blip r:embed="rId3"/>
          <a:stretch>
            <a:fillRect/>
          </a:stretch>
        </p:blipFill>
        <p:spPr>
          <a:xfrm>
            <a:off x="4100170" y="3519117"/>
            <a:ext cx="3943350" cy="3057525"/>
          </a:xfrm>
          <a:prstGeom prst="rect">
            <a:avLst/>
          </a:prstGeom>
        </p:spPr>
      </p:pic>
    </p:spTree>
    <p:extLst>
      <p:ext uri="{BB962C8B-B14F-4D97-AF65-F5344CB8AC3E}">
        <p14:creationId xmlns:p14="http://schemas.microsoft.com/office/powerpoint/2010/main" val="3616341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E4D604-60B9-4F78-A10F-84B6E48A4B66}"/>
              </a:ext>
            </a:extLst>
          </p:cNvPr>
          <p:cNvSpPr txBox="1"/>
          <p:nvPr/>
        </p:nvSpPr>
        <p:spPr>
          <a:xfrm>
            <a:off x="235676" y="165463"/>
            <a:ext cx="11687035" cy="5909310"/>
          </a:xfrm>
          <a:prstGeom prst="rect">
            <a:avLst/>
          </a:prstGeom>
          <a:noFill/>
        </p:spPr>
        <p:txBody>
          <a:bodyPr wrap="square" rtlCol="0">
            <a:spAutoFit/>
          </a:bodyPr>
          <a:lstStyle/>
          <a:p>
            <a:r>
              <a:rPr lang="en-US" dirty="0"/>
              <a:t>This weeks submission implements a </a:t>
            </a:r>
            <a:r>
              <a:rPr lang="en-US" dirty="0" err="1"/>
              <a:t>word_tokenizer</a:t>
            </a:r>
            <a:r>
              <a:rPr lang="en-US" dirty="0"/>
              <a:t> (</a:t>
            </a:r>
            <a:r>
              <a:rPr lang="en-US" dirty="0" err="1"/>
              <a:t>nltk</a:t>
            </a:r>
            <a:r>
              <a:rPr lang="en-US" dirty="0"/>
              <a:t>) and a </a:t>
            </a:r>
            <a:r>
              <a:rPr lang="en-US" dirty="0" err="1"/>
              <a:t>tf-idf</a:t>
            </a:r>
            <a:r>
              <a:rPr lang="en-US" dirty="0"/>
              <a:t> model (genism) to create a similarity measure object (genism) in the td-</a:t>
            </a:r>
            <a:r>
              <a:rPr lang="en-US" dirty="0" err="1"/>
              <a:t>idf</a:t>
            </a:r>
            <a:r>
              <a:rPr lang="en-US" dirty="0"/>
              <a:t> space ( </a:t>
            </a:r>
            <a:r>
              <a:rPr lang="en-US" dirty="0">
                <a:hlinkClick r:id="rId2"/>
              </a:rPr>
              <a:t>https://en.wikipedia.org/wiki/Tf%E2%80%93idf</a:t>
            </a:r>
            <a:r>
              <a:rPr lang="en-US" dirty="0"/>
              <a:t> ).</a:t>
            </a:r>
          </a:p>
          <a:p>
            <a:endParaRPr lang="en-US" dirty="0"/>
          </a:p>
          <a:p>
            <a:r>
              <a:rPr lang="en-US" dirty="0"/>
              <a:t>Once the similarity measure object is complete 12 queries are generated and run against the similarity object. The output ranks the similarity of the query to the elemental documents of the similarity object.</a:t>
            </a:r>
          </a:p>
          <a:p>
            <a:endParaRPr lang="en-US" dirty="0"/>
          </a:p>
          <a:p>
            <a:endParaRPr lang="en-US" dirty="0"/>
          </a:p>
          <a:p>
            <a:endParaRPr lang="en-US" dirty="0"/>
          </a:p>
          <a:p>
            <a:endParaRPr lang="en-US" dirty="0"/>
          </a:p>
          <a:p>
            <a:r>
              <a:rPr lang="en-US" dirty="0"/>
              <a:t>The algorithmic flow is (comments extracted from source):</a:t>
            </a:r>
          </a:p>
          <a:p>
            <a:endParaRPr lang="en-US" dirty="0"/>
          </a:p>
          <a:p>
            <a:pPr marL="400050"/>
            <a:r>
              <a:rPr lang="en-US" dirty="0"/>
              <a:t># start with a list of text documents (a list of lists where each document in the collection of documents is a list itself) to be considered</a:t>
            </a:r>
          </a:p>
          <a:p>
            <a:pPr marL="400050"/>
            <a:endParaRPr lang="en-US" dirty="0"/>
          </a:p>
          <a:p>
            <a:pPr marL="400050"/>
            <a:r>
              <a:rPr lang="en-US" dirty="0"/>
              <a:t># convert the list of text documents into a list of tokenized documents</a:t>
            </a:r>
          </a:p>
          <a:p>
            <a:pPr marL="1139825" indent="-285750">
              <a:buFont typeface="Arial" panose="020B0604020202020204" pitchFamily="34" charset="0"/>
              <a:buChar char="•"/>
            </a:pPr>
            <a:r>
              <a:rPr lang="en-US" dirty="0"/>
              <a:t>in order to correct artifacts from the </a:t>
            </a:r>
            <a:r>
              <a:rPr lang="en-US" dirty="0" err="1"/>
              <a:t>nltk</a:t>
            </a:r>
            <a:r>
              <a:rPr lang="en-US" dirty="0"/>
              <a:t> </a:t>
            </a:r>
            <a:r>
              <a:rPr lang="en-US" dirty="0" err="1"/>
              <a:t>word_tokenizer</a:t>
            </a:r>
            <a:endParaRPr lang="en-US" dirty="0"/>
          </a:p>
          <a:p>
            <a:pPr marL="1597025" lvl="1" indent="-285750">
              <a:buFont typeface="Arial" panose="020B0604020202020204" pitchFamily="34" charset="0"/>
              <a:buChar char="•"/>
            </a:pPr>
            <a:r>
              <a:rPr lang="en-US" dirty="0"/>
              <a:t>a custom punctuation remover function was implemented</a:t>
            </a:r>
          </a:p>
          <a:p>
            <a:pPr marL="1597025" lvl="1" indent="-285750">
              <a:buFont typeface="Arial" panose="020B0604020202020204" pitchFamily="34" charset="0"/>
              <a:buChar char="•"/>
            </a:pPr>
            <a:r>
              <a:rPr lang="en-US" dirty="0"/>
              <a:t>a custom function designed to separate </a:t>
            </a:r>
            <a:r>
              <a:rPr lang="en-US" dirty="0" err="1"/>
              <a:t>xxx.yyy</a:t>
            </a:r>
            <a:r>
              <a:rPr lang="en-US" dirty="0"/>
              <a:t> tokens into xxx and </a:t>
            </a:r>
            <a:r>
              <a:rPr lang="en-US" dirty="0" err="1"/>
              <a:t>yyy</a:t>
            </a:r>
            <a:endParaRPr lang="en-US" dirty="0"/>
          </a:p>
          <a:p>
            <a:pPr marL="400050"/>
            <a:endParaRPr lang="en-US" dirty="0"/>
          </a:p>
          <a:p>
            <a:pPr marL="400050"/>
            <a:r>
              <a:rPr lang="en-US" dirty="0"/>
              <a:t># create a dictionary from the list of tokenized documents (a dictionary maps every token in the list of tokenized documents into a number (index))</a:t>
            </a:r>
          </a:p>
        </p:txBody>
      </p:sp>
    </p:spTree>
    <p:extLst>
      <p:ext uri="{BB962C8B-B14F-4D97-AF65-F5344CB8AC3E}">
        <p14:creationId xmlns:p14="http://schemas.microsoft.com/office/powerpoint/2010/main" val="407876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E4D604-60B9-4F78-A10F-84B6E48A4B66}"/>
              </a:ext>
            </a:extLst>
          </p:cNvPr>
          <p:cNvSpPr txBox="1"/>
          <p:nvPr/>
        </p:nvSpPr>
        <p:spPr>
          <a:xfrm>
            <a:off x="235676" y="165463"/>
            <a:ext cx="11687035" cy="3970318"/>
          </a:xfrm>
          <a:prstGeom prst="rect">
            <a:avLst/>
          </a:prstGeom>
          <a:noFill/>
        </p:spPr>
        <p:txBody>
          <a:bodyPr wrap="square" rtlCol="0">
            <a:spAutoFit/>
          </a:bodyPr>
          <a:lstStyle/>
          <a:p>
            <a:r>
              <a:rPr lang="en-US" dirty="0"/>
              <a:t>algorithmic flow (continued):</a:t>
            </a:r>
          </a:p>
          <a:p>
            <a:endParaRPr lang="en-US" dirty="0"/>
          </a:p>
          <a:p>
            <a:pPr marL="400050"/>
            <a:r>
              <a:rPr lang="en-US" dirty="0"/>
              <a:t># create a corpus (a corpus is a list of bags of words) </a:t>
            </a:r>
          </a:p>
          <a:p>
            <a:pPr marL="1139825" indent="-285750">
              <a:buFont typeface="Arial" panose="020B0604020202020204" pitchFamily="34" charset="0"/>
              <a:buChar char="•"/>
              <a:tabLst>
                <a:tab pos="854075" algn="l"/>
              </a:tabLst>
            </a:pPr>
            <a:r>
              <a:rPr lang="en-US" dirty="0"/>
              <a:t>a bag of words is the term frequency (</a:t>
            </a:r>
            <a:r>
              <a:rPr lang="en-US" dirty="0" err="1"/>
              <a:t>tf</a:t>
            </a:r>
            <a:r>
              <a:rPr lang="en-US" dirty="0"/>
              <a:t>) of </a:t>
            </a:r>
            <a:r>
              <a:rPr lang="en-US" dirty="0" err="1"/>
              <a:t>tf-idf</a:t>
            </a:r>
            <a:r>
              <a:rPr lang="en-US" dirty="0"/>
              <a:t>. </a:t>
            </a:r>
          </a:p>
          <a:p>
            <a:pPr marL="1139825" indent="-285750">
              <a:buFont typeface="Arial" panose="020B0604020202020204" pitchFamily="34" charset="0"/>
              <a:buChar char="•"/>
            </a:pPr>
            <a:r>
              <a:rPr lang="en-US" dirty="0"/>
              <a:t>each document in the list of tokenized documents is converted into an ordered list of two-element tuples where the first element is the dictionary term index and the second element is the frequency with which that term occurs in that document. </a:t>
            </a:r>
          </a:p>
          <a:p>
            <a:pPr marL="1139825" indent="-285750">
              <a:buFont typeface="Arial" panose="020B0604020202020204" pitchFamily="34" charset="0"/>
              <a:buChar char="•"/>
            </a:pPr>
            <a:r>
              <a:rPr lang="en-US" dirty="0"/>
              <a:t>it is called a "bag of words" because the order of words in the original document is lost.</a:t>
            </a:r>
          </a:p>
          <a:p>
            <a:pPr marL="400050"/>
            <a:endParaRPr lang="en-US" dirty="0"/>
          </a:p>
          <a:p>
            <a:pPr marL="400050"/>
            <a:r>
              <a:rPr lang="en-US" dirty="0"/>
              <a:t># create </a:t>
            </a:r>
            <a:r>
              <a:rPr lang="en-US" dirty="0" err="1"/>
              <a:t>tf-idf</a:t>
            </a:r>
            <a:r>
              <a:rPr lang="en-US" dirty="0"/>
              <a:t> model from corpus.</a:t>
            </a:r>
          </a:p>
          <a:p>
            <a:pPr marL="400050"/>
            <a:endParaRPr lang="en-US" dirty="0"/>
          </a:p>
          <a:p>
            <a:pPr marL="400050"/>
            <a:r>
              <a:rPr lang="en-US" dirty="0"/>
              <a:t># create similarity measure object in </a:t>
            </a:r>
            <a:r>
              <a:rPr lang="en-US" dirty="0" err="1"/>
              <a:t>tf-idf</a:t>
            </a:r>
            <a:r>
              <a:rPr lang="en-US" dirty="0"/>
              <a:t> space</a:t>
            </a:r>
          </a:p>
          <a:p>
            <a:pPr marL="400050"/>
            <a:endParaRPr lang="en-US" dirty="0"/>
          </a:p>
          <a:p>
            <a:pPr marL="400050"/>
            <a:r>
              <a:rPr lang="en-US" dirty="0"/>
              <a:t># run queries against the similarity measure object</a:t>
            </a:r>
          </a:p>
        </p:txBody>
      </p:sp>
    </p:spTree>
    <p:extLst>
      <p:ext uri="{BB962C8B-B14F-4D97-AF65-F5344CB8AC3E}">
        <p14:creationId xmlns:p14="http://schemas.microsoft.com/office/powerpoint/2010/main" val="280137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E4D604-60B9-4F78-A10F-84B6E48A4B66}"/>
              </a:ext>
            </a:extLst>
          </p:cNvPr>
          <p:cNvSpPr txBox="1"/>
          <p:nvPr/>
        </p:nvSpPr>
        <p:spPr>
          <a:xfrm>
            <a:off x="235676" y="165463"/>
            <a:ext cx="11687035" cy="5355312"/>
          </a:xfrm>
          <a:prstGeom prst="rect">
            <a:avLst/>
          </a:prstGeom>
          <a:noFill/>
        </p:spPr>
        <p:txBody>
          <a:bodyPr wrap="square" rtlCol="0">
            <a:spAutoFit/>
          </a:bodyPr>
          <a:lstStyle/>
          <a:p>
            <a:r>
              <a:rPr lang="en-US" dirty="0"/>
              <a:t>The last 10 presidential inaugural addresses (see below) serve as the collection of documents used to create the similarity measure object. Note that I chose these documents based on my interests. They were collected from </a:t>
            </a:r>
            <a:r>
              <a:rPr lang="en-US" dirty="0">
                <a:hlinkClick r:id="rId2"/>
              </a:rPr>
              <a:t>http://www.presidency.ucsb.edu/inaugurals.php</a:t>
            </a:r>
            <a:r>
              <a:rPr lang="en-US" dirty="0"/>
              <a:t> . The text from the site was highlighted, copied and pasted into a .txt file. These .txt were read into the algorithm.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On the next slide are extracts from each of the steps in the algorithm (except query – that will come after) for reagan1981_rep.txt (list 0 in </a:t>
            </a:r>
            <a:r>
              <a:rPr lang="en-US" dirty="0" err="1"/>
              <a:t>rawDocs</a:t>
            </a:r>
            <a:r>
              <a:rPr lang="en-US" dirty="0"/>
              <a:t>).</a:t>
            </a:r>
          </a:p>
          <a:p>
            <a:endParaRPr lang="en-US" dirty="0"/>
          </a:p>
        </p:txBody>
      </p:sp>
      <p:pic>
        <p:nvPicPr>
          <p:cNvPr id="17" name="Picture 16">
            <a:extLst>
              <a:ext uri="{FF2B5EF4-FFF2-40B4-BE49-F238E27FC236}">
                <a16:creationId xmlns:a16="http://schemas.microsoft.com/office/drawing/2014/main" id="{D28AFE0D-8F7E-4EF7-A289-D7E43FB5ED3C}"/>
              </a:ext>
            </a:extLst>
          </p:cNvPr>
          <p:cNvPicPr>
            <a:picLocks noChangeAspect="1"/>
          </p:cNvPicPr>
          <p:nvPr/>
        </p:nvPicPr>
        <p:blipFill rotWithShape="1">
          <a:blip r:embed="rId3"/>
          <a:srcRect t="85072"/>
          <a:stretch/>
        </p:blipFill>
        <p:spPr>
          <a:xfrm>
            <a:off x="1550670" y="2464296"/>
            <a:ext cx="7542286" cy="757646"/>
          </a:xfrm>
          <a:prstGeom prst="rect">
            <a:avLst/>
          </a:prstGeom>
        </p:spPr>
      </p:pic>
    </p:spTree>
    <p:extLst>
      <p:ext uri="{BB962C8B-B14F-4D97-AF65-F5344CB8AC3E}">
        <p14:creationId xmlns:p14="http://schemas.microsoft.com/office/powerpoint/2010/main" val="2718019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A94C3D31-27EF-464C-95ED-4AB8302158F7}"/>
              </a:ext>
            </a:extLst>
          </p:cNvPr>
          <p:cNvGrpSpPr/>
          <p:nvPr/>
        </p:nvGrpSpPr>
        <p:grpSpPr>
          <a:xfrm>
            <a:off x="268989" y="203405"/>
            <a:ext cx="11780727" cy="6352120"/>
            <a:chOff x="268989" y="203405"/>
            <a:chExt cx="11780727" cy="6352120"/>
          </a:xfrm>
        </p:grpSpPr>
        <p:pic>
          <p:nvPicPr>
            <p:cNvPr id="4" name="Picture 3">
              <a:extLst>
                <a:ext uri="{FF2B5EF4-FFF2-40B4-BE49-F238E27FC236}">
                  <a16:creationId xmlns:a16="http://schemas.microsoft.com/office/drawing/2014/main" id="{0EEDD7B5-792F-4682-9407-C6BD04103334}"/>
                </a:ext>
              </a:extLst>
            </p:cNvPr>
            <p:cNvPicPr>
              <a:picLocks noChangeAspect="1"/>
            </p:cNvPicPr>
            <p:nvPr/>
          </p:nvPicPr>
          <p:blipFill rotWithShape="1">
            <a:blip r:embed="rId2"/>
            <a:srcRect t="43962" b="34706"/>
            <a:stretch/>
          </p:blipFill>
          <p:spPr>
            <a:xfrm>
              <a:off x="388852" y="446834"/>
              <a:ext cx="7893867" cy="416747"/>
            </a:xfrm>
            <a:prstGeom prst="rect">
              <a:avLst/>
            </a:prstGeom>
          </p:spPr>
        </p:pic>
        <p:pic>
          <p:nvPicPr>
            <p:cNvPr id="8" name="Picture 7">
              <a:extLst>
                <a:ext uri="{FF2B5EF4-FFF2-40B4-BE49-F238E27FC236}">
                  <a16:creationId xmlns:a16="http://schemas.microsoft.com/office/drawing/2014/main" id="{578F4314-6637-4E0D-B839-62F53F0564D7}"/>
                </a:ext>
              </a:extLst>
            </p:cNvPr>
            <p:cNvPicPr>
              <a:picLocks noChangeAspect="1"/>
            </p:cNvPicPr>
            <p:nvPr/>
          </p:nvPicPr>
          <p:blipFill>
            <a:blip r:embed="rId3"/>
            <a:stretch>
              <a:fillRect/>
            </a:stretch>
          </p:blipFill>
          <p:spPr>
            <a:xfrm>
              <a:off x="388851" y="1535372"/>
              <a:ext cx="2842028" cy="2460459"/>
            </a:xfrm>
            <a:prstGeom prst="rect">
              <a:avLst/>
            </a:prstGeom>
          </p:spPr>
        </p:pic>
        <p:pic>
          <p:nvPicPr>
            <p:cNvPr id="9" name="Picture 8">
              <a:extLst>
                <a:ext uri="{FF2B5EF4-FFF2-40B4-BE49-F238E27FC236}">
                  <a16:creationId xmlns:a16="http://schemas.microsoft.com/office/drawing/2014/main" id="{1B08C6ED-9FBF-4154-B196-11B375148676}"/>
                </a:ext>
              </a:extLst>
            </p:cNvPr>
            <p:cNvPicPr>
              <a:picLocks noChangeAspect="1"/>
            </p:cNvPicPr>
            <p:nvPr/>
          </p:nvPicPr>
          <p:blipFill rotWithShape="1">
            <a:blip r:embed="rId2"/>
            <a:srcRect t="63579" b="24108"/>
            <a:stretch/>
          </p:blipFill>
          <p:spPr>
            <a:xfrm>
              <a:off x="388851" y="4595075"/>
              <a:ext cx="7893867" cy="240551"/>
            </a:xfrm>
            <a:prstGeom prst="rect">
              <a:avLst/>
            </a:prstGeom>
          </p:spPr>
        </p:pic>
        <p:grpSp>
          <p:nvGrpSpPr>
            <p:cNvPr id="2" name="Group 1">
              <a:extLst>
                <a:ext uri="{FF2B5EF4-FFF2-40B4-BE49-F238E27FC236}">
                  <a16:creationId xmlns:a16="http://schemas.microsoft.com/office/drawing/2014/main" id="{FEA3BA96-07E4-4AD5-B163-7F10FDF0DC7A}"/>
                </a:ext>
              </a:extLst>
            </p:cNvPr>
            <p:cNvGrpSpPr/>
            <p:nvPr/>
          </p:nvGrpSpPr>
          <p:grpSpPr>
            <a:xfrm>
              <a:off x="6753913" y="203405"/>
              <a:ext cx="3305129" cy="590668"/>
              <a:chOff x="6775269" y="2851955"/>
              <a:chExt cx="3305129" cy="590668"/>
            </a:xfrm>
          </p:grpSpPr>
          <p:sp>
            <p:nvSpPr>
              <p:cNvPr id="6" name="TextBox 5">
                <a:extLst>
                  <a:ext uri="{FF2B5EF4-FFF2-40B4-BE49-F238E27FC236}">
                    <a16:creationId xmlns:a16="http://schemas.microsoft.com/office/drawing/2014/main" id="{DBA2B353-6CE3-4A23-91A9-42AE7E29A3F7}"/>
                  </a:ext>
                </a:extLst>
              </p:cNvPr>
              <p:cNvSpPr txBox="1"/>
              <p:nvPr/>
            </p:nvSpPr>
            <p:spPr>
              <a:xfrm>
                <a:off x="6775269" y="2851955"/>
                <a:ext cx="2817887" cy="369332"/>
              </a:xfrm>
              <a:prstGeom prst="rect">
                <a:avLst/>
              </a:prstGeom>
              <a:noFill/>
            </p:spPr>
            <p:txBody>
              <a:bodyPr wrap="none" rtlCol="0">
                <a:spAutoFit/>
              </a:bodyPr>
              <a:lstStyle/>
              <a:p>
                <a:r>
                  <a:rPr lang="en-US" dirty="0"/>
                  <a:t>raw text (first 50 characters)</a:t>
                </a:r>
              </a:p>
            </p:txBody>
          </p:sp>
          <p:pic>
            <p:nvPicPr>
              <p:cNvPr id="14" name="Picture 13">
                <a:extLst>
                  <a:ext uri="{FF2B5EF4-FFF2-40B4-BE49-F238E27FC236}">
                    <a16:creationId xmlns:a16="http://schemas.microsoft.com/office/drawing/2014/main" id="{D4CE9496-4C83-469A-B186-419CA9D6C6FD}"/>
                  </a:ext>
                </a:extLst>
              </p:cNvPr>
              <p:cNvPicPr>
                <a:picLocks noChangeAspect="1"/>
              </p:cNvPicPr>
              <p:nvPr/>
            </p:nvPicPr>
            <p:blipFill rotWithShape="1">
              <a:blip r:embed="rId4"/>
              <a:srcRect b="73462"/>
              <a:stretch/>
            </p:blipFill>
            <p:spPr>
              <a:xfrm>
                <a:off x="6878007" y="3171143"/>
                <a:ext cx="3202391" cy="271480"/>
              </a:xfrm>
              <a:prstGeom prst="rect">
                <a:avLst/>
              </a:prstGeom>
            </p:spPr>
          </p:pic>
        </p:grpSp>
        <p:grpSp>
          <p:nvGrpSpPr>
            <p:cNvPr id="13" name="Group 12">
              <a:extLst>
                <a:ext uri="{FF2B5EF4-FFF2-40B4-BE49-F238E27FC236}">
                  <a16:creationId xmlns:a16="http://schemas.microsoft.com/office/drawing/2014/main" id="{C2405F51-7636-43AE-98BF-5548C4ED59FD}"/>
                </a:ext>
              </a:extLst>
            </p:cNvPr>
            <p:cNvGrpSpPr/>
            <p:nvPr/>
          </p:nvGrpSpPr>
          <p:grpSpPr>
            <a:xfrm>
              <a:off x="6753913" y="1087917"/>
              <a:ext cx="4779963" cy="558009"/>
              <a:chOff x="6775269" y="3571808"/>
              <a:chExt cx="4779963" cy="558009"/>
            </a:xfrm>
          </p:grpSpPr>
          <p:sp>
            <p:nvSpPr>
              <p:cNvPr id="7" name="TextBox 6">
                <a:extLst>
                  <a:ext uri="{FF2B5EF4-FFF2-40B4-BE49-F238E27FC236}">
                    <a16:creationId xmlns:a16="http://schemas.microsoft.com/office/drawing/2014/main" id="{A2397188-A439-447B-ADC9-BE2D68981B6A}"/>
                  </a:ext>
                </a:extLst>
              </p:cNvPr>
              <p:cNvSpPr txBox="1"/>
              <p:nvPr/>
            </p:nvSpPr>
            <p:spPr>
              <a:xfrm>
                <a:off x="6775269" y="3571808"/>
                <a:ext cx="4779963" cy="369332"/>
              </a:xfrm>
              <a:prstGeom prst="rect">
                <a:avLst/>
              </a:prstGeom>
              <a:noFill/>
            </p:spPr>
            <p:txBody>
              <a:bodyPr wrap="none" rtlCol="0">
                <a:spAutoFit/>
              </a:bodyPr>
              <a:lstStyle/>
              <a:p>
                <a:r>
                  <a:rPr lang="en-US" dirty="0"/>
                  <a:t>raw text after </a:t>
                </a:r>
                <a:r>
                  <a:rPr lang="en-US" dirty="0" err="1"/>
                  <a:t>nltk</a:t>
                </a:r>
                <a:r>
                  <a:rPr lang="en-US" dirty="0"/>
                  <a:t> </a:t>
                </a:r>
                <a:r>
                  <a:rPr lang="en-US" dirty="0" err="1"/>
                  <a:t>word_tokenizer</a:t>
                </a:r>
                <a:r>
                  <a:rPr lang="en-US" dirty="0"/>
                  <a:t> (first 5 tokens)</a:t>
                </a:r>
              </a:p>
            </p:txBody>
          </p:sp>
          <p:pic>
            <p:nvPicPr>
              <p:cNvPr id="15" name="Picture 14">
                <a:extLst>
                  <a:ext uri="{FF2B5EF4-FFF2-40B4-BE49-F238E27FC236}">
                    <a16:creationId xmlns:a16="http://schemas.microsoft.com/office/drawing/2014/main" id="{D4C684B9-BEF8-4986-84F6-A66C93602E9D}"/>
                  </a:ext>
                </a:extLst>
              </p:cNvPr>
              <p:cNvPicPr>
                <a:picLocks noChangeAspect="1"/>
              </p:cNvPicPr>
              <p:nvPr/>
            </p:nvPicPr>
            <p:blipFill rotWithShape="1">
              <a:blip r:embed="rId4"/>
              <a:srcRect t="23133" b="53031"/>
              <a:stretch/>
            </p:blipFill>
            <p:spPr>
              <a:xfrm>
                <a:off x="6878007" y="3885977"/>
                <a:ext cx="3202391" cy="243840"/>
              </a:xfrm>
              <a:prstGeom prst="rect">
                <a:avLst/>
              </a:prstGeom>
            </p:spPr>
          </p:pic>
        </p:grpSp>
        <p:grpSp>
          <p:nvGrpSpPr>
            <p:cNvPr id="20" name="Group 19">
              <a:extLst>
                <a:ext uri="{FF2B5EF4-FFF2-40B4-BE49-F238E27FC236}">
                  <a16:creationId xmlns:a16="http://schemas.microsoft.com/office/drawing/2014/main" id="{EA01F067-4E3E-4E4F-AA1B-A46E959A2F3F}"/>
                </a:ext>
              </a:extLst>
            </p:cNvPr>
            <p:cNvGrpSpPr/>
            <p:nvPr/>
          </p:nvGrpSpPr>
          <p:grpSpPr>
            <a:xfrm>
              <a:off x="5578256" y="4264492"/>
              <a:ext cx="5042263" cy="901715"/>
              <a:chOff x="6805283" y="5011573"/>
              <a:chExt cx="5042263" cy="901715"/>
            </a:xfrm>
          </p:grpSpPr>
          <p:sp>
            <p:nvSpPr>
              <p:cNvPr id="10" name="TextBox 9">
                <a:extLst>
                  <a:ext uri="{FF2B5EF4-FFF2-40B4-BE49-F238E27FC236}">
                    <a16:creationId xmlns:a16="http://schemas.microsoft.com/office/drawing/2014/main" id="{157BBA34-50FE-45D7-BAD7-89BC47963CB5}"/>
                  </a:ext>
                </a:extLst>
              </p:cNvPr>
              <p:cNvSpPr txBox="1"/>
              <p:nvPr/>
            </p:nvSpPr>
            <p:spPr>
              <a:xfrm>
                <a:off x="6805283" y="5011573"/>
                <a:ext cx="5042263" cy="646331"/>
              </a:xfrm>
              <a:prstGeom prst="rect">
                <a:avLst/>
              </a:prstGeom>
              <a:noFill/>
            </p:spPr>
            <p:txBody>
              <a:bodyPr wrap="square" rtlCol="0">
                <a:spAutoFit/>
              </a:bodyPr>
              <a:lstStyle/>
              <a:p>
                <a:r>
                  <a:rPr lang="en-US" dirty="0"/>
                  <a:t>first 5 tuples of the bag of words for the 0</a:t>
                </a:r>
                <a:r>
                  <a:rPr lang="en-US" baseline="30000" dirty="0"/>
                  <a:t>th</a:t>
                </a:r>
                <a:r>
                  <a:rPr lang="en-US" dirty="0"/>
                  <a:t> document in the corpus</a:t>
                </a:r>
              </a:p>
            </p:txBody>
          </p:sp>
          <p:pic>
            <p:nvPicPr>
              <p:cNvPr id="16" name="Picture 15">
                <a:extLst>
                  <a:ext uri="{FF2B5EF4-FFF2-40B4-BE49-F238E27FC236}">
                    <a16:creationId xmlns:a16="http://schemas.microsoft.com/office/drawing/2014/main" id="{795B570B-C190-47E6-977D-EC169D6F522E}"/>
                  </a:ext>
                </a:extLst>
              </p:cNvPr>
              <p:cNvPicPr>
                <a:picLocks noChangeAspect="1"/>
              </p:cNvPicPr>
              <p:nvPr/>
            </p:nvPicPr>
            <p:blipFill rotWithShape="1">
              <a:blip r:embed="rId4"/>
              <a:srcRect t="41861" b="29195"/>
              <a:stretch/>
            </p:blipFill>
            <p:spPr>
              <a:xfrm>
                <a:off x="6805283" y="5617196"/>
                <a:ext cx="3202391" cy="296092"/>
              </a:xfrm>
              <a:prstGeom prst="rect">
                <a:avLst/>
              </a:prstGeom>
            </p:spPr>
          </p:pic>
        </p:grpSp>
        <p:grpSp>
          <p:nvGrpSpPr>
            <p:cNvPr id="19" name="Group 18">
              <a:extLst>
                <a:ext uri="{FF2B5EF4-FFF2-40B4-BE49-F238E27FC236}">
                  <a16:creationId xmlns:a16="http://schemas.microsoft.com/office/drawing/2014/main" id="{75F24BD9-52CA-400D-8F0B-94FD96C2FDD3}"/>
                </a:ext>
              </a:extLst>
            </p:cNvPr>
            <p:cNvGrpSpPr/>
            <p:nvPr/>
          </p:nvGrpSpPr>
          <p:grpSpPr>
            <a:xfrm>
              <a:off x="3419846" y="1976509"/>
              <a:ext cx="3884320" cy="1971539"/>
              <a:chOff x="5385695" y="3035315"/>
              <a:chExt cx="3884320" cy="1971539"/>
            </a:xfrm>
          </p:grpSpPr>
          <p:sp>
            <p:nvSpPr>
              <p:cNvPr id="11" name="TextBox 10">
                <a:extLst>
                  <a:ext uri="{FF2B5EF4-FFF2-40B4-BE49-F238E27FC236}">
                    <a16:creationId xmlns:a16="http://schemas.microsoft.com/office/drawing/2014/main" id="{C298234E-09A0-4D25-A674-0CD7EE6B7A13}"/>
                  </a:ext>
                </a:extLst>
              </p:cNvPr>
              <p:cNvSpPr txBox="1"/>
              <p:nvPr/>
            </p:nvSpPr>
            <p:spPr>
              <a:xfrm>
                <a:off x="5385695" y="3035315"/>
                <a:ext cx="2674643" cy="369332"/>
              </a:xfrm>
              <a:prstGeom prst="rect">
                <a:avLst/>
              </a:prstGeom>
              <a:noFill/>
            </p:spPr>
            <p:txBody>
              <a:bodyPr wrap="none" rtlCol="0">
                <a:spAutoFit/>
              </a:bodyPr>
              <a:lstStyle/>
              <a:p>
                <a:r>
                  <a:rPr lang="en-US" dirty="0"/>
                  <a:t>dictionary (first 10 entries)</a:t>
                </a:r>
              </a:p>
            </p:txBody>
          </p:sp>
          <p:pic>
            <p:nvPicPr>
              <p:cNvPr id="18" name="Picture 17">
                <a:extLst>
                  <a:ext uri="{FF2B5EF4-FFF2-40B4-BE49-F238E27FC236}">
                    <a16:creationId xmlns:a16="http://schemas.microsoft.com/office/drawing/2014/main" id="{6A6B1114-C30E-48BC-8C23-D62001068666}"/>
                  </a:ext>
                </a:extLst>
              </p:cNvPr>
              <p:cNvPicPr>
                <a:picLocks noChangeAspect="1"/>
              </p:cNvPicPr>
              <p:nvPr/>
            </p:nvPicPr>
            <p:blipFill>
              <a:blip r:embed="rId5"/>
              <a:stretch>
                <a:fillRect/>
              </a:stretch>
            </p:blipFill>
            <p:spPr>
              <a:xfrm>
                <a:off x="5510900" y="3393747"/>
                <a:ext cx="3759115" cy="1613107"/>
              </a:xfrm>
              <a:prstGeom prst="rect">
                <a:avLst/>
              </a:prstGeom>
            </p:spPr>
          </p:pic>
        </p:grpSp>
        <p:grpSp>
          <p:nvGrpSpPr>
            <p:cNvPr id="24" name="Group 23">
              <a:extLst>
                <a:ext uri="{FF2B5EF4-FFF2-40B4-BE49-F238E27FC236}">
                  <a16:creationId xmlns:a16="http://schemas.microsoft.com/office/drawing/2014/main" id="{88379883-F724-414B-BDEC-11C3661C4162}"/>
                </a:ext>
              </a:extLst>
            </p:cNvPr>
            <p:cNvGrpSpPr/>
            <p:nvPr/>
          </p:nvGrpSpPr>
          <p:grpSpPr>
            <a:xfrm>
              <a:off x="8457846" y="5616932"/>
              <a:ext cx="3591870" cy="938593"/>
              <a:chOff x="6962920" y="2726398"/>
              <a:chExt cx="3591870" cy="938593"/>
            </a:xfrm>
          </p:grpSpPr>
          <p:pic>
            <p:nvPicPr>
              <p:cNvPr id="12" name="Picture 11">
                <a:extLst>
                  <a:ext uri="{FF2B5EF4-FFF2-40B4-BE49-F238E27FC236}">
                    <a16:creationId xmlns:a16="http://schemas.microsoft.com/office/drawing/2014/main" id="{731C2C5A-ACE1-435E-B710-84F0F74529F0}"/>
                  </a:ext>
                </a:extLst>
              </p:cNvPr>
              <p:cNvPicPr>
                <a:picLocks noChangeAspect="1"/>
              </p:cNvPicPr>
              <p:nvPr/>
            </p:nvPicPr>
            <p:blipFill rotWithShape="1">
              <a:blip r:embed="rId4"/>
              <a:srcRect t="67825"/>
              <a:stretch/>
            </p:blipFill>
            <p:spPr>
              <a:xfrm>
                <a:off x="7074365" y="3335851"/>
                <a:ext cx="3202391" cy="329140"/>
              </a:xfrm>
              <a:prstGeom prst="rect">
                <a:avLst/>
              </a:prstGeom>
            </p:spPr>
          </p:pic>
          <p:sp>
            <p:nvSpPr>
              <p:cNvPr id="21" name="TextBox 20">
                <a:extLst>
                  <a:ext uri="{FF2B5EF4-FFF2-40B4-BE49-F238E27FC236}">
                    <a16:creationId xmlns:a16="http://schemas.microsoft.com/office/drawing/2014/main" id="{EEF60844-22DA-4777-B607-542448D87864}"/>
                  </a:ext>
                </a:extLst>
              </p:cNvPr>
              <p:cNvSpPr txBox="1"/>
              <p:nvPr/>
            </p:nvSpPr>
            <p:spPr>
              <a:xfrm>
                <a:off x="6962920" y="2726398"/>
                <a:ext cx="3591870" cy="646331"/>
              </a:xfrm>
              <a:prstGeom prst="rect">
                <a:avLst/>
              </a:prstGeom>
              <a:noFill/>
            </p:spPr>
            <p:txBody>
              <a:bodyPr wrap="square" rtlCol="0">
                <a:spAutoFit/>
              </a:bodyPr>
              <a:lstStyle/>
              <a:p>
                <a:r>
                  <a:rPr lang="en-US" dirty="0"/>
                  <a:t>first 5 tuples of the </a:t>
                </a:r>
                <a:r>
                  <a:rPr lang="en-US" dirty="0" err="1"/>
                  <a:t>tf-idf</a:t>
                </a:r>
                <a:r>
                  <a:rPr lang="en-US" dirty="0"/>
                  <a:t> model for the 0</a:t>
                </a:r>
                <a:r>
                  <a:rPr lang="en-US" baseline="30000" dirty="0"/>
                  <a:t>th</a:t>
                </a:r>
                <a:r>
                  <a:rPr lang="en-US" dirty="0"/>
                  <a:t> document in the corpus</a:t>
                </a:r>
              </a:p>
            </p:txBody>
          </p:sp>
        </p:grpSp>
        <p:pic>
          <p:nvPicPr>
            <p:cNvPr id="23" name="Picture 22">
              <a:extLst>
                <a:ext uri="{FF2B5EF4-FFF2-40B4-BE49-F238E27FC236}">
                  <a16:creationId xmlns:a16="http://schemas.microsoft.com/office/drawing/2014/main" id="{F46AEAD8-AEE9-48F0-B7A8-9965CE72BA10}"/>
                </a:ext>
              </a:extLst>
            </p:cNvPr>
            <p:cNvPicPr>
              <a:picLocks noChangeAspect="1"/>
            </p:cNvPicPr>
            <p:nvPr/>
          </p:nvPicPr>
          <p:blipFill rotWithShape="1">
            <a:blip r:embed="rId2"/>
            <a:srcRect t="75157"/>
            <a:stretch/>
          </p:blipFill>
          <p:spPr>
            <a:xfrm>
              <a:off x="268989" y="5956663"/>
              <a:ext cx="7893867" cy="485322"/>
            </a:xfrm>
            <a:prstGeom prst="rect">
              <a:avLst/>
            </a:prstGeom>
          </p:spPr>
        </p:pic>
        <p:cxnSp>
          <p:nvCxnSpPr>
            <p:cNvPr id="26" name="Straight Arrow Connector 25">
              <a:extLst>
                <a:ext uri="{FF2B5EF4-FFF2-40B4-BE49-F238E27FC236}">
                  <a16:creationId xmlns:a16="http://schemas.microsoft.com/office/drawing/2014/main" id="{A1EC1A21-1809-4F70-B6A8-607BAAECF94C}"/>
                </a:ext>
              </a:extLst>
            </p:cNvPr>
            <p:cNvCxnSpPr/>
            <p:nvPr/>
          </p:nvCxnSpPr>
          <p:spPr>
            <a:xfrm flipH="1">
              <a:off x="5233851" y="522593"/>
              <a:ext cx="1520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B67DA61-E90F-406D-B71C-5B04CE61F8B3}"/>
                </a:ext>
              </a:extLst>
            </p:cNvPr>
            <p:cNvCxnSpPr/>
            <p:nvPr/>
          </p:nvCxnSpPr>
          <p:spPr>
            <a:xfrm flipH="1" flipV="1">
              <a:off x="5712823" y="863581"/>
              <a:ext cx="1041090" cy="593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CB71DD3-10A4-4757-8585-935ECEF07FBB}"/>
                </a:ext>
              </a:extLst>
            </p:cNvPr>
            <p:cNvCxnSpPr/>
            <p:nvPr/>
          </p:nvCxnSpPr>
          <p:spPr>
            <a:xfrm flipH="1" flipV="1">
              <a:off x="2046514" y="2741984"/>
              <a:ext cx="1184365" cy="254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9E6915D-3691-4E5E-B66E-041A78CA595A}"/>
                </a:ext>
              </a:extLst>
            </p:cNvPr>
            <p:cNvCxnSpPr/>
            <p:nvPr/>
          </p:nvCxnSpPr>
          <p:spPr>
            <a:xfrm flipH="1">
              <a:off x="4537166" y="4815482"/>
              <a:ext cx="8874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E5B7DF6-C48F-4C84-AD7A-5B115D423675}"/>
                </a:ext>
              </a:extLst>
            </p:cNvPr>
            <p:cNvCxnSpPr>
              <a:endCxn id="23" idx="3"/>
            </p:cNvCxnSpPr>
            <p:nvPr/>
          </p:nvCxnSpPr>
          <p:spPr>
            <a:xfrm flipH="1">
              <a:off x="8162856" y="6086229"/>
              <a:ext cx="294990" cy="113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8619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0816CD-743A-4081-90C2-14842A97E039}"/>
              </a:ext>
            </a:extLst>
          </p:cNvPr>
          <p:cNvSpPr txBox="1"/>
          <p:nvPr/>
        </p:nvSpPr>
        <p:spPr>
          <a:xfrm>
            <a:off x="165463" y="243840"/>
            <a:ext cx="11782697" cy="5909310"/>
          </a:xfrm>
          <a:prstGeom prst="rect">
            <a:avLst/>
          </a:prstGeom>
          <a:noFill/>
        </p:spPr>
        <p:txBody>
          <a:bodyPr wrap="square" rtlCol="0">
            <a:spAutoFit/>
          </a:bodyPr>
          <a:lstStyle/>
          <a:p>
            <a:r>
              <a:rPr lang="en-US" dirty="0"/>
              <a:t>13 queries were conducted against the similarity measure object.</a:t>
            </a:r>
          </a:p>
          <a:p>
            <a:endParaRPr lang="en-US" dirty="0"/>
          </a:p>
          <a:p>
            <a:pPr lvl="1"/>
            <a:r>
              <a:rPr lang="en-US" dirty="0">
                <a:solidFill>
                  <a:srgbClr val="FF0000"/>
                </a:solidFill>
              </a:rPr>
              <a:t>theQuery0 = "I love </a:t>
            </a:r>
            <a:r>
              <a:rPr lang="en-US" dirty="0" err="1">
                <a:solidFill>
                  <a:srgbClr val="FF0000"/>
                </a:solidFill>
              </a:rPr>
              <a:t>love</a:t>
            </a:r>
            <a:r>
              <a:rPr lang="en-US" dirty="0">
                <a:solidFill>
                  <a:srgbClr val="FF0000"/>
                </a:solidFill>
              </a:rPr>
              <a:t> </a:t>
            </a:r>
            <a:r>
              <a:rPr lang="en-US" dirty="0" err="1">
                <a:solidFill>
                  <a:srgbClr val="FF0000"/>
                </a:solidFill>
              </a:rPr>
              <a:t>love</a:t>
            </a:r>
            <a:r>
              <a:rPr lang="en-US" dirty="0">
                <a:solidFill>
                  <a:srgbClr val="FF0000"/>
                </a:solidFill>
              </a:rPr>
              <a:t> the </a:t>
            </a:r>
            <a:r>
              <a:rPr lang="en-US" dirty="0" err="1">
                <a:solidFill>
                  <a:srgbClr val="FF0000"/>
                </a:solidFill>
              </a:rPr>
              <a:t>the</a:t>
            </a:r>
            <a:r>
              <a:rPr lang="en-US" dirty="0">
                <a:solidFill>
                  <a:srgbClr val="FF0000"/>
                </a:solidFill>
              </a:rPr>
              <a:t> Chief Justice and his minions"</a:t>
            </a:r>
          </a:p>
          <a:p>
            <a:pPr lvl="1"/>
            <a:r>
              <a:rPr lang="en-US" dirty="0">
                <a:solidFill>
                  <a:srgbClr val="FF0000"/>
                </a:solidFill>
              </a:rPr>
              <a:t>theQuery1 = "I love the United States of America.“</a:t>
            </a:r>
          </a:p>
          <a:p>
            <a:pPr lvl="1"/>
            <a:r>
              <a:rPr lang="en-US" dirty="0"/>
              <a:t>theQuery2 = "I am the master of the universe."</a:t>
            </a:r>
          </a:p>
          <a:p>
            <a:pPr lvl="1"/>
            <a:r>
              <a:rPr lang="en-US" dirty="0"/>
              <a:t>theQuery3 = "I want to go to war.“</a:t>
            </a:r>
          </a:p>
          <a:p>
            <a:pPr lvl="1"/>
            <a:r>
              <a:rPr lang="en-US" dirty="0">
                <a:solidFill>
                  <a:srgbClr val="FF0000"/>
                </a:solidFill>
              </a:rPr>
              <a:t>theQuery4 = "</a:t>
            </a:r>
            <a:r>
              <a:rPr lang="en-US" dirty="0" err="1">
                <a:solidFill>
                  <a:srgbClr val="FF0000"/>
                </a:solidFill>
              </a:rPr>
              <a:t>muslim</a:t>
            </a:r>
            <a:r>
              <a:rPr lang="en-US" dirty="0">
                <a:solidFill>
                  <a:srgbClr val="FF0000"/>
                </a:solidFill>
              </a:rPr>
              <a:t> </a:t>
            </a:r>
            <a:r>
              <a:rPr lang="en-US" dirty="0" err="1">
                <a:solidFill>
                  <a:srgbClr val="FF0000"/>
                </a:solidFill>
              </a:rPr>
              <a:t>muslims</a:t>
            </a:r>
            <a:r>
              <a:rPr lang="en-US" dirty="0">
                <a:solidFill>
                  <a:srgbClr val="FF0000"/>
                </a:solidFill>
              </a:rPr>
              <a:t>“</a:t>
            </a:r>
          </a:p>
          <a:p>
            <a:pPr lvl="1"/>
            <a:r>
              <a:rPr lang="en-US" dirty="0">
                <a:solidFill>
                  <a:srgbClr val="FF0000"/>
                </a:solidFill>
              </a:rPr>
              <a:t>theQuery5 = "terror terrorist radical radicalized“</a:t>
            </a:r>
          </a:p>
          <a:p>
            <a:pPr lvl="1"/>
            <a:r>
              <a:rPr lang="en-US" dirty="0"/>
              <a:t>theQuery6 = hate and synonyms</a:t>
            </a:r>
          </a:p>
          <a:p>
            <a:pPr lvl="1"/>
            <a:r>
              <a:rPr lang="en-US" dirty="0"/>
              <a:t>theQuery7 = love and synonyms</a:t>
            </a:r>
          </a:p>
          <a:p>
            <a:pPr lvl="1"/>
            <a:r>
              <a:rPr lang="en-US" dirty="0"/>
              <a:t>theQuery8 = peace and synonyms</a:t>
            </a:r>
          </a:p>
          <a:p>
            <a:pPr lvl="1"/>
            <a:r>
              <a:rPr lang="en-US" dirty="0">
                <a:solidFill>
                  <a:srgbClr val="FF0000"/>
                </a:solidFill>
              </a:rPr>
              <a:t>theQuery9 = war and synonyms</a:t>
            </a:r>
          </a:p>
          <a:p>
            <a:pPr lvl="1"/>
            <a:r>
              <a:rPr lang="en-US" dirty="0"/>
              <a:t>theQuery10 = prosperity and synonyms</a:t>
            </a:r>
          </a:p>
          <a:p>
            <a:pPr lvl="1"/>
            <a:r>
              <a:rPr lang="en-US" dirty="0"/>
              <a:t>theQuery11 = justice and synonyms</a:t>
            </a:r>
          </a:p>
          <a:p>
            <a:pPr lvl="1"/>
            <a:r>
              <a:rPr lang="en-US" dirty="0">
                <a:solidFill>
                  <a:srgbClr val="FF0000"/>
                </a:solidFill>
              </a:rPr>
              <a:t>theQuery12 = immigration and synonyms</a:t>
            </a:r>
          </a:p>
          <a:p>
            <a:pPr lvl="1"/>
            <a:r>
              <a:rPr lang="en-US" dirty="0">
                <a:solidFill>
                  <a:srgbClr val="FF0000"/>
                </a:solidFill>
              </a:rPr>
              <a:t>theQuery13 = racism and synonyms</a:t>
            </a:r>
          </a:p>
          <a:p>
            <a:endParaRPr lang="en-US" dirty="0"/>
          </a:p>
          <a:p>
            <a:r>
              <a:rPr lang="en-US" dirty="0"/>
              <a:t>All synonyms came from </a:t>
            </a:r>
            <a:r>
              <a:rPr lang="en-US" dirty="0">
                <a:hlinkClick r:id="rId2"/>
              </a:rPr>
              <a:t>http://www.thesaurus.com</a:t>
            </a:r>
            <a:r>
              <a:rPr lang="en-US" dirty="0"/>
              <a:t>.</a:t>
            </a:r>
          </a:p>
          <a:p>
            <a:endParaRPr lang="en-US" dirty="0"/>
          </a:p>
          <a:p>
            <a:r>
              <a:rPr lang="en-US" dirty="0"/>
              <a:t>The queries in red above are shown in the next slides.</a:t>
            </a:r>
          </a:p>
          <a:p>
            <a:endParaRPr lang="en-US" dirty="0"/>
          </a:p>
        </p:txBody>
      </p:sp>
    </p:spTree>
    <p:extLst>
      <p:ext uri="{BB962C8B-B14F-4D97-AF65-F5344CB8AC3E}">
        <p14:creationId xmlns:p14="http://schemas.microsoft.com/office/powerpoint/2010/main" val="161696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403044-0FC1-411A-B714-9B6F4CA600FB}"/>
              </a:ext>
            </a:extLst>
          </p:cNvPr>
          <p:cNvSpPr txBox="1"/>
          <p:nvPr/>
        </p:nvSpPr>
        <p:spPr>
          <a:xfrm>
            <a:off x="296599" y="55233"/>
            <a:ext cx="7613687" cy="369332"/>
          </a:xfrm>
          <a:prstGeom prst="rect">
            <a:avLst/>
          </a:prstGeom>
          <a:noFill/>
        </p:spPr>
        <p:txBody>
          <a:bodyPr wrap="none" rtlCol="0">
            <a:spAutoFit/>
          </a:bodyPr>
          <a:lstStyle/>
          <a:p>
            <a:r>
              <a:rPr lang="en-US" dirty="0"/>
              <a:t>theQuery0 = "I love </a:t>
            </a:r>
            <a:r>
              <a:rPr lang="en-US" dirty="0" err="1"/>
              <a:t>love</a:t>
            </a:r>
            <a:r>
              <a:rPr lang="en-US" dirty="0"/>
              <a:t> </a:t>
            </a:r>
            <a:r>
              <a:rPr lang="en-US" dirty="0" err="1"/>
              <a:t>love</a:t>
            </a:r>
            <a:r>
              <a:rPr lang="en-US" dirty="0"/>
              <a:t> the </a:t>
            </a:r>
            <a:r>
              <a:rPr lang="en-US" dirty="0" err="1"/>
              <a:t>the</a:t>
            </a:r>
            <a:r>
              <a:rPr lang="en-US" dirty="0"/>
              <a:t> Chief Justice and his minions" - illustrative</a:t>
            </a:r>
          </a:p>
        </p:txBody>
      </p:sp>
      <p:sp>
        <p:nvSpPr>
          <p:cNvPr id="6" name="TextBox 5">
            <a:extLst>
              <a:ext uri="{FF2B5EF4-FFF2-40B4-BE49-F238E27FC236}">
                <a16:creationId xmlns:a16="http://schemas.microsoft.com/office/drawing/2014/main" id="{FD692B5A-5B32-44DA-BDF6-5C7AFE77F86D}"/>
              </a:ext>
            </a:extLst>
          </p:cNvPr>
          <p:cNvSpPr txBox="1"/>
          <p:nvPr/>
        </p:nvSpPr>
        <p:spPr>
          <a:xfrm>
            <a:off x="6792687" y="424565"/>
            <a:ext cx="2552478" cy="369332"/>
          </a:xfrm>
          <a:prstGeom prst="rect">
            <a:avLst/>
          </a:prstGeom>
          <a:noFill/>
        </p:spPr>
        <p:txBody>
          <a:bodyPr wrap="square" rtlCol="0">
            <a:spAutoFit/>
          </a:bodyPr>
          <a:lstStyle/>
          <a:p>
            <a:r>
              <a:rPr lang="en-US" dirty="0"/>
              <a:t>the raw query</a:t>
            </a:r>
          </a:p>
        </p:txBody>
      </p:sp>
      <p:sp>
        <p:nvSpPr>
          <p:cNvPr id="7" name="TextBox 6">
            <a:extLst>
              <a:ext uri="{FF2B5EF4-FFF2-40B4-BE49-F238E27FC236}">
                <a16:creationId xmlns:a16="http://schemas.microsoft.com/office/drawing/2014/main" id="{1DA8D6E1-1385-49E8-ADFE-1D66E574EF3D}"/>
              </a:ext>
            </a:extLst>
          </p:cNvPr>
          <p:cNvSpPr txBox="1"/>
          <p:nvPr/>
        </p:nvSpPr>
        <p:spPr>
          <a:xfrm>
            <a:off x="6679474" y="941990"/>
            <a:ext cx="5243235" cy="923330"/>
          </a:xfrm>
          <a:prstGeom prst="rect">
            <a:avLst/>
          </a:prstGeom>
          <a:noFill/>
        </p:spPr>
        <p:txBody>
          <a:bodyPr wrap="square" rtlCol="0">
            <a:spAutoFit/>
          </a:bodyPr>
          <a:lstStyle/>
          <a:p>
            <a:r>
              <a:rPr lang="en-US" dirty="0"/>
              <a:t>the query’s bag of words with the words extracted from the dictionary for illustrative purposes (note that minions is missing because it is not in the dictionary)</a:t>
            </a:r>
          </a:p>
        </p:txBody>
      </p:sp>
      <p:pic>
        <p:nvPicPr>
          <p:cNvPr id="8" name="Picture 7">
            <a:extLst>
              <a:ext uri="{FF2B5EF4-FFF2-40B4-BE49-F238E27FC236}">
                <a16:creationId xmlns:a16="http://schemas.microsoft.com/office/drawing/2014/main" id="{256DD15E-E7A1-4C94-AA91-BE24CDBB829C}"/>
              </a:ext>
            </a:extLst>
          </p:cNvPr>
          <p:cNvPicPr>
            <a:picLocks noChangeAspect="1"/>
          </p:cNvPicPr>
          <p:nvPr/>
        </p:nvPicPr>
        <p:blipFill>
          <a:blip r:embed="rId2"/>
          <a:stretch>
            <a:fillRect/>
          </a:stretch>
        </p:blipFill>
        <p:spPr>
          <a:xfrm>
            <a:off x="359636" y="543503"/>
            <a:ext cx="5297659" cy="3154786"/>
          </a:xfrm>
          <a:prstGeom prst="rect">
            <a:avLst/>
          </a:prstGeom>
        </p:spPr>
      </p:pic>
      <p:sp>
        <p:nvSpPr>
          <p:cNvPr id="9" name="TextBox 8">
            <a:extLst>
              <a:ext uri="{FF2B5EF4-FFF2-40B4-BE49-F238E27FC236}">
                <a16:creationId xmlns:a16="http://schemas.microsoft.com/office/drawing/2014/main" id="{06BDAB04-D744-43B3-9F0E-1518C40DFD76}"/>
              </a:ext>
            </a:extLst>
          </p:cNvPr>
          <p:cNvSpPr txBox="1"/>
          <p:nvPr/>
        </p:nvSpPr>
        <p:spPr>
          <a:xfrm>
            <a:off x="6679474" y="2306274"/>
            <a:ext cx="5243235" cy="1200329"/>
          </a:xfrm>
          <a:prstGeom prst="rect">
            <a:avLst/>
          </a:prstGeom>
          <a:noFill/>
        </p:spPr>
        <p:txBody>
          <a:bodyPr wrap="square" rtlCol="0">
            <a:spAutoFit/>
          </a:bodyPr>
          <a:lstStyle/>
          <a:p>
            <a:r>
              <a:rPr lang="en-US" dirty="0"/>
              <a:t>the query’s </a:t>
            </a:r>
            <a:r>
              <a:rPr lang="en-US" dirty="0" err="1"/>
              <a:t>tf-idf</a:t>
            </a:r>
            <a:r>
              <a:rPr lang="en-US" dirty="0"/>
              <a:t> model with the words extracted from the dictionary for illustrative purposes (note that </a:t>
            </a:r>
            <a:r>
              <a:rPr lang="en-US" b="1" i="1" dirty="0"/>
              <a:t>and</a:t>
            </a:r>
            <a:r>
              <a:rPr lang="en-US" dirty="0"/>
              <a:t>, </a:t>
            </a:r>
            <a:r>
              <a:rPr lang="en-US" b="1" dirty="0"/>
              <a:t>the</a:t>
            </a:r>
            <a:r>
              <a:rPr lang="en-US" dirty="0"/>
              <a:t> and </a:t>
            </a:r>
            <a:r>
              <a:rPr lang="en-US" b="1" i="1" dirty="0" err="1"/>
              <a:t>i</a:t>
            </a:r>
            <a:r>
              <a:rPr lang="en-US" dirty="0"/>
              <a:t> are not included because they occur in every document – their </a:t>
            </a:r>
            <a:r>
              <a:rPr lang="en-US" dirty="0" err="1"/>
              <a:t>idf</a:t>
            </a:r>
            <a:r>
              <a:rPr lang="en-US" dirty="0"/>
              <a:t> = 0)</a:t>
            </a:r>
          </a:p>
        </p:txBody>
      </p:sp>
      <p:sp>
        <p:nvSpPr>
          <p:cNvPr id="10" name="TextBox 9">
            <a:extLst>
              <a:ext uri="{FF2B5EF4-FFF2-40B4-BE49-F238E27FC236}">
                <a16:creationId xmlns:a16="http://schemas.microsoft.com/office/drawing/2014/main" id="{905C6599-0025-4212-8A0C-3818F901BF33}"/>
              </a:ext>
            </a:extLst>
          </p:cNvPr>
          <p:cNvSpPr txBox="1"/>
          <p:nvPr/>
        </p:nvSpPr>
        <p:spPr>
          <a:xfrm>
            <a:off x="6679474" y="5271620"/>
            <a:ext cx="5243235" cy="1477328"/>
          </a:xfrm>
          <a:prstGeom prst="rect">
            <a:avLst/>
          </a:prstGeom>
          <a:noFill/>
        </p:spPr>
        <p:txBody>
          <a:bodyPr wrap="square" rtlCol="0">
            <a:spAutoFit/>
          </a:bodyPr>
          <a:lstStyle/>
          <a:p>
            <a:r>
              <a:rPr lang="en-US" dirty="0"/>
              <a:t>the query’s similarity measure of the query to each of the documents in the corpus – large value means higher similarity</a:t>
            </a:r>
          </a:p>
          <a:p>
            <a:endParaRPr lang="en-US" dirty="0"/>
          </a:p>
          <a:p>
            <a:r>
              <a:rPr lang="en-US" dirty="0"/>
              <a:t>red = republican, blue = democrat</a:t>
            </a:r>
          </a:p>
        </p:txBody>
      </p:sp>
      <p:pic>
        <p:nvPicPr>
          <p:cNvPr id="11" name="Picture 10">
            <a:extLst>
              <a:ext uri="{FF2B5EF4-FFF2-40B4-BE49-F238E27FC236}">
                <a16:creationId xmlns:a16="http://schemas.microsoft.com/office/drawing/2014/main" id="{2A15B717-28DF-4307-9285-27FA5D94AF41}"/>
              </a:ext>
            </a:extLst>
          </p:cNvPr>
          <p:cNvPicPr>
            <a:picLocks noChangeAspect="1"/>
          </p:cNvPicPr>
          <p:nvPr/>
        </p:nvPicPr>
        <p:blipFill>
          <a:blip r:embed="rId3"/>
          <a:stretch>
            <a:fillRect/>
          </a:stretch>
        </p:blipFill>
        <p:spPr>
          <a:xfrm>
            <a:off x="359636" y="3698289"/>
            <a:ext cx="3810000" cy="3048000"/>
          </a:xfrm>
          <a:prstGeom prst="rect">
            <a:avLst/>
          </a:prstGeom>
        </p:spPr>
      </p:pic>
      <p:cxnSp>
        <p:nvCxnSpPr>
          <p:cNvPr id="13" name="Straight Arrow Connector 12">
            <a:extLst>
              <a:ext uri="{FF2B5EF4-FFF2-40B4-BE49-F238E27FC236}">
                <a16:creationId xmlns:a16="http://schemas.microsoft.com/office/drawing/2014/main" id="{E8627A9D-E020-4C06-9AD2-2FE834F86F7A}"/>
              </a:ext>
            </a:extLst>
          </p:cNvPr>
          <p:cNvCxnSpPr>
            <a:cxnSpLocks/>
            <a:stCxn id="6" idx="1"/>
          </p:cNvCxnSpPr>
          <p:nvPr/>
        </p:nvCxnSpPr>
        <p:spPr>
          <a:xfrm flipH="1">
            <a:off x="5752731" y="609231"/>
            <a:ext cx="1039956"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A57B91-8E85-4F5D-8E9D-063E033DCB86}"/>
              </a:ext>
            </a:extLst>
          </p:cNvPr>
          <p:cNvCxnSpPr>
            <a:cxnSpLocks/>
            <a:stCxn id="7" idx="1"/>
          </p:cNvCxnSpPr>
          <p:nvPr/>
        </p:nvCxnSpPr>
        <p:spPr>
          <a:xfrm flipH="1" flipV="1">
            <a:off x="4350058" y="1305053"/>
            <a:ext cx="2329416" cy="98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9E4310-1B65-4AEA-A49B-635B5CCE9FB3}"/>
              </a:ext>
            </a:extLst>
          </p:cNvPr>
          <p:cNvCxnSpPr>
            <a:cxnSpLocks/>
            <a:stCxn id="9" idx="1"/>
          </p:cNvCxnSpPr>
          <p:nvPr/>
        </p:nvCxnSpPr>
        <p:spPr>
          <a:xfrm flipH="1" flipV="1">
            <a:off x="5523021" y="1893720"/>
            <a:ext cx="1156453" cy="1012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B7783DC-1782-44DB-90CD-A8AAA26C4A7C}"/>
              </a:ext>
            </a:extLst>
          </p:cNvPr>
          <p:cNvCxnSpPr>
            <a:cxnSpLocks/>
            <a:stCxn id="10" idx="1"/>
          </p:cNvCxnSpPr>
          <p:nvPr/>
        </p:nvCxnSpPr>
        <p:spPr>
          <a:xfrm flipH="1" flipV="1">
            <a:off x="4074850" y="5024761"/>
            <a:ext cx="2604624" cy="985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D55DAE8-D330-400A-840A-13D9FB7578CE}"/>
              </a:ext>
            </a:extLst>
          </p:cNvPr>
          <p:cNvCxnSpPr>
            <a:cxnSpLocks/>
            <a:stCxn id="10" idx="1"/>
          </p:cNvCxnSpPr>
          <p:nvPr/>
        </p:nvCxnSpPr>
        <p:spPr>
          <a:xfrm flipH="1" flipV="1">
            <a:off x="2565647" y="2906439"/>
            <a:ext cx="4113827" cy="3103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180A5A16-C1EE-41D5-B9DC-8A5EC3B1D6BE}"/>
              </a:ext>
            </a:extLst>
          </p:cNvPr>
          <p:cNvGrpSpPr/>
          <p:nvPr/>
        </p:nvGrpSpPr>
        <p:grpSpPr>
          <a:xfrm>
            <a:off x="7230308" y="3611975"/>
            <a:ext cx="3381375" cy="514350"/>
            <a:chOff x="7230308" y="3656365"/>
            <a:chExt cx="3381375" cy="514350"/>
          </a:xfrm>
        </p:grpSpPr>
        <p:pic>
          <p:nvPicPr>
            <p:cNvPr id="27" name="Picture 26">
              <a:extLst>
                <a:ext uri="{FF2B5EF4-FFF2-40B4-BE49-F238E27FC236}">
                  <a16:creationId xmlns:a16="http://schemas.microsoft.com/office/drawing/2014/main" id="{94CD0BD2-FBBF-4B07-9331-C54A6F210D4A}"/>
                </a:ext>
              </a:extLst>
            </p:cNvPr>
            <p:cNvPicPr>
              <a:picLocks noChangeAspect="1"/>
            </p:cNvPicPr>
            <p:nvPr/>
          </p:nvPicPr>
          <p:blipFill>
            <a:blip r:embed="rId4"/>
            <a:stretch>
              <a:fillRect/>
            </a:stretch>
          </p:blipFill>
          <p:spPr>
            <a:xfrm>
              <a:off x="7230308" y="3656365"/>
              <a:ext cx="3381375" cy="514350"/>
            </a:xfrm>
            <a:prstGeom prst="rect">
              <a:avLst/>
            </a:prstGeom>
          </p:spPr>
        </p:pic>
        <p:sp>
          <p:nvSpPr>
            <p:cNvPr id="35" name="Rectangle 34">
              <a:extLst>
                <a:ext uri="{FF2B5EF4-FFF2-40B4-BE49-F238E27FC236}">
                  <a16:creationId xmlns:a16="http://schemas.microsoft.com/office/drawing/2014/main" id="{9B4EF1AF-4025-4808-BDCD-DB8BAAA90B03}"/>
                </a:ext>
              </a:extLst>
            </p:cNvPr>
            <p:cNvSpPr/>
            <p:nvPr/>
          </p:nvSpPr>
          <p:spPr>
            <a:xfrm>
              <a:off x="7803472" y="3788229"/>
              <a:ext cx="265455" cy="382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31F88154-0E7E-4538-9536-99E731BF0338}"/>
              </a:ext>
            </a:extLst>
          </p:cNvPr>
          <p:cNvSpPr txBox="1"/>
          <p:nvPr/>
        </p:nvSpPr>
        <p:spPr>
          <a:xfrm>
            <a:off x="7438489" y="4204921"/>
            <a:ext cx="3813352" cy="923330"/>
          </a:xfrm>
          <a:prstGeom prst="rect">
            <a:avLst/>
          </a:prstGeom>
          <a:noFill/>
        </p:spPr>
        <p:txBody>
          <a:bodyPr wrap="none" rtlCol="0">
            <a:spAutoFit/>
          </a:bodyPr>
          <a:lstStyle/>
          <a:p>
            <a:r>
              <a:rPr lang="en-US" dirty="0"/>
              <a:t>t = term or token</a:t>
            </a:r>
          </a:p>
          <a:p>
            <a:r>
              <a:rPr lang="en-US" dirty="0"/>
              <a:t>N = total number of documents</a:t>
            </a:r>
          </a:p>
          <a:p>
            <a:r>
              <a:rPr lang="en-US" dirty="0"/>
              <a:t># with t = number of documents with t</a:t>
            </a:r>
          </a:p>
        </p:txBody>
      </p:sp>
    </p:spTree>
    <p:extLst>
      <p:ext uri="{BB962C8B-B14F-4D97-AF65-F5344CB8AC3E}">
        <p14:creationId xmlns:p14="http://schemas.microsoft.com/office/powerpoint/2010/main" val="325413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E9CC4C-3539-4C6B-8C12-98565A6E20B9}"/>
              </a:ext>
            </a:extLst>
          </p:cNvPr>
          <p:cNvPicPr>
            <a:picLocks noChangeAspect="1"/>
          </p:cNvPicPr>
          <p:nvPr/>
        </p:nvPicPr>
        <p:blipFill>
          <a:blip r:embed="rId2"/>
          <a:stretch>
            <a:fillRect/>
          </a:stretch>
        </p:blipFill>
        <p:spPr>
          <a:xfrm>
            <a:off x="492567" y="3815755"/>
            <a:ext cx="3674029" cy="2909757"/>
          </a:xfrm>
          <a:prstGeom prst="rect">
            <a:avLst/>
          </a:prstGeom>
        </p:spPr>
      </p:pic>
      <p:pic>
        <p:nvPicPr>
          <p:cNvPr id="2" name="Picture 1">
            <a:extLst>
              <a:ext uri="{FF2B5EF4-FFF2-40B4-BE49-F238E27FC236}">
                <a16:creationId xmlns:a16="http://schemas.microsoft.com/office/drawing/2014/main" id="{261BE423-31BE-4755-8FB0-B6A10072917F}"/>
              </a:ext>
            </a:extLst>
          </p:cNvPr>
          <p:cNvPicPr>
            <a:picLocks noChangeAspect="1"/>
          </p:cNvPicPr>
          <p:nvPr/>
        </p:nvPicPr>
        <p:blipFill>
          <a:blip r:embed="rId3"/>
          <a:stretch>
            <a:fillRect/>
          </a:stretch>
        </p:blipFill>
        <p:spPr>
          <a:xfrm>
            <a:off x="376909" y="502817"/>
            <a:ext cx="5543550" cy="3419475"/>
          </a:xfrm>
          <a:prstGeom prst="rect">
            <a:avLst/>
          </a:prstGeom>
        </p:spPr>
      </p:pic>
      <p:sp>
        <p:nvSpPr>
          <p:cNvPr id="3" name="TextBox 2">
            <a:extLst>
              <a:ext uri="{FF2B5EF4-FFF2-40B4-BE49-F238E27FC236}">
                <a16:creationId xmlns:a16="http://schemas.microsoft.com/office/drawing/2014/main" id="{11403044-0FC1-411A-B714-9B6F4CA600FB}"/>
              </a:ext>
            </a:extLst>
          </p:cNvPr>
          <p:cNvSpPr txBox="1"/>
          <p:nvPr/>
        </p:nvSpPr>
        <p:spPr>
          <a:xfrm>
            <a:off x="296599" y="55233"/>
            <a:ext cx="4887172" cy="369332"/>
          </a:xfrm>
          <a:prstGeom prst="rect">
            <a:avLst/>
          </a:prstGeom>
          <a:noFill/>
        </p:spPr>
        <p:txBody>
          <a:bodyPr wrap="none" rtlCol="0">
            <a:spAutoFit/>
          </a:bodyPr>
          <a:lstStyle/>
          <a:p>
            <a:pPr marL="0" lvl="1"/>
            <a:r>
              <a:rPr lang="en-US" dirty="0"/>
              <a:t>theQuery1 = "I love the United States of America.“</a:t>
            </a:r>
          </a:p>
        </p:txBody>
      </p:sp>
      <p:sp>
        <p:nvSpPr>
          <p:cNvPr id="12" name="TextBox 11">
            <a:extLst>
              <a:ext uri="{FF2B5EF4-FFF2-40B4-BE49-F238E27FC236}">
                <a16:creationId xmlns:a16="http://schemas.microsoft.com/office/drawing/2014/main" id="{18EF3DCB-E914-4A1D-B15E-3D1046BA0922}"/>
              </a:ext>
            </a:extLst>
          </p:cNvPr>
          <p:cNvSpPr txBox="1"/>
          <p:nvPr/>
        </p:nvSpPr>
        <p:spPr>
          <a:xfrm>
            <a:off x="5920459" y="3411282"/>
            <a:ext cx="5305380" cy="923330"/>
          </a:xfrm>
          <a:prstGeom prst="rect">
            <a:avLst/>
          </a:prstGeom>
          <a:noFill/>
          <a:ln w="38100">
            <a:solidFill>
              <a:schemeClr val="accent1"/>
            </a:solidFill>
          </a:ln>
        </p:spPr>
        <p:txBody>
          <a:bodyPr wrap="square" rtlCol="0">
            <a:spAutoFit/>
          </a:bodyPr>
          <a:lstStyle/>
          <a:p>
            <a:r>
              <a:rPr lang="en-US" dirty="0"/>
              <a:t>According to this query Bill Clinton’s inaugural speeches were the only two of the last ten that did not mention the words united and states. </a:t>
            </a:r>
          </a:p>
        </p:txBody>
      </p:sp>
    </p:spTree>
    <p:extLst>
      <p:ext uri="{BB962C8B-B14F-4D97-AF65-F5344CB8AC3E}">
        <p14:creationId xmlns:p14="http://schemas.microsoft.com/office/powerpoint/2010/main" val="281346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403044-0FC1-411A-B714-9B6F4CA600FB}"/>
              </a:ext>
            </a:extLst>
          </p:cNvPr>
          <p:cNvSpPr txBox="1"/>
          <p:nvPr/>
        </p:nvSpPr>
        <p:spPr>
          <a:xfrm>
            <a:off x="296599" y="55233"/>
            <a:ext cx="3116302" cy="369332"/>
          </a:xfrm>
          <a:prstGeom prst="rect">
            <a:avLst/>
          </a:prstGeom>
          <a:noFill/>
        </p:spPr>
        <p:txBody>
          <a:bodyPr wrap="none" rtlCol="0">
            <a:spAutoFit/>
          </a:bodyPr>
          <a:lstStyle/>
          <a:p>
            <a:pPr marL="0" lvl="1"/>
            <a:r>
              <a:rPr lang="en-US" dirty="0"/>
              <a:t>theQuery4 = "</a:t>
            </a:r>
            <a:r>
              <a:rPr lang="en-US" dirty="0" err="1"/>
              <a:t>muslim</a:t>
            </a:r>
            <a:r>
              <a:rPr lang="en-US" dirty="0"/>
              <a:t> </a:t>
            </a:r>
            <a:r>
              <a:rPr lang="en-US" dirty="0" err="1"/>
              <a:t>muslims</a:t>
            </a:r>
            <a:r>
              <a:rPr lang="en-US" dirty="0"/>
              <a:t>“</a:t>
            </a:r>
          </a:p>
        </p:txBody>
      </p:sp>
      <p:sp>
        <p:nvSpPr>
          <p:cNvPr id="12" name="TextBox 11">
            <a:extLst>
              <a:ext uri="{FF2B5EF4-FFF2-40B4-BE49-F238E27FC236}">
                <a16:creationId xmlns:a16="http://schemas.microsoft.com/office/drawing/2014/main" id="{18EF3DCB-E914-4A1D-B15E-3D1046BA0922}"/>
              </a:ext>
            </a:extLst>
          </p:cNvPr>
          <p:cNvSpPr txBox="1"/>
          <p:nvPr/>
        </p:nvSpPr>
        <p:spPr>
          <a:xfrm>
            <a:off x="6044746" y="1218497"/>
            <a:ext cx="5305380" cy="646331"/>
          </a:xfrm>
          <a:prstGeom prst="rect">
            <a:avLst/>
          </a:prstGeom>
          <a:noFill/>
          <a:ln w="38100">
            <a:solidFill>
              <a:schemeClr val="accent1"/>
            </a:solidFill>
          </a:ln>
        </p:spPr>
        <p:txBody>
          <a:bodyPr wrap="square" rtlCol="0">
            <a:spAutoFit/>
          </a:bodyPr>
          <a:lstStyle/>
          <a:p>
            <a:r>
              <a:rPr lang="en-US" dirty="0"/>
              <a:t>According to this query Obama was the only president to mention Muslims in his 2009 inaugural speech.</a:t>
            </a:r>
          </a:p>
        </p:txBody>
      </p:sp>
      <p:pic>
        <p:nvPicPr>
          <p:cNvPr id="4" name="Picture 3">
            <a:extLst>
              <a:ext uri="{FF2B5EF4-FFF2-40B4-BE49-F238E27FC236}">
                <a16:creationId xmlns:a16="http://schemas.microsoft.com/office/drawing/2014/main" id="{D8DA54BF-B96D-42F6-9C7E-154F77B1892A}"/>
              </a:ext>
            </a:extLst>
          </p:cNvPr>
          <p:cNvPicPr>
            <a:picLocks noChangeAspect="1"/>
          </p:cNvPicPr>
          <p:nvPr/>
        </p:nvPicPr>
        <p:blipFill>
          <a:blip r:embed="rId2"/>
          <a:stretch>
            <a:fillRect/>
          </a:stretch>
        </p:blipFill>
        <p:spPr>
          <a:xfrm>
            <a:off x="380537" y="424565"/>
            <a:ext cx="3867150" cy="3838575"/>
          </a:xfrm>
          <a:prstGeom prst="rect">
            <a:avLst/>
          </a:prstGeom>
        </p:spPr>
      </p:pic>
      <p:pic>
        <p:nvPicPr>
          <p:cNvPr id="6" name="Picture 5">
            <a:extLst>
              <a:ext uri="{FF2B5EF4-FFF2-40B4-BE49-F238E27FC236}">
                <a16:creationId xmlns:a16="http://schemas.microsoft.com/office/drawing/2014/main" id="{73FD7E36-D455-4AD7-8D1E-46AF5756EDFD}"/>
              </a:ext>
            </a:extLst>
          </p:cNvPr>
          <p:cNvPicPr>
            <a:picLocks noChangeAspect="1"/>
          </p:cNvPicPr>
          <p:nvPr/>
        </p:nvPicPr>
        <p:blipFill>
          <a:blip r:embed="rId3"/>
          <a:stretch>
            <a:fillRect/>
          </a:stretch>
        </p:blipFill>
        <p:spPr>
          <a:xfrm>
            <a:off x="6458274" y="2872019"/>
            <a:ext cx="3838575" cy="3067050"/>
          </a:xfrm>
          <a:prstGeom prst="rect">
            <a:avLst/>
          </a:prstGeom>
        </p:spPr>
      </p:pic>
    </p:spTree>
    <p:extLst>
      <p:ext uri="{BB962C8B-B14F-4D97-AF65-F5344CB8AC3E}">
        <p14:creationId xmlns:p14="http://schemas.microsoft.com/office/powerpoint/2010/main" val="901320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TotalTime>
  <Words>936</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week2 of self guided cluster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steveMorin</dc:creator>
  <cp:lastModifiedBy>steveMorin</cp:lastModifiedBy>
  <cp:revision>34</cp:revision>
  <dcterms:created xsi:type="dcterms:W3CDTF">2017-09-08T14:35:33Z</dcterms:created>
  <dcterms:modified xsi:type="dcterms:W3CDTF">2017-09-09T11:29:32Z</dcterms:modified>
</cp:coreProperties>
</file>