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59" r:id="rId3"/>
    <p:sldId id="262" r:id="rId4"/>
    <p:sldId id="265" r:id="rId5"/>
    <p:sldId id="264" r:id="rId6"/>
    <p:sldId id="278"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80" r:id="rId20"/>
    <p:sldId id="281" r:id="rId2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8B8"/>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827" autoAdjust="0"/>
  </p:normalViewPr>
  <p:slideViewPr>
    <p:cSldViewPr>
      <p:cViewPr varScale="1">
        <p:scale>
          <a:sx n="111" d="100"/>
          <a:sy n="111" d="100"/>
        </p:scale>
        <p:origin x="-15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251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54275"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239540DB-CD4D-0741-BCA6-6AC76F9CE9EE}" type="datetimeFigureOut">
              <a:rPr lang="en-US"/>
              <a:pPr>
                <a:defRPr/>
              </a:pPr>
              <a:t>6/12/13</a:t>
            </a:fld>
            <a:endParaRPr lang="en-US"/>
          </a:p>
        </p:txBody>
      </p:sp>
      <p:sp>
        <p:nvSpPr>
          <p:cNvPr id="54276"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DB381F1B-FF34-504C-A996-6CE69049515C}" type="slidenum">
              <a:rPr lang="en-US"/>
              <a:pPr>
                <a:defRPr/>
              </a:pPr>
              <a:t>‹#›</a:t>
            </a:fld>
            <a:endParaRPr lang="en-US"/>
          </a:p>
        </p:txBody>
      </p:sp>
    </p:spTree>
    <p:extLst>
      <p:ext uri="{BB962C8B-B14F-4D97-AF65-F5344CB8AC3E}">
        <p14:creationId xmlns:p14="http://schemas.microsoft.com/office/powerpoint/2010/main" val="2917906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atin typeface="Times New Roman" charset="0"/>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fld id="{FB32805D-435C-7341-A566-B4F2D998BA90}" type="datetimeFigureOut">
              <a:rPr lang="en-US"/>
              <a:pPr>
                <a:defRPr/>
              </a:pPr>
              <a:t>6/12/13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atin typeface="Times New Roman"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77703B12-2DEC-7B4A-95AE-7AAD44851D33}" type="slidenum">
              <a:rPr lang="en-US"/>
              <a:pPr>
                <a:defRPr/>
              </a:pPr>
              <a:t>‹#›</a:t>
            </a:fld>
            <a:endParaRPr lang="en-US"/>
          </a:p>
        </p:txBody>
      </p:sp>
    </p:spTree>
    <p:extLst>
      <p:ext uri="{BB962C8B-B14F-4D97-AF65-F5344CB8AC3E}">
        <p14:creationId xmlns:p14="http://schemas.microsoft.com/office/powerpoint/2010/main" val="4253179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4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4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4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4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Calibri" charset="0"/>
            </a:endParaRPr>
          </a:p>
        </p:txBody>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CE28309-551B-0643-B3CE-71A162ED7E59}"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Calibri" charset="0"/>
            </a:endParaRPr>
          </a:p>
        </p:txBody>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CE28309-551B-0643-B3CE-71A162ED7E59}" type="slidenum">
              <a:rPr lang="en-US" sz="1200"/>
              <a:pPr eaLnBrk="1" hangingPunct="1"/>
              <a:t>4</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Calibri" charset="0"/>
            </a:endParaRPr>
          </a:p>
        </p:txBody>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CE28309-551B-0643-B3CE-71A162ED7E59}" type="slidenum">
              <a:rPr lang="en-US" sz="1200"/>
              <a:pPr eaLnBrk="1" hangingPunct="1"/>
              <a:t>15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Calibri" charset="0"/>
            </a:endParaRPr>
          </a:p>
        </p:txBody>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CE28309-551B-0643-B3CE-71A162ED7E59}" type="slidenum">
              <a:rPr lang="en-US" sz="1200"/>
              <a:pPr eaLnBrk="1" hangingPunct="1"/>
              <a:t>18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7"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146496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143613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1761086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59837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1"/>
          <p:cNvSpPr>
            <a:spLocks noGrp="1"/>
          </p:cNvSpPr>
          <p:nvPr>
            <p:ph type="sldNum" sz="quarter" idx="4"/>
          </p:nvPr>
        </p:nvSpPr>
        <p:spPr>
          <a:xfrm>
            <a:off x="4038600" y="6553200"/>
            <a:ext cx="533400" cy="228600"/>
          </a:xfrm>
          <a:prstGeom prst="rect">
            <a:avLst/>
          </a:prstGeom>
        </p:spPr>
        <p:txBody>
          <a:bodyPr vert="horz" lIns="91440" tIns="45720" rIns="91440" bIns="45720" rtlCol="0" anchor="ctr"/>
          <a:lstStyle>
            <a:lvl1pPr algn="r">
              <a:defRPr sz="1200">
                <a:solidFill>
                  <a:schemeClr val="bg1">
                    <a:lumMod val="50000"/>
                  </a:schemeClr>
                </a:solidFil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2322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3025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97258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1"/>
          <p:cNvSpPr>
            <a:spLocks noGrp="1"/>
          </p:cNvSpPr>
          <p:nvPr>
            <p:ph type="sldNum" sz="quarter" idx="10"/>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211500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20868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54735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56200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extLst>
      <p:ext uri="{BB962C8B-B14F-4D97-AF65-F5344CB8AC3E}">
        <p14:creationId xmlns:p14="http://schemas.microsoft.com/office/powerpoint/2010/main" val="35188768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9" descr="Velodyne guts_dark blue"/>
          <p:cNvPicPr>
            <a:picLocks noChangeAspect="1" noChangeArrowheads="1"/>
          </p:cNvPicPr>
          <p:nvPr/>
        </p:nvPicPr>
        <p:blipFill>
          <a:blip r:embed="rId14"/>
          <a:srcRect/>
          <a:stretch>
            <a:fillRect/>
          </a:stretch>
        </p:blipFill>
        <p:spPr bwMode="auto">
          <a:xfrm>
            <a:off x="-20054" y="-12914"/>
            <a:ext cx="9144000" cy="6858000"/>
          </a:xfrm>
          <a:prstGeom prst="rect">
            <a:avLst/>
          </a:prstGeom>
          <a:ln>
            <a:noFill/>
          </a:ln>
          <a:effectLst>
            <a:outerShdw blurRad="292100" dist="139700" dir="2700000" algn="tl" rotWithShape="0">
              <a:srgbClr val="333333">
                <a:alpha val="65000"/>
              </a:srgbClr>
            </a:outerShdw>
          </a:effectLst>
        </p:spPr>
      </p:pic>
      <p:sp>
        <p:nvSpPr>
          <p:cNvPr id="1027" name="Rectangle 2"/>
          <p:cNvSpPr>
            <a:spLocks noGrp="1" noChangeArrowheads="1"/>
          </p:cNvSpPr>
          <p:nvPr>
            <p:ph type="title"/>
          </p:nvPr>
        </p:nvSpPr>
        <p:spPr bwMode="auto">
          <a:xfrm>
            <a:off x="381000" y="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
          <p:cNvSpPr>
            <a:spLocks noGrp="1"/>
          </p:cNvSpPr>
          <p:nvPr>
            <p:ph type="sldNum" sz="quarter" idx="4"/>
          </p:nvPr>
        </p:nvSpPr>
        <p:spPr>
          <a:xfrm>
            <a:off x="4038600" y="6629400"/>
            <a:ext cx="457200" cy="228600"/>
          </a:xfrm>
          <a:prstGeom prst="rect">
            <a:avLst/>
          </a:prstGeom>
        </p:spPr>
        <p:txBody>
          <a:bodyPr vert="horz" lIns="91440" tIns="45720" rIns="91440" bIns="45720" rtlCol="0" anchor="ctr"/>
          <a:lstStyle>
            <a:lvl1pPr algn="r">
              <a:defRPr sz="800">
                <a:solidFill>
                  <a:schemeClr val="bg1">
                    <a:lumMod val="50000"/>
                  </a:schemeClr>
                </a:solidFill>
                <a:latin typeface="Arial"/>
                <a:cs typeface="Arial"/>
              </a:defRPr>
            </a:lvl1pPr>
          </a:lstStyle>
          <a:p>
            <a:r>
              <a:rPr lang="en-US" smtClean="0"/>
              <a:t>- </a:t>
            </a:r>
            <a:fld id="{0DD6BE78-DB4A-924A-8A7F-2472A72D50A7}" type="slidenum">
              <a:rPr lang="en-US" smtClean="0"/>
              <a:pPr/>
              <a:t>‹#›</a:t>
            </a:fld>
            <a:r>
              <a:rPr lang="en-US" smtClean="0"/>
              <a:t>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3200">
          <a:solidFill>
            <a:schemeClr val="tx2"/>
          </a:solidFill>
          <a:latin typeface="Arial"/>
          <a:ea typeface="ＭＳ Ｐゴシック" charset="0"/>
          <a:cs typeface="Arial"/>
        </a:defRPr>
      </a:lvl1pPr>
      <a:lvl2pPr algn="l" rtl="0" eaLnBrk="1" fontAlgn="base" hangingPunct="1">
        <a:spcBef>
          <a:spcPct val="0"/>
        </a:spcBef>
        <a:spcAft>
          <a:spcPct val="0"/>
        </a:spcAft>
        <a:defRPr sz="3200">
          <a:solidFill>
            <a:schemeClr val="tx2"/>
          </a:solidFill>
          <a:latin typeface="Times New Roman" charset="0"/>
          <a:ea typeface="ＭＳ Ｐゴシック" charset="0"/>
          <a:cs typeface="ＭＳ Ｐゴシック" charset="0"/>
        </a:defRPr>
      </a:lvl2pPr>
      <a:lvl3pPr algn="l" rtl="0" eaLnBrk="1" fontAlgn="base" hangingPunct="1">
        <a:spcBef>
          <a:spcPct val="0"/>
        </a:spcBef>
        <a:spcAft>
          <a:spcPct val="0"/>
        </a:spcAft>
        <a:defRPr sz="3200">
          <a:solidFill>
            <a:schemeClr val="tx2"/>
          </a:solidFill>
          <a:latin typeface="Times New Roman" charset="0"/>
          <a:ea typeface="ＭＳ Ｐゴシック" charset="0"/>
          <a:cs typeface="ＭＳ Ｐゴシック" charset="0"/>
        </a:defRPr>
      </a:lvl3pPr>
      <a:lvl4pPr algn="l" rtl="0" eaLnBrk="1" fontAlgn="base" hangingPunct="1">
        <a:spcBef>
          <a:spcPct val="0"/>
        </a:spcBef>
        <a:spcAft>
          <a:spcPct val="0"/>
        </a:spcAft>
        <a:defRPr sz="3200">
          <a:solidFill>
            <a:schemeClr val="tx2"/>
          </a:solidFill>
          <a:latin typeface="Times New Roman" charset="0"/>
          <a:ea typeface="ＭＳ Ｐゴシック" charset="0"/>
          <a:cs typeface="ＭＳ Ｐゴシック" charset="0"/>
        </a:defRPr>
      </a:lvl4pPr>
      <a:lvl5pPr algn="l" rtl="0" eaLnBrk="1" fontAlgn="base" hangingPunct="1">
        <a:spcBef>
          <a:spcPct val="0"/>
        </a:spcBef>
        <a:spcAft>
          <a:spcPct val="0"/>
        </a:spcAft>
        <a:defRPr sz="32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1" fontAlgn="base" hangingPunct="1">
        <a:spcBef>
          <a:spcPct val="20000"/>
        </a:spcBef>
        <a:spcAft>
          <a:spcPct val="0"/>
        </a:spcAft>
        <a:buChar char="•"/>
        <a:defRPr sz="24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Char char="–"/>
        <a:defRPr sz="20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Char char="•"/>
        <a:defRPr>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hyperlink" Target="https://192.168.1.2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Documents and Settings\nnelson.VELODYNE\Desktop\Velodyne PPT templates slide images\Velodyne cover.jpg"/>
          <p:cNvPicPr>
            <a:picLocks noChangeAspect="1" noChangeArrowheads="1"/>
          </p:cNvPicPr>
          <p:nvPr/>
        </p:nvPicPr>
        <p:blipFill>
          <a:blip r:embed="rId3"/>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4098" name="Title 4"/>
          <p:cNvSpPr>
            <a:spLocks noGrp="1"/>
          </p:cNvSpPr>
          <p:nvPr>
            <p:ph type="ctrTitle"/>
          </p:nvPr>
        </p:nvSpPr>
        <p:spPr>
          <a:xfrm>
            <a:off x="381000" y="4038600"/>
            <a:ext cx="8610600" cy="2133600"/>
          </a:xfrm>
        </p:spPr>
        <p:txBody>
          <a:bodyPr/>
          <a:lstStyle/>
          <a:p>
            <a:pPr algn="ctr" eaLnBrk="1" hangingPunct="1"/>
            <a:r>
              <a:rPr lang="en-US" b="1" dirty="0" smtClean="0">
                <a:latin typeface="Arial Black" charset="0"/>
              </a:rPr>
              <a:t>HDL32E Software Version V2.0</a:t>
            </a:r>
            <a:br>
              <a:rPr lang="en-US" b="1" dirty="0" smtClean="0">
                <a:latin typeface="Arial Black" charset="0"/>
              </a:rPr>
            </a:br>
            <a:r>
              <a:rPr lang="en-US" b="1" dirty="0">
                <a:latin typeface="Arial Black" charset="0"/>
              </a:rPr>
              <a:t/>
            </a:r>
            <a:br>
              <a:rPr lang="en-US" b="1" dirty="0">
                <a:latin typeface="Arial Black" charset="0"/>
              </a:rPr>
            </a:br>
            <a:r>
              <a:rPr lang="en-US" sz="2000" b="1" dirty="0" smtClean="0"/>
              <a:t>Description of New Functionalities</a:t>
            </a:r>
            <a:r>
              <a:rPr lang="en-US" sz="2000" b="1" dirty="0"/>
              <a:t> </a:t>
            </a:r>
            <a:r>
              <a:rPr lang="en-US" sz="2000" b="1" dirty="0" smtClean="0"/>
              <a:t>and Changes</a:t>
            </a:r>
            <a:br>
              <a:rPr lang="en-US" sz="2000" b="1" dirty="0" smtClean="0"/>
            </a:br>
            <a:r>
              <a:rPr lang="en-US" sz="2000" b="1" dirty="0" smtClean="0"/>
              <a:t/>
            </a:r>
            <a:br>
              <a:rPr lang="en-US" sz="2000" b="1" dirty="0" smtClean="0"/>
            </a:br>
            <a:r>
              <a:rPr lang="en-US" sz="1600" dirty="0" smtClean="0"/>
              <a:t>December 4, 2012  (Wolfgang Juchmann)</a:t>
            </a:r>
            <a:endParaRPr lang="en-US" sz="1600" i="1" dirty="0"/>
          </a:p>
        </p:txBody>
      </p:sp>
      <p:pic>
        <p:nvPicPr>
          <p:cNvPr id="5" name="Picture 9" descr="UDL-32E"/>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flipH="1">
            <a:off x="7315200" y="762000"/>
            <a:ext cx="132270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10</a:t>
            </a:fld>
            <a:r>
              <a:rPr lang="en-US" smtClean="0"/>
              <a:t> -</a:t>
            </a:r>
            <a:endParaRPr lang="en-US" dirty="0"/>
          </a:p>
        </p:txBody>
      </p:sp>
      <p:pic>
        <p:nvPicPr>
          <p:cNvPr id="3" name="Picture 2" descr="Webserver2.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200" y="685800"/>
            <a:ext cx="4589367" cy="364999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80545184"/>
              </p:ext>
            </p:extLst>
          </p:nvPr>
        </p:nvGraphicFramePr>
        <p:xfrm>
          <a:off x="0" y="4190692"/>
          <a:ext cx="8839201" cy="2591108"/>
        </p:xfrm>
        <a:graphic>
          <a:graphicData uri="http://schemas.openxmlformats.org/drawingml/2006/table">
            <a:tbl>
              <a:tblPr/>
              <a:tblGrid>
                <a:gridCol w="910438"/>
                <a:gridCol w="645262"/>
                <a:gridCol w="1396594"/>
                <a:gridCol w="1299362"/>
                <a:gridCol w="936955"/>
                <a:gridCol w="3650590"/>
              </a:tblGrid>
              <a:tr h="136124">
                <a:tc>
                  <a:txBody>
                    <a:bodyPr/>
                    <a:lstStyle/>
                    <a:p>
                      <a:pPr algn="l" fontAlgn="t"/>
                      <a:r>
                        <a:rPr lang="en-US" sz="800" b="1" i="0" u="none" strike="noStrike">
                          <a:solidFill>
                            <a:srgbClr val="000000"/>
                          </a:solidFill>
                          <a:effectLst/>
                          <a:latin typeface="Calibri"/>
                        </a:rPr>
                        <a:t>Variable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800" b="1" i="0" u="none" strike="noStrike">
                          <a:solidFill>
                            <a:srgbClr val="000000"/>
                          </a:solidFill>
                          <a:effectLst/>
                          <a:latin typeface="Calibri"/>
                        </a:rPr>
                        <a:t>Type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800" b="1" i="0" u="none" strike="noStrike">
                          <a:solidFill>
                            <a:srgbClr val="000000"/>
                          </a:solidFill>
                          <a:effectLst/>
                          <a:latin typeface="Calibri"/>
                        </a:rPr>
                        <a:t>Description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Calibri"/>
                        </a:rPr>
                        <a:t>Typical/Default</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800" b="1" i="0" u="none" strike="noStrike">
                          <a:solidFill>
                            <a:srgbClr val="000000"/>
                          </a:solidFill>
                          <a:effectLst/>
                          <a:latin typeface="Calibri"/>
                        </a:rPr>
                        <a:t>Range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800" b="1" i="0" u="none" strike="noStrike" dirty="0" smtClean="0">
                          <a:solidFill>
                            <a:srgbClr val="000000"/>
                          </a:solidFill>
                          <a:effectLst/>
                          <a:latin typeface="Calibri"/>
                        </a:rPr>
                        <a:t>Rules/Comments</a:t>
                      </a:r>
                      <a:endParaRPr lang="en-US" sz="800" b="1"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36124">
                <a:tc>
                  <a:txBody>
                    <a:bodyPr/>
                    <a:lstStyle/>
                    <a:p>
                      <a:pPr algn="l" fontAlgn="t"/>
                      <a:r>
                        <a:rPr lang="en-US" sz="800" b="0" i="0" u="none" strike="noStrike">
                          <a:solidFill>
                            <a:srgbClr val="000000"/>
                          </a:solidFill>
                          <a:effectLst/>
                          <a:latin typeface="Calibri"/>
                        </a:rPr>
                        <a:t>Model</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shows model number</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HDL-32E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HDL-32 versions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none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SN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shows unique Serial Number</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711024674</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9 digit number</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none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MAC</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shows unique MAC address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a:solidFill>
                            <a:srgbClr val="000000"/>
                          </a:solidFill>
                          <a:effectLst/>
                          <a:latin typeface="Calibri"/>
                        </a:rPr>
                        <a:t>60-76-88-20-12</a:t>
                      </a:r>
                      <a:r>
                        <a:rPr lang="en-US" sz="800" b="0" i="0" u="none" strike="noStrike" dirty="0" smtClean="0">
                          <a:solidFill>
                            <a:srgbClr val="000000"/>
                          </a:solidFill>
                          <a:effectLst/>
                          <a:latin typeface="Calibri"/>
                        </a:rPr>
                        <a:t>-42</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12 digit MAC format</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none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Configuration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r>
                        <a:rPr lang="en-US" sz="800" b="0" i="0" u="none" strike="noStrike" baseline="0" dirty="0" smtClean="0">
                          <a:solidFill>
                            <a:srgbClr val="000000"/>
                          </a:solidFill>
                          <a:effectLst/>
                          <a:latin typeface="Calibri"/>
                        </a:rPr>
                        <a:t> and 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selects Configuration screen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 or blue when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white,blue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only one screen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System</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r>
                        <a:rPr lang="en-US" sz="800" b="0" i="0" u="none" strike="noStrike" baseline="0" dirty="0" smtClean="0">
                          <a:solidFill>
                            <a:srgbClr val="000000"/>
                          </a:solidFill>
                          <a:effectLst/>
                          <a:latin typeface="Calibri"/>
                        </a:rPr>
                        <a:t> and 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selects Diagnostics screen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 or blue when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white,blue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only one screen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Info</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r>
                        <a:rPr lang="en-US" sz="800" b="0" i="0" u="none" strike="noStrike" baseline="0" dirty="0" smtClean="0">
                          <a:solidFill>
                            <a:srgbClr val="000000"/>
                          </a:solidFill>
                          <a:effectLst/>
                          <a:latin typeface="Calibri"/>
                        </a:rPr>
                        <a:t> and 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selects Info screen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 or blue when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white,blue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only one screen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Diagnostics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r>
                        <a:rPr lang="en-US" sz="800" b="0" i="0" u="none" strike="noStrike" baseline="0" dirty="0" smtClean="0">
                          <a:solidFill>
                            <a:srgbClr val="000000"/>
                          </a:solidFill>
                          <a:effectLst/>
                          <a:latin typeface="Calibri"/>
                        </a:rPr>
                        <a:t> and 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selects Diagnostics screen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 or blue when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white,blue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only one screen selected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Update Firmware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allows new firmware upload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yyyyy.flash</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n/a</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a:solidFill>
                            <a:srgbClr val="000000"/>
                          </a:solidFill>
                          <a:effectLst/>
                          <a:latin typeface="Calibri"/>
                        </a:rPr>
                        <a:t>n/</a:t>
                      </a:r>
                      <a:r>
                        <a:rPr lang="en-US" sz="800" b="0" i="0" u="none" strike="noStrike" dirty="0" smtClean="0">
                          <a:solidFill>
                            <a:srgbClr val="000000"/>
                          </a:solidFill>
                          <a:effectLst/>
                          <a:latin typeface="Calibri"/>
                        </a:rPr>
                        <a:t>a (only upload factory</a:t>
                      </a:r>
                      <a:r>
                        <a:rPr lang="en-US" sz="800" b="0" i="0" u="none" strike="noStrike" baseline="0" dirty="0" smtClean="0">
                          <a:solidFill>
                            <a:srgbClr val="000000"/>
                          </a:solidFill>
                          <a:effectLst/>
                          <a:latin typeface="Calibri"/>
                        </a:rPr>
                        <a:t> recommended firmware updates)</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124">
                <a:tc>
                  <a:txBody>
                    <a:bodyPr/>
                    <a:lstStyle/>
                    <a:p>
                      <a:pPr algn="l" fontAlgn="t"/>
                      <a:r>
                        <a:rPr lang="en-US" sz="800" b="0" i="0" u="none" strike="noStrike">
                          <a:solidFill>
                            <a:srgbClr val="000000"/>
                          </a:solidFill>
                          <a:effectLst/>
                          <a:latin typeface="Calibri"/>
                        </a:rPr>
                        <a:t>Update Calibration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allows new calibration upload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xxxxx.srec</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n/a</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n/a</a:t>
                      </a:r>
                      <a:r>
                        <a:rPr lang="en-US" sz="800" b="0" i="0" u="none" strike="noStrike" baseline="0" dirty="0" smtClean="0">
                          <a:solidFill>
                            <a:srgbClr val="000000"/>
                          </a:solidFill>
                          <a:effectLst/>
                          <a:latin typeface="Calibri"/>
                        </a:rPr>
                        <a:t> (careful with uploading the wrong calibration file)</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5176">
                <a:tc>
                  <a:txBody>
                    <a:bodyPr/>
                    <a:lstStyle/>
                    <a:p>
                      <a:pPr algn="l" fontAlgn="t"/>
                      <a:r>
                        <a:rPr lang="en-US" sz="800" b="0" i="0" u="none" strike="noStrike">
                          <a:solidFill>
                            <a:srgbClr val="000000"/>
                          </a:solidFill>
                          <a:effectLst/>
                          <a:latin typeface="Calibri"/>
                        </a:rPr>
                        <a:t>Reset System</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Set</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restarts processors to a fresh power on state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n/a</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n/a</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takes about 30 seconds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5176">
                <a:tc>
                  <a:txBody>
                    <a:bodyPr/>
                    <a:lstStyle/>
                    <a:p>
                      <a:pPr algn="l" fontAlgn="t"/>
                      <a:r>
                        <a:rPr lang="en-US" sz="800" b="0" i="0" u="none" strike="noStrike">
                          <a:solidFill>
                            <a:srgbClr val="000000"/>
                          </a:solidFill>
                          <a:effectLst/>
                          <a:latin typeface="Calibri"/>
                        </a:rPr>
                        <a:t>Position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shows GPS position if connected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37 08.3027N 121 39.5421W</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n/a</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none</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5176">
                <a:tc>
                  <a:txBody>
                    <a:bodyPr/>
                    <a:lstStyle/>
                    <a:p>
                      <a:pPr algn="l" fontAlgn="t"/>
                      <a:r>
                        <a:rPr lang="en-US" sz="800" b="0" i="0" u="none" strike="noStrike" dirty="0">
                          <a:solidFill>
                            <a:srgbClr val="000000"/>
                          </a:solidFill>
                          <a:effectLst/>
                          <a:latin typeface="Calibri"/>
                        </a:rPr>
                        <a:t>Motor</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Shows motor </a:t>
                      </a:r>
                      <a:r>
                        <a:rPr lang="en-US" sz="800" b="0" i="0" u="none" strike="noStrike" dirty="0">
                          <a:solidFill>
                            <a:srgbClr val="000000"/>
                          </a:solidFill>
                          <a:effectLst/>
                          <a:latin typeface="Calibri"/>
                        </a:rPr>
                        <a:t>status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 or DISABLED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baseline="0" dirty="0" smtClean="0">
                          <a:solidFill>
                            <a:srgbClr val="000000"/>
                          </a:solidFill>
                          <a:effectLst/>
                          <a:latin typeface="Calibri"/>
                        </a:rPr>
                        <a:t>Lasers will be disabled when rotations are below 200 RPM’s</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5176">
                <a:tc>
                  <a:txBody>
                    <a:bodyPr/>
                    <a:lstStyle/>
                    <a:p>
                      <a:pPr algn="l" fontAlgn="t"/>
                      <a:r>
                        <a:rPr lang="en-US" sz="800" b="0" i="0" u="none" strike="noStrike">
                          <a:solidFill>
                            <a:srgbClr val="000000"/>
                          </a:solidFill>
                          <a:effectLst/>
                          <a:latin typeface="Calibri"/>
                        </a:rPr>
                        <a:t>RPM</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shows actual measured rotations per minutes</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600</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0 - 3000</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a:solidFill>
                            <a:srgbClr val="000000"/>
                          </a:solidFill>
                          <a:effectLst/>
                          <a:latin typeface="Calibri"/>
                        </a:rPr>
                        <a:t>RPM actual read value does have an offset to set value, since there is no feedback loop connecting set and read value</a:t>
                      </a:r>
                      <a:r>
                        <a:rPr lang="en-US" sz="800" b="0" i="0" u="none" strike="noStrike" dirty="0" smtClean="0">
                          <a:solidFill>
                            <a:srgbClr val="000000"/>
                          </a:solidFill>
                          <a:effectLst/>
                          <a:latin typeface="Calibri"/>
                        </a:rPr>
                        <a:t>. Do not set</a:t>
                      </a:r>
                      <a:r>
                        <a:rPr lang="en-US" sz="800" b="0" i="0" u="none" strike="noStrike" baseline="0" dirty="0" smtClean="0">
                          <a:solidFill>
                            <a:srgbClr val="000000"/>
                          </a:solidFill>
                          <a:effectLst/>
                          <a:latin typeface="Calibri"/>
                        </a:rPr>
                        <a:t> RPM;s that result in &gt; 1200 RPM measured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69164">
                <a:tc>
                  <a:txBody>
                    <a:bodyPr/>
                    <a:lstStyle/>
                    <a:p>
                      <a:pPr algn="l" fontAlgn="t"/>
                      <a:r>
                        <a:rPr lang="en-US" sz="800" b="0" i="0" u="none" strike="noStrike">
                          <a:solidFill>
                            <a:srgbClr val="000000"/>
                          </a:solidFill>
                          <a:effectLst/>
                          <a:latin typeface="Calibri"/>
                        </a:rPr>
                        <a:t>Laser</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smtClean="0">
                          <a:solidFill>
                            <a:srgbClr val="000000"/>
                          </a:solidFill>
                          <a:effectLst/>
                          <a:latin typeface="Calibri"/>
                        </a:rPr>
                        <a:t>Read</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a:solidFill>
                            <a:srgbClr val="000000"/>
                          </a:solidFill>
                          <a:effectLst/>
                          <a:latin typeface="Calibri"/>
                        </a:rPr>
                        <a:t>shows if laser is ON or DISABLED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a:solidFill>
                            <a:srgbClr val="000000"/>
                          </a:solidFill>
                          <a:effectLst/>
                          <a:latin typeface="Calibri"/>
                        </a:rPr>
                        <a:t>ON or DISABLED</a:t>
                      </a: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800" b="0" i="0" u="none" strike="noStrike" dirty="0">
                          <a:solidFill>
                            <a:srgbClr val="000000"/>
                          </a:solidFill>
                          <a:effectLst/>
                          <a:latin typeface="Calibri"/>
                        </a:rPr>
                        <a:t>Laser turns OFF when measured motor speed is less than 200 </a:t>
                      </a:r>
                      <a:r>
                        <a:rPr lang="en-US" sz="800" b="0" i="0" u="none" strike="noStrike" dirty="0" smtClean="0">
                          <a:solidFill>
                            <a:srgbClr val="000000"/>
                          </a:solidFill>
                          <a:effectLst/>
                          <a:latin typeface="Calibri"/>
                        </a:rPr>
                        <a:t>RPM’s</a:t>
                      </a:r>
                      <a:endParaRPr lang="en-US" sz="800" b="0" i="0" u="none" strike="noStrike" dirty="0">
                        <a:solidFill>
                          <a:srgbClr val="000000"/>
                        </a:solidFill>
                        <a:effectLst/>
                        <a:latin typeface="Calibri"/>
                      </a:endParaRPr>
                    </a:p>
                  </a:txBody>
                  <a:tcPr marL="8839" marR="8839" marT="88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5130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Firmware Upload Procedure</a:t>
            </a:r>
            <a:endParaRPr lang="en-US" dirty="0"/>
          </a:p>
        </p:txBody>
      </p:sp>
      <p:sp>
        <p:nvSpPr>
          <p:cNvPr id="3" name="Content Placeholder 2"/>
          <p:cNvSpPr>
            <a:spLocks noGrp="1"/>
          </p:cNvSpPr>
          <p:nvPr>
            <p:ph idx="1"/>
          </p:nvPr>
        </p:nvSpPr>
        <p:spPr>
          <a:xfrm>
            <a:off x="4191000" y="762000"/>
            <a:ext cx="4800600" cy="5486400"/>
          </a:xfrm>
        </p:spPr>
        <p:txBody>
          <a:bodyPr/>
          <a:lstStyle/>
          <a:p>
            <a:pPr marL="0" indent="0">
              <a:buNone/>
            </a:pPr>
            <a:r>
              <a:rPr lang="en-US" sz="1200" dirty="0" smtClean="0"/>
              <a:t>This procedure should only be performed if instructed by </a:t>
            </a:r>
            <a:r>
              <a:rPr lang="en-US" sz="1200" dirty="0" err="1" smtClean="0"/>
              <a:t>Velodyne</a:t>
            </a:r>
            <a:r>
              <a:rPr lang="en-US" sz="1200" dirty="0" smtClean="0"/>
              <a:t> to upload a new firmware version. </a:t>
            </a:r>
            <a:endParaRPr lang="en-US" sz="1200" dirty="0"/>
          </a:p>
          <a:p>
            <a:endParaRPr lang="en-US" sz="1200" dirty="0" smtClean="0"/>
          </a:p>
          <a:p>
            <a:r>
              <a:rPr lang="en-US" sz="1200" dirty="0" smtClean="0"/>
              <a:t>Establish communication via internet explorer and the IP address </a:t>
            </a:r>
          </a:p>
          <a:p>
            <a:pPr lvl="1"/>
            <a:r>
              <a:rPr lang="en-US" sz="1000" dirty="0" smtClean="0"/>
              <a:t>Default: </a:t>
            </a:r>
            <a:r>
              <a:rPr lang="en-US" sz="1000" dirty="0" smtClean="0">
                <a:hlinkClick r:id="rId2"/>
              </a:rPr>
              <a:t>https://192.168.1.201</a:t>
            </a:r>
            <a:endParaRPr lang="en-US" sz="1000" dirty="0"/>
          </a:p>
          <a:p>
            <a:endParaRPr lang="en-US" sz="1200" dirty="0" smtClean="0"/>
          </a:p>
          <a:p>
            <a:r>
              <a:rPr lang="en-US" sz="1200" dirty="0" smtClean="0"/>
              <a:t>For backup purposes, press Download Snapshot and save file</a:t>
            </a:r>
          </a:p>
          <a:p>
            <a:pPr lvl="1"/>
            <a:r>
              <a:rPr lang="en-US" sz="800" dirty="0" smtClean="0"/>
              <a:t>HDL&lt;sensor serial number&gt;.</a:t>
            </a:r>
            <a:r>
              <a:rPr lang="en-US" sz="800" dirty="0" err="1" smtClean="0"/>
              <a:t>hdl</a:t>
            </a:r>
            <a:endParaRPr lang="en-US" sz="800" dirty="0" smtClean="0"/>
          </a:p>
          <a:p>
            <a:endParaRPr lang="en-US" sz="1200" dirty="0" smtClean="0"/>
          </a:p>
          <a:p>
            <a:r>
              <a:rPr lang="en-US" sz="1200" dirty="0" smtClean="0"/>
              <a:t>Switch to Systems page</a:t>
            </a:r>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11</a:t>
            </a:fld>
            <a:r>
              <a:rPr lang="en-US" smtClean="0"/>
              <a:t> -</a:t>
            </a:r>
            <a:endParaRPr lang="en-US" dirty="0"/>
          </a:p>
        </p:txBody>
      </p:sp>
      <p:pic>
        <p:nvPicPr>
          <p:cNvPr id="6" name="Picture 5" descr="P241_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200" y="685800"/>
            <a:ext cx="4040505" cy="3200400"/>
          </a:xfrm>
          <a:prstGeom prst="rect">
            <a:avLst/>
          </a:prstGeom>
        </p:spPr>
      </p:pic>
      <p:pic>
        <p:nvPicPr>
          <p:cNvPr id="7" name="Picture 6" descr="P241_2.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200" y="3599129"/>
            <a:ext cx="4038600" cy="3258871"/>
          </a:xfrm>
          <a:prstGeom prst="rect">
            <a:avLst/>
          </a:prstGeom>
        </p:spPr>
      </p:pic>
      <p:cxnSp>
        <p:nvCxnSpPr>
          <p:cNvPr id="9" name="Straight Arrow Connector 8"/>
          <p:cNvCxnSpPr/>
          <p:nvPr/>
        </p:nvCxnSpPr>
        <p:spPr>
          <a:xfrm flipH="1" flipV="1">
            <a:off x="1143000" y="762000"/>
            <a:ext cx="3048000" cy="685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838200" y="1828800"/>
            <a:ext cx="3352800" cy="1295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895600" y="2362200"/>
            <a:ext cx="1295400" cy="2286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017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Firmware Upload Procedure</a:t>
            </a:r>
            <a:endParaRPr lang="en-US" dirty="0"/>
          </a:p>
        </p:txBody>
      </p:sp>
      <p:sp>
        <p:nvSpPr>
          <p:cNvPr id="3" name="Content Placeholder 2"/>
          <p:cNvSpPr>
            <a:spLocks noGrp="1"/>
          </p:cNvSpPr>
          <p:nvPr>
            <p:ph idx="1"/>
          </p:nvPr>
        </p:nvSpPr>
        <p:spPr>
          <a:xfrm>
            <a:off x="4191000" y="762000"/>
            <a:ext cx="4800600" cy="5486400"/>
          </a:xfrm>
        </p:spPr>
        <p:txBody>
          <a:bodyPr/>
          <a:lstStyle/>
          <a:p>
            <a:r>
              <a:rPr lang="en-US" sz="1200" dirty="0" smtClean="0"/>
              <a:t>Click Browse and locate firmware to be uploaded</a:t>
            </a:r>
          </a:p>
          <a:p>
            <a:pPr lvl="1"/>
            <a:r>
              <a:rPr lang="en-US" sz="800" dirty="0" err="1" smtClean="0"/>
              <a:t>xxxx.flash</a:t>
            </a:r>
            <a:r>
              <a:rPr lang="en-US" sz="800" dirty="0" smtClean="0"/>
              <a:t> format</a:t>
            </a:r>
          </a:p>
          <a:p>
            <a:pPr lvl="1"/>
            <a:endParaRPr lang="en-US" sz="800" dirty="0" smtClean="0"/>
          </a:p>
          <a:p>
            <a:pPr lvl="1"/>
            <a:endParaRPr lang="en-US" sz="800" dirty="0"/>
          </a:p>
          <a:p>
            <a:pPr lvl="1"/>
            <a:endParaRPr lang="en-US" sz="800" dirty="0" smtClean="0"/>
          </a:p>
          <a:p>
            <a:pPr lvl="1"/>
            <a:endParaRPr lang="en-US" sz="800" dirty="0" smtClean="0"/>
          </a:p>
          <a:p>
            <a:r>
              <a:rPr lang="en-US" sz="1200" dirty="0" smtClean="0"/>
              <a:t>Click Open and see file path in window</a:t>
            </a:r>
          </a:p>
          <a:p>
            <a:endParaRPr lang="en-US" sz="1200" dirty="0" smtClean="0"/>
          </a:p>
          <a:p>
            <a:endParaRPr lang="en-US" sz="1200" dirty="0"/>
          </a:p>
          <a:p>
            <a:endParaRPr lang="en-US" sz="1200" dirty="0" smtClean="0"/>
          </a:p>
          <a:p>
            <a:endParaRPr lang="en-US" sz="1200" dirty="0" smtClean="0"/>
          </a:p>
          <a:p>
            <a:endParaRPr lang="en-US" sz="1200" dirty="0"/>
          </a:p>
          <a:p>
            <a:r>
              <a:rPr lang="en-US" sz="1200" dirty="0" smtClean="0"/>
              <a:t>Click Update and notice progress status (next slide</a:t>
            </a:r>
            <a:endParaRPr lang="en-US" sz="12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12</a:t>
            </a:fld>
            <a:r>
              <a:rPr lang="en-US" smtClean="0"/>
              <a:t> -</a:t>
            </a:r>
            <a:endParaRPr lang="en-US" dirty="0"/>
          </a:p>
        </p:txBody>
      </p:sp>
      <p:pic>
        <p:nvPicPr>
          <p:cNvPr id="8" name="Picture 7" descr="P241_6.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838200"/>
            <a:ext cx="3977640" cy="2743200"/>
          </a:xfrm>
          <a:prstGeom prst="rect">
            <a:avLst/>
          </a:prstGeom>
        </p:spPr>
      </p:pic>
      <p:pic>
        <p:nvPicPr>
          <p:cNvPr id="10" name="Picture 9" descr="P241_8.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581400"/>
            <a:ext cx="3974769" cy="3200400"/>
          </a:xfrm>
          <a:prstGeom prst="rect">
            <a:avLst/>
          </a:prstGeom>
        </p:spPr>
      </p:pic>
      <p:cxnSp>
        <p:nvCxnSpPr>
          <p:cNvPr id="11" name="Straight Arrow Connector 10"/>
          <p:cNvCxnSpPr/>
          <p:nvPr/>
        </p:nvCxnSpPr>
        <p:spPr>
          <a:xfrm flipH="1">
            <a:off x="1066800" y="914400"/>
            <a:ext cx="312420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200400" y="1828800"/>
            <a:ext cx="990600" cy="1524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 y="1828800"/>
            <a:ext cx="3352800" cy="3124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828800" y="3200400"/>
            <a:ext cx="2362200" cy="1752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304800" y="3200400"/>
            <a:ext cx="3886200" cy="2209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43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Firmware Upload Procedure</a:t>
            </a:r>
            <a:endParaRPr lang="en-US" dirty="0"/>
          </a:p>
        </p:txBody>
      </p:sp>
      <p:sp>
        <p:nvSpPr>
          <p:cNvPr id="3" name="Content Placeholder 2"/>
          <p:cNvSpPr>
            <a:spLocks noGrp="1"/>
          </p:cNvSpPr>
          <p:nvPr>
            <p:ph idx="1"/>
          </p:nvPr>
        </p:nvSpPr>
        <p:spPr>
          <a:xfrm>
            <a:off x="4191000" y="762000"/>
            <a:ext cx="4800600" cy="5486400"/>
          </a:xfrm>
        </p:spPr>
        <p:txBody>
          <a:bodyPr/>
          <a:lstStyle/>
          <a:p>
            <a:r>
              <a:rPr lang="en-US" sz="1200" dirty="0" smtClean="0"/>
              <a:t>Once uploaded the following window will open</a:t>
            </a:r>
          </a:p>
          <a:p>
            <a:endParaRPr lang="en-US" sz="1200" dirty="0" smtClean="0"/>
          </a:p>
          <a:p>
            <a:endParaRPr lang="en-US" sz="1200" dirty="0"/>
          </a:p>
          <a:p>
            <a:endParaRPr lang="en-US" sz="1200" dirty="0" smtClean="0"/>
          </a:p>
          <a:p>
            <a:r>
              <a:rPr lang="en-US" sz="1200" dirty="0" smtClean="0"/>
              <a:t>Press Process Firmware Update</a:t>
            </a:r>
          </a:p>
          <a:p>
            <a:endParaRPr lang="en-US" sz="1200" dirty="0"/>
          </a:p>
          <a:p>
            <a:endParaRPr lang="en-US" sz="1200" dirty="0" smtClean="0"/>
          </a:p>
          <a:p>
            <a:endParaRPr lang="en-US" sz="1200" dirty="0"/>
          </a:p>
          <a:p>
            <a:r>
              <a:rPr lang="en-US" sz="1200" dirty="0" smtClean="0"/>
              <a:t>Monitor Progress status</a:t>
            </a:r>
          </a:p>
          <a:p>
            <a:endParaRPr lang="en-US" sz="1200" dirty="0" smtClean="0"/>
          </a:p>
          <a:p>
            <a:endParaRPr lang="en-US" sz="1200" dirty="0"/>
          </a:p>
          <a:p>
            <a:endParaRPr lang="en-US" sz="1200" dirty="0" smtClean="0"/>
          </a:p>
          <a:p>
            <a:r>
              <a:rPr lang="en-US" sz="1200" dirty="0" smtClean="0"/>
              <a:t>Once 100% has been reached, press reset system</a:t>
            </a:r>
          </a:p>
          <a:p>
            <a:endParaRPr lang="en-US" sz="1200" dirty="0" smtClean="0"/>
          </a:p>
          <a:p>
            <a:endParaRPr lang="en-US" sz="1200" dirty="0"/>
          </a:p>
          <a:p>
            <a:endParaRPr lang="en-US" sz="1200" dirty="0" smtClean="0"/>
          </a:p>
          <a:p>
            <a:r>
              <a:rPr lang="en-US" sz="1200" dirty="0" smtClean="0"/>
              <a:t>Main Page will appear again after reset (next slide)</a:t>
            </a:r>
            <a:endParaRPr lang="en-US" sz="12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13</a:t>
            </a:fld>
            <a:r>
              <a:rPr lang="en-US" smtClean="0"/>
              <a:t> -</a:t>
            </a:r>
            <a:endParaRPr lang="en-US" dirty="0"/>
          </a:p>
        </p:txBody>
      </p:sp>
      <p:pic>
        <p:nvPicPr>
          <p:cNvPr id="7" name="Picture 6" descr="P241_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762000"/>
            <a:ext cx="3992757" cy="3191256"/>
          </a:xfrm>
          <a:prstGeom prst="rect">
            <a:avLst/>
          </a:prstGeom>
        </p:spPr>
      </p:pic>
      <p:pic>
        <p:nvPicPr>
          <p:cNvPr id="10" name="Picture 9" descr="P241_1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50" y="3691026"/>
            <a:ext cx="3962400" cy="3166974"/>
          </a:xfrm>
          <a:prstGeom prst="rect">
            <a:avLst/>
          </a:prstGeom>
        </p:spPr>
      </p:pic>
      <p:cxnSp>
        <p:nvCxnSpPr>
          <p:cNvPr id="11" name="Straight Arrow Connector 10"/>
          <p:cNvCxnSpPr/>
          <p:nvPr/>
        </p:nvCxnSpPr>
        <p:spPr>
          <a:xfrm flipH="1">
            <a:off x="3352800" y="914400"/>
            <a:ext cx="8382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438400" y="1828800"/>
            <a:ext cx="17526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133600" y="2667000"/>
            <a:ext cx="2057400" cy="2819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2286000" y="3581400"/>
            <a:ext cx="1905000" cy="2057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77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Firmware Upload Procedure</a:t>
            </a:r>
            <a:endParaRPr lang="en-US" dirty="0"/>
          </a:p>
        </p:txBody>
      </p:sp>
      <p:sp>
        <p:nvSpPr>
          <p:cNvPr id="3" name="Content Placeholder 2"/>
          <p:cNvSpPr>
            <a:spLocks noGrp="1"/>
          </p:cNvSpPr>
          <p:nvPr>
            <p:ph idx="1"/>
          </p:nvPr>
        </p:nvSpPr>
        <p:spPr>
          <a:xfrm>
            <a:off x="4191000" y="762000"/>
            <a:ext cx="4800600" cy="5486400"/>
          </a:xfrm>
        </p:spPr>
        <p:txBody>
          <a:bodyPr/>
          <a:lstStyle/>
          <a:p>
            <a:r>
              <a:rPr lang="en-US" sz="1200" dirty="0" smtClean="0"/>
              <a:t>Press Download Snapshot to safe configuration after upload</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Change to Info screen to see new versions of software</a:t>
            </a:r>
          </a:p>
          <a:p>
            <a:endParaRPr lang="en-US" sz="1200" dirty="0" smtClean="0"/>
          </a:p>
          <a:p>
            <a:endParaRPr lang="en-US" sz="1200" dirty="0"/>
          </a:p>
          <a:p>
            <a:r>
              <a:rPr lang="en-US" sz="1200" dirty="0"/>
              <a:t>API displays software versions as numerical values that can be converted to version format</a:t>
            </a:r>
          </a:p>
          <a:p>
            <a:pPr lvl="1"/>
            <a:r>
              <a:rPr lang="en-US" sz="1200" dirty="0"/>
              <a:t>17367302 = 0x01090106 =&gt; 0x01 09 01 06 &gt; 1.9.1.6</a:t>
            </a:r>
          </a:p>
          <a:p>
            <a:endParaRPr lang="en-US" sz="12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14</a:t>
            </a:fld>
            <a:r>
              <a:rPr lang="en-US" smtClean="0"/>
              <a:t> -</a:t>
            </a:r>
            <a:endParaRPr lang="en-US" dirty="0"/>
          </a:p>
        </p:txBody>
      </p:sp>
      <p:pic>
        <p:nvPicPr>
          <p:cNvPr id="6" name="Picture 5" descr="P241_12.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200" y="3581400"/>
            <a:ext cx="4001736" cy="3200400"/>
          </a:xfrm>
          <a:prstGeom prst="rect">
            <a:avLst/>
          </a:prstGeom>
        </p:spPr>
      </p:pic>
      <p:pic>
        <p:nvPicPr>
          <p:cNvPr id="7" name="Picture 6" descr="P241_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200" y="762000"/>
            <a:ext cx="4040505" cy="3200400"/>
          </a:xfrm>
          <a:prstGeom prst="rect">
            <a:avLst/>
          </a:prstGeom>
        </p:spPr>
      </p:pic>
      <p:cxnSp>
        <p:nvCxnSpPr>
          <p:cNvPr id="9" name="Straight Arrow Connector 8"/>
          <p:cNvCxnSpPr/>
          <p:nvPr/>
        </p:nvCxnSpPr>
        <p:spPr>
          <a:xfrm flipH="1">
            <a:off x="838200" y="990600"/>
            <a:ext cx="3352800" cy="2209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124200" y="3581400"/>
            <a:ext cx="10668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1676400" y="51054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53340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2971800" y="53340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2971800" y="51054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3429000" y="3657600"/>
            <a:ext cx="3657600" cy="1524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31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Documents and Settings\nnelson.VELODYNE\Desktop\Velodyne PPT templates slide images\Velodyne cover.jpg"/>
          <p:cNvPicPr>
            <a:picLocks noChangeAspect="1" noChangeArrowheads="1"/>
          </p:cNvPicPr>
          <p:nvPr/>
        </p:nvPicPr>
        <p:blipFill>
          <a:blip r:embed="rId3"/>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4098" name="Title 4"/>
          <p:cNvSpPr>
            <a:spLocks noGrp="1"/>
          </p:cNvSpPr>
          <p:nvPr>
            <p:ph type="ctrTitle"/>
          </p:nvPr>
        </p:nvSpPr>
        <p:spPr>
          <a:xfrm>
            <a:off x="76200" y="4800600"/>
            <a:ext cx="8915400" cy="1470025"/>
          </a:xfrm>
        </p:spPr>
        <p:txBody>
          <a:bodyPr/>
          <a:lstStyle/>
          <a:p>
            <a:pPr lvl="1" algn="ctr"/>
            <a:r>
              <a:rPr lang="en-US" b="1" dirty="0" smtClean="0">
                <a:latin typeface="Arial Black" charset="0"/>
              </a:rPr>
              <a:t>HDL32E: V2.0 Calibrated Reflectivity</a:t>
            </a:r>
            <a:br>
              <a:rPr lang="en-US" b="1" dirty="0" smtClean="0">
                <a:latin typeface="Arial Black" charset="0"/>
              </a:rPr>
            </a:br>
            <a:r>
              <a:rPr lang="en-US" b="1" dirty="0" smtClean="0">
                <a:latin typeface="Arial Black" charset="0"/>
              </a:rPr>
              <a:t/>
            </a:r>
            <a:br>
              <a:rPr lang="en-US" b="1" dirty="0" smtClean="0">
                <a:latin typeface="Arial Black" charset="0"/>
              </a:rPr>
            </a:br>
            <a:r>
              <a:rPr lang="en-US" sz="1600" dirty="0" smtClean="0"/>
              <a:t>November 30, 2012   (Wolfgang Juchmann)</a:t>
            </a:r>
            <a:endParaRPr lang="en-US" sz="1600" i="1" dirty="0"/>
          </a:p>
        </p:txBody>
      </p:sp>
      <p:pic>
        <p:nvPicPr>
          <p:cNvPr id="5" name="Picture 9" descr="UDL-32E"/>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flipH="1">
            <a:off x="7086600" y="838200"/>
            <a:ext cx="132270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7460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Calibrated Reflectivity Value (Version 2.0)</a:t>
            </a:r>
            <a:endParaRPr lang="en-US" dirty="0"/>
          </a:p>
        </p:txBody>
      </p:sp>
      <p:sp>
        <p:nvSpPr>
          <p:cNvPr id="3" name="Content Placeholder 2"/>
          <p:cNvSpPr>
            <a:spLocks noGrp="1"/>
          </p:cNvSpPr>
          <p:nvPr>
            <p:ph idx="1"/>
          </p:nvPr>
        </p:nvSpPr>
        <p:spPr>
          <a:xfrm>
            <a:off x="-76200" y="762000"/>
            <a:ext cx="8839200" cy="5943600"/>
          </a:xfrm>
        </p:spPr>
        <p:txBody>
          <a:bodyPr/>
          <a:lstStyle/>
          <a:p>
            <a:pPr lvl="1">
              <a:lnSpc>
                <a:spcPct val="90000"/>
              </a:lnSpc>
              <a:spcBef>
                <a:spcPts val="300"/>
              </a:spcBef>
            </a:pPr>
            <a:r>
              <a:rPr lang="en-US" sz="1400" dirty="0" smtClean="0"/>
              <a:t>Version </a:t>
            </a:r>
            <a:r>
              <a:rPr lang="en-US" sz="1400" dirty="0"/>
              <a:t>1.0 of the HDL32E reports in the data packages the measured distance as well as a value labeled intensity. The reported intensity value is based on one of 11 laser powers that the sensor has dynamically chosen based on best signal to noise ratio on the detector for the previous shot form that laser.</a:t>
            </a:r>
          </a:p>
          <a:p>
            <a:pPr lvl="2">
              <a:lnSpc>
                <a:spcPct val="90000"/>
              </a:lnSpc>
              <a:spcBef>
                <a:spcPts val="300"/>
              </a:spcBef>
            </a:pPr>
            <a:r>
              <a:rPr lang="en-US" sz="1200" dirty="0"/>
              <a:t>Low reflectivity targets generate small signal and a high laser power is chosen and reported.</a:t>
            </a:r>
          </a:p>
          <a:p>
            <a:pPr lvl="2">
              <a:lnSpc>
                <a:spcPct val="90000"/>
              </a:lnSpc>
              <a:spcBef>
                <a:spcPts val="300"/>
              </a:spcBef>
            </a:pPr>
            <a:r>
              <a:rPr lang="en-US" sz="1200" dirty="0"/>
              <a:t>High reflectivity targets report a high signal and a low laser power is chosen and reported. </a:t>
            </a:r>
          </a:p>
          <a:p>
            <a:pPr lvl="2">
              <a:lnSpc>
                <a:spcPct val="90000"/>
              </a:lnSpc>
              <a:spcBef>
                <a:spcPts val="300"/>
              </a:spcBef>
            </a:pPr>
            <a:r>
              <a:rPr lang="en-US" sz="1200" dirty="0"/>
              <a:t>Therefore in V1.0 the reported laser power values are an inverse measure of the reflectivity</a:t>
            </a:r>
            <a:r>
              <a:rPr lang="en-US" sz="1200" dirty="0" smtClean="0"/>
              <a:t>.</a:t>
            </a:r>
          </a:p>
          <a:p>
            <a:pPr lvl="2">
              <a:lnSpc>
                <a:spcPct val="90000"/>
              </a:lnSpc>
              <a:spcBef>
                <a:spcPts val="300"/>
              </a:spcBef>
            </a:pPr>
            <a:endParaRPr lang="en-US" sz="800" dirty="0"/>
          </a:p>
          <a:p>
            <a:pPr lvl="1">
              <a:lnSpc>
                <a:spcPct val="90000"/>
              </a:lnSpc>
              <a:spcBef>
                <a:spcPts val="300"/>
              </a:spcBef>
            </a:pPr>
            <a:r>
              <a:rPr lang="en-US" sz="1400" dirty="0"/>
              <a:t>Version 2.0 of the HDL32 measures the true reflectivity of a target independent of laser power and distance with true 256bit resolution. </a:t>
            </a:r>
          </a:p>
          <a:p>
            <a:pPr lvl="2">
              <a:lnSpc>
                <a:spcPct val="90000"/>
              </a:lnSpc>
              <a:spcBef>
                <a:spcPts val="300"/>
              </a:spcBef>
            </a:pPr>
            <a:r>
              <a:rPr lang="en-US" sz="1200" dirty="0"/>
              <a:t>Diffuse reflectors report values from 0 to 100 for 0-100% reflectivity</a:t>
            </a:r>
          </a:p>
          <a:p>
            <a:pPr lvl="2">
              <a:lnSpc>
                <a:spcPct val="90000"/>
              </a:lnSpc>
              <a:spcBef>
                <a:spcPts val="300"/>
              </a:spcBef>
            </a:pPr>
            <a:r>
              <a:rPr lang="en-US" sz="1200" dirty="0"/>
              <a:t>Retro-reflectors report values from 101 to 255 with 255 being the reported reflectivity for an ideal retro-reflector and 101 – 254 being the reported reflectivity for partially obstructed retro-</a:t>
            </a:r>
            <a:r>
              <a:rPr lang="en-US" sz="1200" dirty="0" smtClean="0"/>
              <a:t>reflectors or imperfect retro-reflectors. </a:t>
            </a:r>
          </a:p>
          <a:p>
            <a:pPr lvl="2">
              <a:lnSpc>
                <a:spcPct val="90000"/>
              </a:lnSpc>
              <a:spcBef>
                <a:spcPts val="300"/>
              </a:spcBef>
            </a:pPr>
            <a:endParaRPr lang="en-US" sz="800" dirty="0"/>
          </a:p>
          <a:p>
            <a:pPr lvl="1">
              <a:lnSpc>
                <a:spcPct val="90000"/>
              </a:lnSpc>
              <a:spcBef>
                <a:spcPts val="300"/>
              </a:spcBef>
            </a:pPr>
            <a:r>
              <a:rPr lang="en-US" sz="1400" dirty="0"/>
              <a:t>The HDL32E is calibrated using commercially available reflectivity standards. </a:t>
            </a:r>
            <a:endParaRPr lang="en-US" sz="800" dirty="0"/>
          </a:p>
          <a:p>
            <a:pPr lvl="1">
              <a:lnSpc>
                <a:spcPct val="90000"/>
              </a:lnSpc>
              <a:spcBef>
                <a:spcPts val="300"/>
              </a:spcBef>
            </a:pPr>
            <a:r>
              <a:rPr lang="en-US" sz="1400" dirty="0"/>
              <a:t>A ~95 m test range allows for accurate calibration of reflectivity values independent of distance. </a:t>
            </a:r>
            <a:endParaRPr lang="en-US" sz="1400" dirty="0" smtClean="0"/>
          </a:p>
          <a:p>
            <a:pPr lvl="1">
              <a:lnSpc>
                <a:spcPct val="90000"/>
              </a:lnSpc>
              <a:spcBef>
                <a:spcPts val="300"/>
              </a:spcBef>
            </a:pPr>
            <a:endParaRPr lang="en-US" sz="700" dirty="0" smtClean="0"/>
          </a:p>
          <a:p>
            <a:pPr lvl="1">
              <a:lnSpc>
                <a:spcPct val="90000"/>
              </a:lnSpc>
              <a:spcBef>
                <a:spcPts val="300"/>
              </a:spcBef>
            </a:pPr>
            <a:r>
              <a:rPr lang="en-US" sz="1400" dirty="0" smtClean="0"/>
              <a:t>As </a:t>
            </a:r>
            <a:r>
              <a:rPr lang="en-US" sz="1400" dirty="0"/>
              <a:t>a result of </a:t>
            </a:r>
            <a:r>
              <a:rPr lang="en-US" sz="1400" dirty="0" smtClean="0"/>
              <a:t>better </a:t>
            </a:r>
            <a:r>
              <a:rPr lang="en-US" sz="1400" dirty="0"/>
              <a:t>differentiation between diffuse reflectors and retro-reflectors, diffuse reflectors are now represented with values in the range from 0-</a:t>
            </a:r>
            <a:r>
              <a:rPr lang="en-US" sz="1400" dirty="0" smtClean="0"/>
              <a:t>100 and retro-reflectors from 101-255. </a:t>
            </a:r>
          </a:p>
          <a:p>
            <a:pPr lvl="1">
              <a:lnSpc>
                <a:spcPct val="90000"/>
              </a:lnSpc>
              <a:spcBef>
                <a:spcPts val="300"/>
              </a:spcBef>
            </a:pPr>
            <a:endParaRPr lang="en-US" sz="700" dirty="0"/>
          </a:p>
          <a:p>
            <a:pPr lvl="1">
              <a:lnSpc>
                <a:spcPct val="90000"/>
              </a:lnSpc>
              <a:spcBef>
                <a:spcPts val="300"/>
              </a:spcBef>
            </a:pPr>
            <a:r>
              <a:rPr lang="en-US" sz="1400" dirty="0" smtClean="0"/>
              <a:t>Distances of &lt; 0.5 m and from beyond the detection range are reported as zero meters.</a:t>
            </a:r>
          </a:p>
          <a:p>
            <a:pPr lvl="1">
              <a:lnSpc>
                <a:spcPct val="90000"/>
              </a:lnSpc>
              <a:spcBef>
                <a:spcPts val="300"/>
              </a:spcBef>
            </a:pPr>
            <a:endParaRPr lang="en-US" sz="700" dirty="0"/>
          </a:p>
          <a:p>
            <a:pPr lvl="1">
              <a:lnSpc>
                <a:spcPct val="90000"/>
              </a:lnSpc>
              <a:spcBef>
                <a:spcPts val="300"/>
              </a:spcBef>
            </a:pPr>
            <a:r>
              <a:rPr lang="en-US" sz="1400" dirty="0"/>
              <a:t>Depending on the users choice of color scaling, this might result in a shift of colors from what the user is used to. Adjustment of color scaling corresponding with the definition for diffuse and retro-reflectors in Version 2.0 will help with better differentiation for the reported calibration values. </a:t>
            </a:r>
          </a:p>
          <a:p>
            <a:pPr lvl="1">
              <a:lnSpc>
                <a:spcPct val="90000"/>
              </a:lnSpc>
              <a:spcBef>
                <a:spcPts val="300"/>
              </a:spcBef>
            </a:pPr>
            <a:endParaRPr lang="en-US" sz="700" dirty="0"/>
          </a:p>
          <a:p>
            <a:pPr lvl="1">
              <a:lnSpc>
                <a:spcPct val="90000"/>
              </a:lnSpc>
              <a:spcBef>
                <a:spcPts val="300"/>
              </a:spcBef>
            </a:pPr>
            <a:r>
              <a:rPr lang="en-US" sz="1400" dirty="0"/>
              <a:t>A customer reported error were retro-reflectors “plume” out and form a “cloud” or “ghost image” in front of or behind their exact location has been fixed. </a:t>
            </a:r>
            <a:endParaRPr lang="en-US" sz="1400" dirty="0" smtClean="0"/>
          </a:p>
          <a:p>
            <a:pPr marL="457200" lvl="1" indent="0">
              <a:spcBef>
                <a:spcPts val="300"/>
              </a:spcBef>
              <a:buNone/>
            </a:pPr>
            <a:endParaRPr lang="en-US" sz="14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16</a:t>
            </a:fld>
            <a:r>
              <a:rPr lang="en-US" smtClean="0"/>
              <a:t> -</a:t>
            </a:r>
            <a:endParaRPr lang="en-US" dirty="0"/>
          </a:p>
        </p:txBody>
      </p:sp>
    </p:spTree>
    <p:extLst>
      <p:ext uri="{BB962C8B-B14F-4D97-AF65-F5344CB8AC3E}">
        <p14:creationId xmlns:p14="http://schemas.microsoft.com/office/powerpoint/2010/main" val="269177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HDL32E: Intensity Data</a:t>
            </a:r>
            <a:endParaRPr lang="en-US" dirty="0"/>
          </a:p>
        </p:txBody>
      </p:sp>
      <p:sp>
        <p:nvSpPr>
          <p:cNvPr id="3" name="Content Placeholder 2"/>
          <p:cNvSpPr>
            <a:spLocks noGrp="1"/>
          </p:cNvSpPr>
          <p:nvPr>
            <p:ph idx="1"/>
          </p:nvPr>
        </p:nvSpPr>
        <p:spPr>
          <a:xfrm>
            <a:off x="152400" y="838200"/>
            <a:ext cx="8839200" cy="1066800"/>
          </a:xfrm>
        </p:spPr>
        <p:txBody>
          <a:bodyPr/>
          <a:lstStyle/>
          <a:p>
            <a:r>
              <a:rPr lang="en-US" sz="1400" dirty="0" smtClean="0"/>
              <a:t>Intensity data output format the same as previously (8 bit, 0-255 values)</a:t>
            </a:r>
          </a:p>
          <a:p>
            <a:r>
              <a:rPr lang="en-US" sz="1400" dirty="0" smtClean="0"/>
              <a:t>value 0 – value 100 	=    0 – 100% reflectivity from diffuse surface</a:t>
            </a:r>
          </a:p>
          <a:p>
            <a:pPr lvl="1">
              <a:buFont typeface="+mj-lt"/>
              <a:buAutoNum type="alphaLcParenR"/>
            </a:pPr>
            <a:r>
              <a:rPr lang="en-US" sz="1000" dirty="0" smtClean="0"/>
              <a:t>value zero means 0% reflectivity, which means that 0% of light is reflected back to the sensor (black, absorbent surface)</a:t>
            </a:r>
          </a:p>
          <a:p>
            <a:pPr lvl="1">
              <a:buFont typeface="+mj-lt"/>
              <a:buAutoNum type="alphaLcParenR"/>
            </a:pPr>
            <a:r>
              <a:rPr lang="en-US" sz="1000" dirty="0" smtClean="0"/>
              <a:t>value 100 means 100% reflectivity, which means that 100% of light is </a:t>
            </a:r>
            <a:r>
              <a:rPr lang="en-US" sz="1000" dirty="0"/>
              <a:t>reflected (white, highly reflective surface</a:t>
            </a:r>
            <a:r>
              <a:rPr lang="en-US" sz="1000" dirty="0" smtClean="0"/>
              <a:t>) into many directions of which a small angle is captured by the sensor</a:t>
            </a:r>
          </a:p>
        </p:txBody>
      </p:sp>
      <p:sp>
        <p:nvSpPr>
          <p:cNvPr id="80" name="Content Placeholder 2"/>
          <p:cNvSpPr txBox="1">
            <a:spLocks/>
          </p:cNvSpPr>
          <p:nvPr/>
        </p:nvSpPr>
        <p:spPr bwMode="auto">
          <a:xfrm>
            <a:off x="152400" y="3429000"/>
            <a:ext cx="883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Char char="–"/>
              <a:defRPr sz="20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Char char="•"/>
              <a:defRPr>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dirty="0" smtClean="0"/>
              <a:t>Values higher than 100% reflectivity are possible, if the surface is not a diffuse surface but a highly reflective surface like a retro-reflector</a:t>
            </a:r>
          </a:p>
          <a:p>
            <a:r>
              <a:rPr lang="en-US" sz="1400" dirty="0" smtClean="0"/>
              <a:t>Anything higher than 100% is defined as a partial reflection from a high reflector</a:t>
            </a:r>
          </a:p>
          <a:p>
            <a:r>
              <a:rPr lang="en-US" sz="1400" dirty="0" smtClean="0"/>
              <a:t>Value 101 – 255	=    partial reflection from retro-reflector</a:t>
            </a:r>
          </a:p>
          <a:p>
            <a:pPr lvl="1">
              <a:buFont typeface="+mj-lt"/>
              <a:buAutoNum type="alphaLcParenR" startAt="3"/>
            </a:pPr>
            <a:r>
              <a:rPr lang="en-US" sz="1000" dirty="0" smtClean="0"/>
              <a:t>value 101 means reflection is almost the same as white, reflective diffuse reflector (b) plus small amount of reflection from the retro-reflector</a:t>
            </a:r>
          </a:p>
          <a:p>
            <a:pPr lvl="1">
              <a:buFont typeface="+mj-lt"/>
              <a:buAutoNum type="alphaLcParenR" startAt="3"/>
            </a:pPr>
            <a:r>
              <a:rPr lang="en-US" sz="1000" dirty="0" smtClean="0"/>
              <a:t>value 255 means ideal reflection of the retro-reflector (perfectly clean retro-reflector, no coverage)</a:t>
            </a:r>
            <a:endParaRPr lang="en-US" sz="1000" dirty="0"/>
          </a:p>
        </p:txBody>
      </p:sp>
      <p:grpSp>
        <p:nvGrpSpPr>
          <p:cNvPr id="5" name="Group 4"/>
          <p:cNvGrpSpPr/>
          <p:nvPr/>
        </p:nvGrpSpPr>
        <p:grpSpPr>
          <a:xfrm>
            <a:off x="4343400" y="1905000"/>
            <a:ext cx="3124200" cy="1452265"/>
            <a:chOff x="838200" y="1828800"/>
            <a:chExt cx="3124200" cy="1452265"/>
          </a:xfrm>
        </p:grpSpPr>
        <p:sp>
          <p:nvSpPr>
            <p:cNvPr id="58" name="Oval 57"/>
            <p:cNvSpPr/>
            <p:nvPr/>
          </p:nvSpPr>
          <p:spPr>
            <a:xfrm>
              <a:off x="3390900" y="2089150"/>
              <a:ext cx="228600" cy="609600"/>
            </a:xfrm>
            <a:prstGeom prst="ellipse">
              <a:avLst/>
            </a:prstGeom>
            <a:solidFill>
              <a:schemeClr val="tx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Oval 58"/>
            <p:cNvSpPr/>
            <p:nvPr/>
          </p:nvSpPr>
          <p:spPr>
            <a:xfrm>
              <a:off x="3352800" y="2082798"/>
              <a:ext cx="228600" cy="609600"/>
            </a:xfrm>
            <a:prstGeom prst="ellipse">
              <a:avLst/>
            </a:prstGeom>
            <a:solidFill>
              <a:schemeClr val="bg1">
                <a:lumMod val="9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0" name="Picture 9" descr="UDL-32E"/>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838200" y="2035175"/>
              <a:ext cx="64131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Straight Arrow Connector 60"/>
            <p:cNvCxnSpPr/>
            <p:nvPr/>
          </p:nvCxnSpPr>
          <p:spPr>
            <a:xfrm>
              <a:off x="1308100" y="2336802"/>
              <a:ext cx="2226731" cy="25398"/>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flipV="1">
              <a:off x="2114550" y="1828800"/>
              <a:ext cx="1350432" cy="5334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flipV="1">
              <a:off x="2070100" y="2019300"/>
              <a:ext cx="1416050" cy="3429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H="1" flipV="1">
              <a:off x="2038350" y="2209800"/>
              <a:ext cx="1447800" cy="1524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2114550" y="2362200"/>
              <a:ext cx="1350432" cy="5334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2070100" y="2362200"/>
              <a:ext cx="1416050" cy="3429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a:off x="2038350" y="2362200"/>
              <a:ext cx="1447800" cy="1524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a:off x="1657350" y="2362200"/>
              <a:ext cx="1828800" cy="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048000" y="2819400"/>
              <a:ext cx="914400" cy="461665"/>
            </a:xfrm>
            <a:prstGeom prst="rect">
              <a:avLst/>
            </a:prstGeom>
            <a:noFill/>
          </p:spPr>
          <p:txBody>
            <a:bodyPr wrap="square" rtlCol="0">
              <a:spAutoFit/>
            </a:bodyPr>
            <a:lstStyle/>
            <a:p>
              <a:pPr algn="ctr"/>
              <a:r>
                <a:rPr lang="en-US" sz="800" dirty="0" smtClean="0">
                  <a:latin typeface="Arial"/>
                  <a:cs typeface="Arial"/>
                </a:rPr>
                <a:t>white, reflective diffuse reflector</a:t>
              </a:r>
            </a:p>
            <a:p>
              <a:pPr algn="ctr"/>
              <a:r>
                <a:rPr lang="en-US" sz="800" dirty="0" smtClean="0">
                  <a:latin typeface="Arial"/>
                  <a:cs typeface="Arial"/>
                </a:rPr>
                <a:t>(value 100)</a:t>
              </a:r>
              <a:endParaRPr lang="en-US" sz="800" dirty="0">
                <a:latin typeface="Arial"/>
                <a:cs typeface="Arial"/>
              </a:endParaRPr>
            </a:p>
          </p:txBody>
        </p:sp>
      </p:grpSp>
      <p:grpSp>
        <p:nvGrpSpPr>
          <p:cNvPr id="6" name="Group 5"/>
          <p:cNvGrpSpPr/>
          <p:nvPr/>
        </p:nvGrpSpPr>
        <p:grpSpPr>
          <a:xfrm>
            <a:off x="304800" y="2091035"/>
            <a:ext cx="2997200" cy="1261765"/>
            <a:chOff x="4470400" y="2019300"/>
            <a:chExt cx="2997200" cy="1261765"/>
          </a:xfrm>
        </p:grpSpPr>
        <p:pic>
          <p:nvPicPr>
            <p:cNvPr id="81" name="Picture 9" descr="UDL-32E"/>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4470400" y="2035175"/>
              <a:ext cx="64131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Oval 68"/>
            <p:cNvSpPr/>
            <p:nvPr/>
          </p:nvSpPr>
          <p:spPr>
            <a:xfrm>
              <a:off x="7010400" y="2089150"/>
              <a:ext cx="228600" cy="609600"/>
            </a:xfrm>
            <a:prstGeom prst="ellipse">
              <a:avLst/>
            </a:prstGeom>
            <a:solidFill>
              <a:schemeClr val="tx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Oval 69"/>
            <p:cNvSpPr/>
            <p:nvPr/>
          </p:nvSpPr>
          <p:spPr>
            <a:xfrm>
              <a:off x="6965950" y="2089148"/>
              <a:ext cx="228600" cy="609600"/>
            </a:xfrm>
            <a:prstGeom prst="ellipse">
              <a:avLst/>
            </a:prstGeom>
            <a:solidFill>
              <a:schemeClr val="tx1">
                <a:lumMod val="75000"/>
                <a:lumOff val="2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2" name="Straight Arrow Connector 71"/>
            <p:cNvCxnSpPr/>
            <p:nvPr/>
          </p:nvCxnSpPr>
          <p:spPr>
            <a:xfrm>
              <a:off x="4921250" y="2343152"/>
              <a:ext cx="2226731" cy="25398"/>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H="1" flipV="1">
              <a:off x="6381750" y="2019300"/>
              <a:ext cx="696382" cy="34925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6305550" y="2127250"/>
              <a:ext cx="793750" cy="2413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H="1" flipV="1">
              <a:off x="6280150" y="2247900"/>
              <a:ext cx="819150" cy="12065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6343650" y="2368550"/>
              <a:ext cx="734482" cy="3556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6324600" y="2368550"/>
              <a:ext cx="774700" cy="2286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6280150" y="2368550"/>
              <a:ext cx="819150" cy="8890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5899150" y="2368550"/>
              <a:ext cx="1200150" cy="31750"/>
            </a:xfrm>
            <a:prstGeom prst="straightConnector1">
              <a:avLst/>
            </a:prstGeom>
            <a:ln w="952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77000" y="2819400"/>
              <a:ext cx="990600" cy="461665"/>
            </a:xfrm>
            <a:prstGeom prst="rect">
              <a:avLst/>
            </a:prstGeom>
            <a:noFill/>
          </p:spPr>
          <p:txBody>
            <a:bodyPr wrap="square" rtlCol="0">
              <a:spAutoFit/>
            </a:bodyPr>
            <a:lstStyle/>
            <a:p>
              <a:pPr algn="ctr"/>
              <a:r>
                <a:rPr lang="en-US" sz="800" dirty="0" smtClean="0">
                  <a:latin typeface="Arial"/>
                  <a:cs typeface="Arial"/>
                </a:rPr>
                <a:t>black, absorbent diffuse reflector</a:t>
              </a:r>
            </a:p>
            <a:p>
              <a:pPr algn="ctr"/>
              <a:r>
                <a:rPr lang="en-US" sz="800" dirty="0" smtClean="0">
                  <a:latin typeface="Arial"/>
                  <a:cs typeface="Arial"/>
                </a:rPr>
                <a:t>(value 0)</a:t>
              </a:r>
              <a:endParaRPr lang="en-US" sz="800" dirty="0">
                <a:latin typeface="Arial"/>
                <a:cs typeface="Arial"/>
              </a:endParaRPr>
            </a:p>
          </p:txBody>
        </p:sp>
      </p:grpSp>
      <p:sp>
        <p:nvSpPr>
          <p:cNvPr id="9" name="TextBox 8"/>
          <p:cNvSpPr txBox="1"/>
          <p:nvPr/>
        </p:nvSpPr>
        <p:spPr>
          <a:xfrm>
            <a:off x="457200" y="2895600"/>
            <a:ext cx="300082" cy="246221"/>
          </a:xfrm>
          <a:prstGeom prst="rect">
            <a:avLst/>
          </a:prstGeom>
          <a:noFill/>
        </p:spPr>
        <p:txBody>
          <a:bodyPr wrap="none" rtlCol="0">
            <a:spAutoFit/>
          </a:bodyPr>
          <a:lstStyle/>
          <a:p>
            <a:r>
              <a:rPr lang="en-US" sz="1000" dirty="0" smtClean="0">
                <a:latin typeface="Arial"/>
                <a:cs typeface="Arial"/>
              </a:rPr>
              <a:t>a)</a:t>
            </a:r>
            <a:endParaRPr lang="en-US" sz="1000" dirty="0">
              <a:latin typeface="Arial"/>
              <a:cs typeface="Arial"/>
            </a:endParaRPr>
          </a:p>
        </p:txBody>
      </p:sp>
      <p:sp>
        <p:nvSpPr>
          <p:cNvPr id="47" name="TextBox 46"/>
          <p:cNvSpPr txBox="1"/>
          <p:nvPr/>
        </p:nvSpPr>
        <p:spPr>
          <a:xfrm>
            <a:off x="4495800" y="2895600"/>
            <a:ext cx="300082" cy="246221"/>
          </a:xfrm>
          <a:prstGeom prst="rect">
            <a:avLst/>
          </a:prstGeom>
          <a:noFill/>
        </p:spPr>
        <p:txBody>
          <a:bodyPr wrap="none" rtlCol="0">
            <a:spAutoFit/>
          </a:bodyPr>
          <a:lstStyle/>
          <a:p>
            <a:r>
              <a:rPr lang="en-US" sz="1000" dirty="0" smtClean="0">
                <a:latin typeface="Arial"/>
                <a:cs typeface="Arial"/>
              </a:rPr>
              <a:t>b)</a:t>
            </a:r>
            <a:endParaRPr lang="en-US" sz="1000" dirty="0">
              <a:latin typeface="Arial"/>
              <a:cs typeface="Arial"/>
            </a:endParaRPr>
          </a:p>
        </p:txBody>
      </p:sp>
      <p:grpSp>
        <p:nvGrpSpPr>
          <p:cNvPr id="10" name="Group 9"/>
          <p:cNvGrpSpPr/>
          <p:nvPr/>
        </p:nvGrpSpPr>
        <p:grpSpPr>
          <a:xfrm>
            <a:off x="304800" y="5123021"/>
            <a:ext cx="3429000" cy="1201579"/>
            <a:chOff x="304800" y="5123021"/>
            <a:chExt cx="3429000" cy="1201579"/>
          </a:xfrm>
        </p:grpSpPr>
        <p:sp>
          <p:nvSpPr>
            <p:cNvPr id="93" name="Oval 92"/>
            <p:cNvSpPr/>
            <p:nvPr/>
          </p:nvSpPr>
          <p:spPr>
            <a:xfrm>
              <a:off x="2889250" y="5176996"/>
              <a:ext cx="228600" cy="609600"/>
            </a:xfrm>
            <a:prstGeom prst="ellipse">
              <a:avLst/>
            </a:prstGeom>
            <a:solidFill>
              <a:schemeClr val="tx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Oval 93"/>
            <p:cNvSpPr/>
            <p:nvPr/>
          </p:nvSpPr>
          <p:spPr>
            <a:xfrm>
              <a:off x="2851150" y="5170644"/>
              <a:ext cx="228600" cy="60960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5" name="Picture 9" descr="UDL-32E"/>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304800" y="5123021"/>
              <a:ext cx="64131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98"/>
            <p:cNvSpPr/>
            <p:nvPr/>
          </p:nvSpPr>
          <p:spPr>
            <a:xfrm>
              <a:off x="2794000" y="5170646"/>
              <a:ext cx="228600" cy="609600"/>
            </a:xfrm>
            <a:prstGeom prst="ellipse">
              <a:avLst/>
            </a:prstGeom>
            <a:solidFill>
              <a:schemeClr val="bg1">
                <a:alpha val="97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6" name="Straight Arrow Connector 95"/>
            <p:cNvCxnSpPr/>
            <p:nvPr/>
          </p:nvCxnSpPr>
          <p:spPr>
            <a:xfrm>
              <a:off x="774700" y="5424648"/>
              <a:ext cx="2226731" cy="25398"/>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212850" y="5450046"/>
              <a:ext cx="1739900" cy="15875"/>
            </a:xfrm>
            <a:prstGeom prst="straightConnector1">
              <a:avLst/>
            </a:prstGeom>
            <a:ln w="28575"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133600" y="5862935"/>
              <a:ext cx="1600200" cy="461665"/>
            </a:xfrm>
            <a:prstGeom prst="rect">
              <a:avLst/>
            </a:prstGeom>
            <a:noFill/>
          </p:spPr>
          <p:txBody>
            <a:bodyPr wrap="square" rtlCol="0">
              <a:spAutoFit/>
            </a:bodyPr>
            <a:lstStyle/>
            <a:p>
              <a:pPr algn="ctr"/>
              <a:r>
                <a:rPr lang="en-US" sz="800" dirty="0" smtClean="0">
                  <a:latin typeface="Arial"/>
                  <a:cs typeface="Arial"/>
                </a:rPr>
                <a:t>retro-reflector covered with semi-transparent white surface</a:t>
              </a:r>
            </a:p>
            <a:p>
              <a:pPr algn="ctr"/>
              <a:r>
                <a:rPr lang="en-US" sz="800" dirty="0" smtClean="0">
                  <a:latin typeface="Arial"/>
                  <a:cs typeface="Arial"/>
                </a:rPr>
                <a:t>(value 101)</a:t>
              </a:r>
              <a:endParaRPr lang="en-US" sz="800" dirty="0">
                <a:latin typeface="Arial"/>
                <a:cs typeface="Arial"/>
              </a:endParaRPr>
            </a:p>
          </p:txBody>
        </p:sp>
        <p:sp>
          <p:nvSpPr>
            <p:cNvPr id="48" name="TextBox 47"/>
            <p:cNvSpPr txBox="1"/>
            <p:nvPr/>
          </p:nvSpPr>
          <p:spPr>
            <a:xfrm>
              <a:off x="457200" y="5925979"/>
              <a:ext cx="300082" cy="246221"/>
            </a:xfrm>
            <a:prstGeom prst="rect">
              <a:avLst/>
            </a:prstGeom>
            <a:noFill/>
          </p:spPr>
          <p:txBody>
            <a:bodyPr wrap="none" rtlCol="0">
              <a:spAutoFit/>
            </a:bodyPr>
            <a:lstStyle/>
            <a:p>
              <a:r>
                <a:rPr lang="en-US" sz="1000" dirty="0" smtClean="0">
                  <a:latin typeface="Arial"/>
                  <a:cs typeface="Arial"/>
                </a:rPr>
                <a:t>c)</a:t>
              </a:r>
              <a:endParaRPr lang="en-US" sz="1000" dirty="0">
                <a:latin typeface="Arial"/>
                <a:cs typeface="Arial"/>
              </a:endParaRPr>
            </a:p>
          </p:txBody>
        </p:sp>
      </p:grpSp>
      <p:grpSp>
        <p:nvGrpSpPr>
          <p:cNvPr id="11" name="Group 10"/>
          <p:cNvGrpSpPr/>
          <p:nvPr/>
        </p:nvGrpSpPr>
        <p:grpSpPr>
          <a:xfrm>
            <a:off x="4343400" y="5123021"/>
            <a:ext cx="3276600" cy="1206044"/>
            <a:chOff x="4343400" y="5123021"/>
            <a:chExt cx="3276600" cy="1206044"/>
          </a:xfrm>
        </p:grpSpPr>
        <p:sp>
          <p:nvSpPr>
            <p:cNvPr id="82" name="Oval 81"/>
            <p:cNvSpPr/>
            <p:nvPr/>
          </p:nvSpPr>
          <p:spPr>
            <a:xfrm>
              <a:off x="6927850" y="5176996"/>
              <a:ext cx="228600" cy="609600"/>
            </a:xfrm>
            <a:prstGeom prst="ellipse">
              <a:avLst/>
            </a:prstGeom>
            <a:solidFill>
              <a:schemeClr val="tx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3" name="Oval 82"/>
            <p:cNvSpPr/>
            <p:nvPr/>
          </p:nvSpPr>
          <p:spPr>
            <a:xfrm>
              <a:off x="6889750" y="5170644"/>
              <a:ext cx="228600" cy="60960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4" name="Picture 9" descr="UDL-32E"/>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4343400" y="5123021"/>
              <a:ext cx="64131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Straight Arrow Connector 84"/>
            <p:cNvCxnSpPr/>
            <p:nvPr/>
          </p:nvCxnSpPr>
          <p:spPr>
            <a:xfrm>
              <a:off x="4813300" y="5424648"/>
              <a:ext cx="2226731" cy="25398"/>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5162550" y="5450046"/>
              <a:ext cx="1828800" cy="0"/>
            </a:xfrm>
            <a:prstGeom prst="straightConnector1">
              <a:avLst/>
            </a:prstGeom>
            <a:ln w="57150" cmpd="sng">
              <a:solidFill>
                <a:srgbClr val="FF8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400800" y="5867400"/>
              <a:ext cx="1219200" cy="461665"/>
            </a:xfrm>
            <a:prstGeom prst="rect">
              <a:avLst/>
            </a:prstGeom>
            <a:noFill/>
          </p:spPr>
          <p:txBody>
            <a:bodyPr wrap="square" rtlCol="0">
              <a:spAutoFit/>
            </a:bodyPr>
            <a:lstStyle/>
            <a:p>
              <a:pPr algn="ctr"/>
              <a:r>
                <a:rPr lang="en-US" sz="800" dirty="0" smtClean="0">
                  <a:latin typeface="Arial"/>
                  <a:cs typeface="Arial"/>
                </a:rPr>
                <a:t>retro-reflector without any coverage</a:t>
              </a:r>
            </a:p>
            <a:p>
              <a:pPr algn="ctr"/>
              <a:r>
                <a:rPr lang="en-US" sz="800" dirty="0" smtClean="0">
                  <a:latin typeface="Arial"/>
                  <a:cs typeface="Arial"/>
                </a:rPr>
                <a:t>(value 255)</a:t>
              </a:r>
              <a:endParaRPr lang="en-US" sz="800" dirty="0">
                <a:latin typeface="Arial"/>
                <a:cs typeface="Arial"/>
              </a:endParaRPr>
            </a:p>
          </p:txBody>
        </p:sp>
        <p:sp>
          <p:nvSpPr>
            <p:cNvPr id="49" name="TextBox 48"/>
            <p:cNvSpPr txBox="1"/>
            <p:nvPr/>
          </p:nvSpPr>
          <p:spPr>
            <a:xfrm>
              <a:off x="4500518" y="5925979"/>
              <a:ext cx="300082" cy="246221"/>
            </a:xfrm>
            <a:prstGeom prst="rect">
              <a:avLst/>
            </a:prstGeom>
            <a:noFill/>
          </p:spPr>
          <p:txBody>
            <a:bodyPr wrap="none" rtlCol="0">
              <a:spAutoFit/>
            </a:bodyPr>
            <a:lstStyle/>
            <a:p>
              <a:r>
                <a:rPr lang="en-US" sz="1000" dirty="0" smtClean="0">
                  <a:latin typeface="Arial"/>
                  <a:cs typeface="Arial"/>
                </a:rPr>
                <a:t>d)</a:t>
              </a:r>
              <a:endParaRPr lang="en-US" sz="1000" dirty="0">
                <a:latin typeface="Arial"/>
                <a:cs typeface="Arial"/>
              </a:endParaRPr>
            </a:p>
          </p:txBody>
        </p:sp>
      </p:grpSp>
      <p:sp>
        <p:nvSpPr>
          <p:cNvPr id="50" name="Slide Number Placeholder 3"/>
          <p:cNvSpPr txBox="1">
            <a:spLocks/>
          </p:cNvSpPr>
          <p:nvPr/>
        </p:nvSpPr>
        <p:spPr>
          <a:xfrm>
            <a:off x="4114800" y="6629400"/>
            <a:ext cx="53340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a:lstStyle>
          <a:p>
            <a:pPr algn="ctr"/>
            <a:r>
              <a:rPr lang="en-US" sz="800" dirty="0" smtClean="0">
                <a:latin typeface="Arial"/>
                <a:cs typeface="Arial"/>
              </a:rPr>
              <a:t>- </a:t>
            </a:r>
            <a:fld id="{0DD6BE78-DB4A-924A-8A7F-2472A72D50A7}" type="slidenum">
              <a:rPr lang="en-US" sz="800" smtClean="0">
                <a:latin typeface="Arial"/>
                <a:cs typeface="Arial"/>
              </a:rPr>
              <a:pPr algn="ctr"/>
              <a:t>17</a:t>
            </a:fld>
            <a:r>
              <a:rPr lang="en-US" sz="800" dirty="0" smtClean="0">
                <a:latin typeface="Arial"/>
                <a:cs typeface="Arial"/>
              </a:rPr>
              <a:t> -</a:t>
            </a:r>
            <a:endParaRPr lang="en-US" sz="800" dirty="0">
              <a:latin typeface="Arial"/>
              <a:cs typeface="Arial"/>
            </a:endParaRPr>
          </a:p>
        </p:txBody>
      </p:sp>
    </p:spTree>
    <p:extLst>
      <p:ext uri="{BB962C8B-B14F-4D97-AF65-F5344CB8AC3E}">
        <p14:creationId xmlns:p14="http://schemas.microsoft.com/office/powerpoint/2010/main" val="21869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Documents and Settings\nnelson.VELODYNE\Desktop\Velodyne PPT templates slide images\Velodyne cover.jpg"/>
          <p:cNvPicPr>
            <a:picLocks noChangeAspect="1" noChangeArrowheads="1"/>
          </p:cNvPicPr>
          <p:nvPr/>
        </p:nvPicPr>
        <p:blipFill>
          <a:blip r:embed="rId3"/>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4098" name="Title 4"/>
          <p:cNvSpPr>
            <a:spLocks noGrp="1"/>
          </p:cNvSpPr>
          <p:nvPr>
            <p:ph type="ctrTitle"/>
          </p:nvPr>
        </p:nvSpPr>
        <p:spPr>
          <a:xfrm>
            <a:off x="228600" y="4800600"/>
            <a:ext cx="8763000" cy="1470025"/>
          </a:xfrm>
        </p:spPr>
        <p:txBody>
          <a:bodyPr/>
          <a:lstStyle/>
          <a:p>
            <a:pPr algn="ctr" eaLnBrk="1" hangingPunct="1"/>
            <a:r>
              <a:rPr lang="en-US" b="1" dirty="0" smtClean="0">
                <a:latin typeface="Arial Black" charset="0"/>
              </a:rPr>
              <a:t>HDL32E V2.0 Zero Angle Calibration</a:t>
            </a:r>
            <a:br>
              <a:rPr lang="en-US" b="1" dirty="0" smtClean="0">
                <a:latin typeface="Arial Black" charset="0"/>
              </a:rPr>
            </a:br>
            <a:r>
              <a:rPr lang="en-US" b="1" dirty="0" smtClean="0">
                <a:latin typeface="Arial Black" charset="0"/>
              </a:rPr>
              <a:t/>
            </a:r>
            <a:br>
              <a:rPr lang="en-US" b="1" dirty="0" smtClean="0">
                <a:latin typeface="Arial Black" charset="0"/>
              </a:rPr>
            </a:br>
            <a:r>
              <a:rPr lang="en-US" sz="1600" dirty="0" smtClean="0"/>
              <a:t>November 30, 2012   (Wolfgang Juchmann)</a:t>
            </a:r>
            <a:endParaRPr lang="en-US" sz="1600" i="1" dirty="0"/>
          </a:p>
        </p:txBody>
      </p:sp>
      <p:pic>
        <p:nvPicPr>
          <p:cNvPr id="5" name="Picture 9" descr="UDL-32E"/>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flipH="1">
            <a:off x="7086600" y="838200"/>
            <a:ext cx="132270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11414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Angle Calibration (Version 2.0)</a:t>
            </a:r>
            <a:endParaRPr lang="en-US" sz="1200" dirty="0"/>
          </a:p>
        </p:txBody>
      </p:sp>
      <p:sp>
        <p:nvSpPr>
          <p:cNvPr id="3" name="Content Placeholder 2"/>
          <p:cNvSpPr>
            <a:spLocks noGrp="1"/>
          </p:cNvSpPr>
          <p:nvPr>
            <p:ph idx="1"/>
          </p:nvPr>
        </p:nvSpPr>
        <p:spPr>
          <a:xfrm>
            <a:off x="76200" y="838200"/>
            <a:ext cx="6781800" cy="5486400"/>
          </a:xfrm>
        </p:spPr>
        <p:txBody>
          <a:bodyPr/>
          <a:lstStyle/>
          <a:p>
            <a:pPr>
              <a:lnSpc>
                <a:spcPct val="110000"/>
              </a:lnSpc>
            </a:pPr>
            <a:r>
              <a:rPr lang="en-US" sz="1800" dirty="0" smtClean="0"/>
              <a:t>Zero Horizontal Angle Calibration </a:t>
            </a:r>
          </a:p>
          <a:p>
            <a:pPr lvl="1">
              <a:lnSpc>
                <a:spcPct val="110000"/>
              </a:lnSpc>
            </a:pPr>
            <a:r>
              <a:rPr lang="en-US" sz="1400" dirty="0" smtClean="0"/>
              <a:t>The </a:t>
            </a:r>
            <a:r>
              <a:rPr lang="en-US" sz="1400" dirty="0"/>
              <a:t>HDL32E provides two holes on the bottom side for precision mounting using dowel pins. In order to reproduce unit to unit reproducibility the zero angle (for the rotational axis) is calibrated with respect to the dowel pins. </a:t>
            </a:r>
            <a:endParaRPr lang="en-US" sz="1400" dirty="0" smtClean="0"/>
          </a:p>
          <a:p>
            <a:pPr lvl="1">
              <a:lnSpc>
                <a:spcPct val="110000"/>
              </a:lnSpc>
            </a:pPr>
            <a:endParaRPr lang="en-US" sz="1400" dirty="0"/>
          </a:p>
          <a:p>
            <a:pPr lvl="1">
              <a:lnSpc>
                <a:spcPct val="110000"/>
              </a:lnSpc>
            </a:pPr>
            <a:r>
              <a:rPr lang="en-US" sz="1400" dirty="0"/>
              <a:t>Previously the the zero angle accuracy was limited by manufacturing and assembly tolerances of several rotational assemblies, while with Version 2.0 the zero angle is calibrated to the dowel pin holes after the assembly providing much better unit to unit repeatability</a:t>
            </a:r>
            <a:r>
              <a:rPr lang="en-US" sz="1400" dirty="0" smtClean="0"/>
              <a:t>.</a:t>
            </a:r>
          </a:p>
          <a:p>
            <a:pPr lvl="1">
              <a:lnSpc>
                <a:spcPct val="110000"/>
              </a:lnSpc>
            </a:pPr>
            <a:endParaRPr lang="en-US" sz="1400" dirty="0"/>
          </a:p>
          <a:p>
            <a:pPr lvl="1">
              <a:lnSpc>
                <a:spcPct val="110000"/>
              </a:lnSpc>
            </a:pPr>
            <a:r>
              <a:rPr lang="en-US" sz="1400" dirty="0" smtClean="0"/>
              <a:t>The target </a:t>
            </a:r>
            <a:r>
              <a:rPr lang="en-US" sz="1400" dirty="0"/>
              <a:t>is centered to </a:t>
            </a:r>
            <a:r>
              <a:rPr lang="en-US" sz="1400" dirty="0" smtClean="0"/>
              <a:t>the mounting </a:t>
            </a:r>
            <a:r>
              <a:rPr lang="en-US" sz="1400" dirty="0"/>
              <a:t>holes for dowel pins </a:t>
            </a:r>
            <a:r>
              <a:rPr lang="en-US" sz="1400" dirty="0" smtClean="0"/>
              <a:t>which are permanently fixed to the floor</a:t>
            </a:r>
          </a:p>
          <a:p>
            <a:pPr lvl="1">
              <a:lnSpc>
                <a:spcPct val="110000"/>
              </a:lnSpc>
            </a:pPr>
            <a:endParaRPr lang="en-US" sz="1400" dirty="0"/>
          </a:p>
          <a:p>
            <a:pPr lvl="1">
              <a:lnSpc>
                <a:spcPct val="110000"/>
              </a:lnSpc>
            </a:pPr>
            <a:r>
              <a:rPr lang="en-US" sz="1400" dirty="0"/>
              <a:t>Several scans </a:t>
            </a:r>
            <a:r>
              <a:rPr lang="en-US" sz="1400" dirty="0" smtClean="0"/>
              <a:t>of laser 15 (horizontal) across </a:t>
            </a:r>
            <a:r>
              <a:rPr lang="en-US" sz="1400" dirty="0"/>
              <a:t>the target are used to determine the center position from the edge </a:t>
            </a:r>
            <a:r>
              <a:rPr lang="en-US" sz="1400" dirty="0" smtClean="0"/>
              <a:t>locations</a:t>
            </a:r>
          </a:p>
          <a:p>
            <a:pPr lvl="1">
              <a:lnSpc>
                <a:spcPct val="110000"/>
              </a:lnSpc>
            </a:pPr>
            <a:endParaRPr lang="en-US" sz="1400" dirty="0"/>
          </a:p>
          <a:p>
            <a:pPr lvl="1">
              <a:lnSpc>
                <a:spcPct val="110000"/>
              </a:lnSpc>
            </a:pPr>
            <a:r>
              <a:rPr lang="en-US" sz="1400" dirty="0" smtClean="0"/>
              <a:t>The accuracy </a:t>
            </a:r>
            <a:r>
              <a:rPr lang="en-US" sz="1400" dirty="0"/>
              <a:t>of </a:t>
            </a:r>
            <a:r>
              <a:rPr lang="en-US" sz="1400" dirty="0" smtClean="0"/>
              <a:t>the calibrated zero </a:t>
            </a:r>
            <a:r>
              <a:rPr lang="en-US" sz="1400" dirty="0"/>
              <a:t>angle is about 0.05 </a:t>
            </a:r>
            <a:r>
              <a:rPr lang="en-US" sz="1400" dirty="0" smtClean="0"/>
              <a:t>degrees</a:t>
            </a:r>
          </a:p>
          <a:p>
            <a:pPr lvl="1">
              <a:lnSpc>
                <a:spcPct val="110000"/>
              </a:lnSpc>
            </a:pPr>
            <a:endParaRPr lang="en-US" sz="1400" dirty="0"/>
          </a:p>
          <a:p>
            <a:pPr lvl="1">
              <a:lnSpc>
                <a:spcPct val="110000"/>
              </a:lnSpc>
            </a:pPr>
            <a:r>
              <a:rPr lang="en-US" sz="1400" dirty="0" smtClean="0"/>
              <a:t>The </a:t>
            </a:r>
            <a:r>
              <a:rPr lang="en-US" sz="1400" dirty="0"/>
              <a:t>unit to unit repeatability has additionally been increased with Version 2.0 by not coating the bottom side of the HDL32E sensor, thereby avoiding inaccuracies for mounting introduced by non-uniform coatings. </a:t>
            </a:r>
          </a:p>
          <a:p>
            <a:pPr lvl="1"/>
            <a:endParaRPr lang="en-US" sz="1400" dirty="0" smtClean="0"/>
          </a:p>
          <a:p>
            <a:pPr lvl="1"/>
            <a:endParaRPr lang="en-US" sz="1400" dirty="0"/>
          </a:p>
        </p:txBody>
      </p:sp>
      <p:grpSp>
        <p:nvGrpSpPr>
          <p:cNvPr id="9" name="Group 8"/>
          <p:cNvGrpSpPr/>
          <p:nvPr/>
        </p:nvGrpSpPr>
        <p:grpSpPr>
          <a:xfrm>
            <a:off x="7467600" y="1752600"/>
            <a:ext cx="1219200" cy="1371601"/>
            <a:chOff x="7543800" y="4267200"/>
            <a:chExt cx="1219200" cy="1371601"/>
          </a:xfrm>
        </p:grpSpPr>
        <p:sp>
          <p:nvSpPr>
            <p:cNvPr id="84" name="Oval 83"/>
            <p:cNvSpPr/>
            <p:nvPr/>
          </p:nvSpPr>
          <p:spPr>
            <a:xfrm>
              <a:off x="7924800" y="5181600"/>
              <a:ext cx="457200" cy="457201"/>
            </a:xfrm>
            <a:prstGeom prst="ellipse">
              <a:avLst/>
            </a:prstGeom>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86" name="Straight Connector 85"/>
            <p:cNvCxnSpPr/>
            <p:nvPr/>
          </p:nvCxnSpPr>
          <p:spPr>
            <a:xfrm flipV="1">
              <a:off x="8153400" y="4419600"/>
              <a:ext cx="0" cy="1219200"/>
            </a:xfrm>
            <a:prstGeom prst="line">
              <a:avLst/>
            </a:prstGeom>
            <a:ln>
              <a:solidFill>
                <a:schemeClr val="bg1">
                  <a:lumMod val="50000"/>
                </a:schemeClr>
              </a:solidFill>
              <a:prstDash val="dot"/>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7848600" y="4343400"/>
              <a:ext cx="609600" cy="1524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543800" y="4267200"/>
              <a:ext cx="1219200" cy="762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9" name="Straight Arrow Connector 88"/>
            <p:cNvCxnSpPr>
              <a:stCxn id="84" idx="0"/>
            </p:cNvCxnSpPr>
            <p:nvPr/>
          </p:nvCxnSpPr>
          <p:spPr>
            <a:xfrm flipH="1" flipV="1">
              <a:off x="7620000" y="4343400"/>
              <a:ext cx="5334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84" idx="0"/>
            </p:cNvCxnSpPr>
            <p:nvPr/>
          </p:nvCxnSpPr>
          <p:spPr>
            <a:xfrm flipH="1" flipV="1">
              <a:off x="7924800" y="4495800"/>
              <a:ext cx="228600" cy="685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84" idx="0"/>
            </p:cNvCxnSpPr>
            <p:nvPr/>
          </p:nvCxnSpPr>
          <p:spPr>
            <a:xfrm flipV="1">
              <a:off x="8153400" y="4495800"/>
              <a:ext cx="152400" cy="685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8153400" y="4343400"/>
              <a:ext cx="45720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7467600" y="914400"/>
            <a:ext cx="1181100" cy="527756"/>
            <a:chOff x="6477000" y="4953000"/>
            <a:chExt cx="1181100" cy="527756"/>
          </a:xfrm>
        </p:grpSpPr>
        <p:sp>
          <p:nvSpPr>
            <p:cNvPr id="110" name="Rectangle 109"/>
            <p:cNvSpPr/>
            <p:nvPr/>
          </p:nvSpPr>
          <p:spPr>
            <a:xfrm>
              <a:off x="6477000" y="5029200"/>
              <a:ext cx="1181100" cy="451556"/>
            </a:xfrm>
            <a:prstGeom prst="rect">
              <a:avLst/>
            </a:prstGeom>
            <a:solidFill>
              <a:schemeClr val="bg2"/>
            </a:solidFill>
            <a:ln w="571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6601326" y="5348111"/>
              <a:ext cx="248653"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7336924" y="5348111"/>
              <a:ext cx="248653"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963945" y="5131741"/>
              <a:ext cx="248653"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6849979" y="5122333"/>
              <a:ext cx="124326" cy="22577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flipV="1">
              <a:off x="7222958" y="5122333"/>
              <a:ext cx="124326" cy="22577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7098632" y="4953000"/>
              <a:ext cx="0" cy="508000"/>
            </a:xfrm>
            <a:prstGeom prst="line">
              <a:avLst/>
            </a:prstGeom>
            <a:ln>
              <a:solidFill>
                <a:srgbClr val="FFFF00"/>
              </a:solidFill>
              <a:prstDash val="dot"/>
            </a:ln>
          </p:spPr>
          <p:style>
            <a:lnRef idx="2">
              <a:schemeClr val="accent1"/>
            </a:lnRef>
            <a:fillRef idx="0">
              <a:schemeClr val="accent1"/>
            </a:fillRef>
            <a:effectRef idx="1">
              <a:schemeClr val="accent1"/>
            </a:effectRef>
            <a:fontRef idx="minor">
              <a:schemeClr val="tx1"/>
            </a:fontRef>
          </p:style>
        </p:cxnSp>
      </p:grpSp>
      <p:pic>
        <p:nvPicPr>
          <p:cNvPr id="93" name="Picture 9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91400" y="3657600"/>
            <a:ext cx="1346359" cy="1371600"/>
          </a:xfrm>
          <a:prstGeom prst="rect">
            <a:avLst/>
          </a:prstGeom>
        </p:spPr>
      </p:pic>
      <p:sp>
        <p:nvSpPr>
          <p:cNvPr id="95" name="TextBox 94"/>
          <p:cNvSpPr txBox="1"/>
          <p:nvPr/>
        </p:nvSpPr>
        <p:spPr>
          <a:xfrm>
            <a:off x="7010400" y="5029200"/>
            <a:ext cx="1066800" cy="246221"/>
          </a:xfrm>
          <a:prstGeom prst="rect">
            <a:avLst/>
          </a:prstGeom>
          <a:noFill/>
        </p:spPr>
        <p:txBody>
          <a:bodyPr wrap="square" rtlCol="0">
            <a:spAutoFit/>
          </a:bodyPr>
          <a:lstStyle/>
          <a:p>
            <a:r>
              <a:rPr lang="en-US" sz="1000" dirty="0" smtClean="0">
                <a:solidFill>
                  <a:srgbClr val="FF0000"/>
                </a:solidFill>
                <a:latin typeface="Arial"/>
                <a:cs typeface="Arial"/>
              </a:rPr>
              <a:t>Dowel Pin hole</a:t>
            </a:r>
            <a:endParaRPr lang="en-US" sz="1000" dirty="0">
              <a:solidFill>
                <a:srgbClr val="FF0000"/>
              </a:solidFill>
              <a:latin typeface="Arial"/>
              <a:cs typeface="Arial"/>
            </a:endParaRPr>
          </a:p>
        </p:txBody>
      </p:sp>
      <p:sp>
        <p:nvSpPr>
          <p:cNvPr id="96" name="Rounded Rectangle 95"/>
          <p:cNvSpPr/>
          <p:nvPr/>
        </p:nvSpPr>
        <p:spPr>
          <a:xfrm>
            <a:off x="7315200" y="4114800"/>
            <a:ext cx="381000" cy="381000"/>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flipH="1" flipV="1">
            <a:off x="7543800" y="4495800"/>
            <a:ext cx="762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8077200" y="5029200"/>
            <a:ext cx="990600" cy="246221"/>
          </a:xfrm>
          <a:prstGeom prst="rect">
            <a:avLst/>
          </a:prstGeom>
          <a:noFill/>
        </p:spPr>
        <p:txBody>
          <a:bodyPr wrap="square" rtlCol="0">
            <a:spAutoFit/>
          </a:bodyPr>
          <a:lstStyle/>
          <a:p>
            <a:r>
              <a:rPr lang="en-US" sz="1000" dirty="0" smtClean="0">
                <a:solidFill>
                  <a:srgbClr val="FF0000"/>
                </a:solidFill>
                <a:latin typeface="Arial"/>
                <a:cs typeface="Arial"/>
              </a:rPr>
              <a:t>Dowel Pin slot</a:t>
            </a:r>
            <a:endParaRPr lang="en-US" sz="1000" dirty="0">
              <a:solidFill>
                <a:srgbClr val="FF0000"/>
              </a:solidFill>
              <a:latin typeface="Arial"/>
              <a:cs typeface="Arial"/>
            </a:endParaRPr>
          </a:p>
        </p:txBody>
      </p:sp>
      <p:sp>
        <p:nvSpPr>
          <p:cNvPr id="100" name="Rounded Rectangle 99"/>
          <p:cNvSpPr/>
          <p:nvPr/>
        </p:nvSpPr>
        <p:spPr>
          <a:xfrm>
            <a:off x="8382000" y="4114800"/>
            <a:ext cx="381000" cy="381000"/>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V="1">
            <a:off x="8458201" y="4495800"/>
            <a:ext cx="76199"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086600" y="5334000"/>
            <a:ext cx="1905000" cy="553998"/>
          </a:xfrm>
          <a:prstGeom prst="rect">
            <a:avLst/>
          </a:prstGeom>
          <a:noFill/>
        </p:spPr>
        <p:txBody>
          <a:bodyPr wrap="square" rtlCol="0">
            <a:spAutoFit/>
          </a:bodyPr>
          <a:lstStyle/>
          <a:p>
            <a:pPr algn="ctr"/>
            <a:r>
              <a:rPr lang="en-US" sz="1000" dirty="0" smtClean="0">
                <a:solidFill>
                  <a:srgbClr val="FF0000"/>
                </a:solidFill>
                <a:latin typeface="Arial"/>
                <a:cs typeface="Arial"/>
              </a:rPr>
              <a:t>Silver coating has been removed from bottom side with version 2.0</a:t>
            </a:r>
            <a:endParaRPr lang="en-US" sz="1000" dirty="0">
              <a:solidFill>
                <a:srgbClr val="FF0000"/>
              </a:solidFill>
              <a:latin typeface="Arial"/>
              <a:cs typeface="Arial"/>
            </a:endParaRPr>
          </a:p>
        </p:txBody>
      </p:sp>
      <p:cxnSp>
        <p:nvCxnSpPr>
          <p:cNvPr id="30" name="Straight Arrow Connector 29"/>
          <p:cNvCxnSpPr/>
          <p:nvPr/>
        </p:nvCxnSpPr>
        <p:spPr>
          <a:xfrm flipV="1">
            <a:off x="8077200" y="4648200"/>
            <a:ext cx="0" cy="6681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277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HDL32E Version 2.0 Software Overview</a:t>
            </a:r>
            <a:endParaRPr lang="en-US" dirty="0"/>
          </a:p>
        </p:txBody>
      </p:sp>
      <p:sp>
        <p:nvSpPr>
          <p:cNvPr id="3" name="Content Placeholder 2"/>
          <p:cNvSpPr>
            <a:spLocks noGrp="1"/>
          </p:cNvSpPr>
          <p:nvPr>
            <p:ph idx="1"/>
          </p:nvPr>
        </p:nvSpPr>
        <p:spPr/>
        <p:txBody>
          <a:bodyPr/>
          <a:lstStyle/>
          <a:p>
            <a:pPr marL="0" indent="0">
              <a:lnSpc>
                <a:spcPct val="140000"/>
              </a:lnSpc>
              <a:buNone/>
            </a:pPr>
            <a:r>
              <a:rPr lang="en-US" sz="1800" dirty="0" smtClean="0"/>
              <a:t>New Features:</a:t>
            </a:r>
            <a:endParaRPr lang="en-US" sz="1800" dirty="0"/>
          </a:p>
          <a:p>
            <a:pPr lvl="1">
              <a:lnSpc>
                <a:spcPct val="140000"/>
              </a:lnSpc>
            </a:pPr>
            <a:r>
              <a:rPr lang="en-US" sz="1600" dirty="0" err="1" smtClean="0"/>
              <a:t>WebServer</a:t>
            </a:r>
            <a:r>
              <a:rPr lang="en-US" sz="1600" dirty="0" smtClean="0"/>
              <a:t> with GUI and API</a:t>
            </a:r>
          </a:p>
          <a:p>
            <a:pPr lvl="1">
              <a:lnSpc>
                <a:spcPct val="140000"/>
              </a:lnSpc>
            </a:pPr>
            <a:r>
              <a:rPr lang="en-US" sz="1600" dirty="0" smtClean="0"/>
              <a:t>Calibrated Reflectivity Values</a:t>
            </a:r>
          </a:p>
          <a:p>
            <a:pPr lvl="1">
              <a:lnSpc>
                <a:spcPct val="140000"/>
              </a:lnSpc>
            </a:pPr>
            <a:r>
              <a:rPr lang="en-US" sz="1600" dirty="0" smtClean="0"/>
              <a:t>Zero Horizontal Angle Calibration</a:t>
            </a:r>
          </a:p>
          <a:p>
            <a:pPr lvl="1">
              <a:lnSpc>
                <a:spcPct val="140000"/>
              </a:lnSpc>
            </a:pPr>
            <a:r>
              <a:rPr lang="en-US" sz="1600" dirty="0" smtClean="0"/>
              <a:t>Improved GPS and Timestamp Handling</a:t>
            </a:r>
          </a:p>
          <a:p>
            <a:pPr lvl="1">
              <a:lnSpc>
                <a:spcPct val="140000"/>
              </a:lnSpc>
            </a:pPr>
            <a:endParaRPr lang="en-US" dirty="0" smtClean="0"/>
          </a:p>
          <a:p>
            <a:pPr lvl="1">
              <a:lnSpc>
                <a:spcPct val="140000"/>
              </a:lnSpc>
            </a:pPr>
            <a:endParaRPr lang="en-US" dirty="0"/>
          </a:p>
          <a:p>
            <a:pPr marL="0" indent="0">
              <a:lnSpc>
                <a:spcPct val="140000"/>
              </a:lnSpc>
              <a:buNone/>
            </a:pPr>
            <a:r>
              <a:rPr lang="en-US" sz="1800" dirty="0" smtClean="0"/>
              <a:t>Noticeable changes </a:t>
            </a:r>
            <a:r>
              <a:rPr lang="en-US" sz="1800" dirty="0"/>
              <a:t>to previous Software (V1.0</a:t>
            </a:r>
            <a:r>
              <a:rPr lang="en-US" sz="1800" dirty="0" smtClean="0"/>
              <a:t>):</a:t>
            </a:r>
            <a:endParaRPr lang="en-US" sz="1800" dirty="0"/>
          </a:p>
          <a:p>
            <a:pPr lvl="1">
              <a:lnSpc>
                <a:spcPct val="140000"/>
              </a:lnSpc>
            </a:pPr>
            <a:r>
              <a:rPr lang="en-US" sz="1600" dirty="0"/>
              <a:t>Default IP address now 192.168.1.201 (changeable via </a:t>
            </a:r>
            <a:r>
              <a:rPr lang="en-US" sz="1600" dirty="0" err="1"/>
              <a:t>WebServer</a:t>
            </a:r>
            <a:r>
              <a:rPr lang="en-US" sz="1600" dirty="0"/>
              <a:t>)</a:t>
            </a:r>
          </a:p>
          <a:p>
            <a:pPr lvl="1">
              <a:lnSpc>
                <a:spcPct val="140000"/>
              </a:lnSpc>
            </a:pPr>
            <a:r>
              <a:rPr lang="en-US" sz="1600" dirty="0"/>
              <a:t>Intensity now represents </a:t>
            </a:r>
            <a:r>
              <a:rPr lang="en-US" sz="1600" dirty="0" smtClean="0"/>
              <a:t>256 </a:t>
            </a:r>
            <a:r>
              <a:rPr lang="en-US" sz="1600" dirty="0"/>
              <a:t>calibrated reflectivity values (not 11 laser powers)</a:t>
            </a:r>
          </a:p>
          <a:p>
            <a:pPr lvl="1">
              <a:lnSpc>
                <a:spcPct val="140000"/>
              </a:lnSpc>
            </a:pPr>
            <a:endParaRPr lang="en-US" dirty="0" smtClean="0"/>
          </a:p>
          <a:p>
            <a:pPr lvl="1">
              <a:lnSpc>
                <a:spcPct val="140000"/>
              </a:lnSpc>
            </a:pPr>
            <a:endParaRPr lang="en-US" dirty="0" smtClean="0"/>
          </a:p>
          <a:p>
            <a:pPr>
              <a:lnSpc>
                <a:spcPct val="140000"/>
              </a:lnSpc>
            </a:pPr>
            <a:endParaRPr lang="en-US"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2</a:t>
            </a:fld>
            <a:r>
              <a:rPr lang="en-US" smtClean="0"/>
              <a:t> -</a:t>
            </a:r>
            <a:endParaRPr lang="en-US" dirty="0"/>
          </a:p>
        </p:txBody>
      </p:sp>
    </p:spTree>
    <p:extLst>
      <p:ext uri="{BB962C8B-B14F-4D97-AF65-F5344CB8AC3E}">
        <p14:creationId xmlns:p14="http://schemas.microsoft.com/office/powerpoint/2010/main" val="1501649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of Version 2.0</a:t>
            </a:r>
            <a:endParaRPr lang="en-US" dirty="0"/>
          </a:p>
        </p:txBody>
      </p:sp>
      <p:sp>
        <p:nvSpPr>
          <p:cNvPr id="3" name="Content Placeholder 2"/>
          <p:cNvSpPr>
            <a:spLocks noGrp="1"/>
          </p:cNvSpPr>
          <p:nvPr>
            <p:ph idx="1"/>
          </p:nvPr>
        </p:nvSpPr>
        <p:spPr/>
        <p:txBody>
          <a:bodyPr/>
          <a:lstStyle/>
          <a:p>
            <a:pPr marL="0" indent="0">
              <a:buNone/>
            </a:pPr>
            <a:endParaRPr lang="en-US" sz="1800" dirty="0"/>
          </a:p>
          <a:p>
            <a:pPr>
              <a:lnSpc>
                <a:spcPct val="140000"/>
              </a:lnSpc>
            </a:pPr>
            <a:r>
              <a:rPr lang="en-US" sz="1800" dirty="0"/>
              <a:t>GPS </a:t>
            </a:r>
            <a:r>
              <a:rPr lang="en-US" sz="1800" dirty="0" smtClean="0"/>
              <a:t>Fix</a:t>
            </a:r>
          </a:p>
          <a:p>
            <a:pPr lvl="1">
              <a:lnSpc>
                <a:spcPct val="140000"/>
              </a:lnSpc>
            </a:pPr>
            <a:r>
              <a:rPr lang="en-US" sz="1400" dirty="0" smtClean="0"/>
              <a:t>Customer had reported problems with the $GPRMC sentence related to the timing after a full second and also with some missing characters. Both problems have been fixed in Version 2.0</a:t>
            </a:r>
          </a:p>
          <a:p>
            <a:pPr lvl="1">
              <a:lnSpc>
                <a:spcPct val="140000"/>
              </a:lnSpc>
            </a:pPr>
            <a:endParaRPr lang="en-US" sz="1400" dirty="0" smtClean="0"/>
          </a:p>
          <a:p>
            <a:pPr lvl="1">
              <a:lnSpc>
                <a:spcPct val="140000"/>
              </a:lnSpc>
            </a:pPr>
            <a:endParaRPr lang="en-US" sz="1400" dirty="0"/>
          </a:p>
          <a:p>
            <a:pPr>
              <a:lnSpc>
                <a:spcPct val="140000"/>
              </a:lnSpc>
            </a:pPr>
            <a:r>
              <a:rPr lang="en-US" sz="1800" dirty="0"/>
              <a:t>Timestamp </a:t>
            </a:r>
            <a:r>
              <a:rPr lang="en-US" sz="1800" dirty="0" smtClean="0"/>
              <a:t>Fix</a:t>
            </a:r>
          </a:p>
          <a:p>
            <a:pPr lvl="1">
              <a:lnSpc>
                <a:spcPct val="140000"/>
              </a:lnSpc>
            </a:pPr>
            <a:r>
              <a:rPr lang="en-US" sz="1400" dirty="0" smtClean="0"/>
              <a:t>Customers had reported problems with the timestamps “jumping” around especially after full hours. This problem has been fixed with Version 2.0</a:t>
            </a:r>
            <a:endParaRPr lang="en-US" sz="14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20</a:t>
            </a:fld>
            <a:r>
              <a:rPr lang="en-US" smtClean="0"/>
              <a:t> -</a:t>
            </a:r>
            <a:endParaRPr lang="en-US" dirty="0"/>
          </a:p>
        </p:txBody>
      </p:sp>
    </p:spTree>
    <p:extLst>
      <p:ext uri="{BB962C8B-B14F-4D97-AF65-F5344CB8AC3E}">
        <p14:creationId xmlns:p14="http://schemas.microsoft.com/office/powerpoint/2010/main" val="316027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Noticeable changes to Version 1.0</a:t>
            </a:r>
            <a:endParaRPr lang="en-US" dirty="0"/>
          </a:p>
        </p:txBody>
      </p:sp>
      <p:sp>
        <p:nvSpPr>
          <p:cNvPr id="3" name="Content Placeholder 2"/>
          <p:cNvSpPr>
            <a:spLocks noGrp="1"/>
          </p:cNvSpPr>
          <p:nvPr>
            <p:ph idx="1"/>
          </p:nvPr>
        </p:nvSpPr>
        <p:spPr/>
        <p:txBody>
          <a:bodyPr/>
          <a:lstStyle/>
          <a:p>
            <a:pPr>
              <a:lnSpc>
                <a:spcPct val="140000"/>
              </a:lnSpc>
            </a:pPr>
            <a:r>
              <a:rPr lang="en-US" sz="1800" dirty="0" smtClean="0"/>
              <a:t>Default </a:t>
            </a:r>
            <a:r>
              <a:rPr lang="en-US" sz="1800" dirty="0"/>
              <a:t>IP address </a:t>
            </a:r>
            <a:r>
              <a:rPr lang="en-US" sz="1800" dirty="0" smtClean="0"/>
              <a:t>is now </a:t>
            </a:r>
            <a:r>
              <a:rPr lang="en-US" sz="1800" dirty="0"/>
              <a:t>192.168.1.201 </a:t>
            </a:r>
            <a:endParaRPr lang="en-US" sz="1800" dirty="0" smtClean="0"/>
          </a:p>
          <a:p>
            <a:pPr lvl="1">
              <a:lnSpc>
                <a:spcPct val="140000"/>
              </a:lnSpc>
            </a:pPr>
            <a:r>
              <a:rPr lang="en-US" sz="1400" dirty="0" smtClean="0"/>
              <a:t>With the introduction of the </a:t>
            </a:r>
            <a:r>
              <a:rPr lang="en-US" sz="1400" dirty="0" err="1" smtClean="0"/>
              <a:t>WebServer</a:t>
            </a:r>
            <a:r>
              <a:rPr lang="en-US" sz="1400" dirty="0" smtClean="0"/>
              <a:t> functionality with Version 2.0, the IP addresses as well as the Gateway and Network addresses can now be configured by the user. Therefore there is no need to ship HDL32E with different IP address, but all of them will be shipped with the default address 192.168.1.201. </a:t>
            </a:r>
          </a:p>
          <a:p>
            <a:pPr lvl="1">
              <a:lnSpc>
                <a:spcPct val="140000"/>
              </a:lnSpc>
            </a:pPr>
            <a:endParaRPr lang="en-US" sz="1400" dirty="0" smtClean="0"/>
          </a:p>
          <a:p>
            <a:pPr lvl="1">
              <a:lnSpc>
                <a:spcPct val="140000"/>
              </a:lnSpc>
            </a:pPr>
            <a:endParaRPr lang="en-US" sz="1400" dirty="0"/>
          </a:p>
          <a:p>
            <a:pPr>
              <a:lnSpc>
                <a:spcPct val="140000"/>
              </a:lnSpc>
            </a:pPr>
            <a:r>
              <a:rPr lang="en-US" sz="1800" dirty="0"/>
              <a:t>Intensity now represents </a:t>
            </a:r>
            <a:r>
              <a:rPr lang="en-US" sz="1800" dirty="0" smtClean="0"/>
              <a:t>256 </a:t>
            </a:r>
            <a:r>
              <a:rPr lang="en-US" sz="1800" dirty="0"/>
              <a:t>calibrated reflectivity values (not 11 laser powers</a:t>
            </a:r>
            <a:r>
              <a:rPr lang="en-US" sz="1800" dirty="0" smtClean="0"/>
              <a:t>)</a:t>
            </a:r>
          </a:p>
          <a:p>
            <a:pPr lvl="1">
              <a:lnSpc>
                <a:spcPct val="140000"/>
              </a:lnSpc>
            </a:pPr>
            <a:r>
              <a:rPr lang="en-US" sz="1400" dirty="0" smtClean="0"/>
              <a:t>As a result of better differentiation between </a:t>
            </a:r>
            <a:r>
              <a:rPr lang="en-US" sz="1400" dirty="0"/>
              <a:t>diffuse reflectors </a:t>
            </a:r>
            <a:r>
              <a:rPr lang="en-US" sz="1400" dirty="0" smtClean="0"/>
              <a:t>and retro-reflectors, diffuse reflectors are now represented with values in the range from 0-100 and retro-reflectors from 101-255. </a:t>
            </a:r>
          </a:p>
          <a:p>
            <a:pPr lvl="1">
              <a:lnSpc>
                <a:spcPct val="140000"/>
              </a:lnSpc>
            </a:pPr>
            <a:r>
              <a:rPr lang="en-US" sz="1400" dirty="0" smtClean="0"/>
              <a:t>Depending on the users choice of color scaling, this might result in a shift of colors from what the user is used to. Adjustment of color scaling corresponding with the definition for diffuse and retro-reflectors in Version 2.0 will help with better differentiation for the reported calibration values. </a:t>
            </a:r>
          </a:p>
          <a:p>
            <a:pPr lvl="1"/>
            <a:endParaRPr lang="en-US" sz="1400"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3</a:t>
            </a:fld>
            <a:r>
              <a:rPr lang="en-US" smtClean="0"/>
              <a:t> -</a:t>
            </a:r>
            <a:endParaRPr lang="en-US" dirty="0"/>
          </a:p>
        </p:txBody>
      </p:sp>
    </p:spTree>
    <p:extLst>
      <p:ext uri="{BB962C8B-B14F-4D97-AF65-F5344CB8AC3E}">
        <p14:creationId xmlns:p14="http://schemas.microsoft.com/office/powerpoint/2010/main" val="34388102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C:\Documents and Settings\nnelson.VELODYNE\Desktop\Velodyne PPT templates slide images\Velodyne cover.jpg"/>
          <p:cNvPicPr>
            <a:picLocks noChangeAspect="1" noChangeArrowheads="1"/>
          </p:cNvPicPr>
          <p:nvPr/>
        </p:nvPicPr>
        <p:blipFill>
          <a:blip r:embed="rId3"/>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4098" name="Title 4"/>
          <p:cNvSpPr>
            <a:spLocks noGrp="1"/>
          </p:cNvSpPr>
          <p:nvPr>
            <p:ph type="ctrTitle"/>
          </p:nvPr>
        </p:nvSpPr>
        <p:spPr>
          <a:xfrm>
            <a:off x="228600" y="4800600"/>
            <a:ext cx="8763000" cy="1470025"/>
          </a:xfrm>
        </p:spPr>
        <p:txBody>
          <a:bodyPr/>
          <a:lstStyle/>
          <a:p>
            <a:pPr algn="ctr" eaLnBrk="1" hangingPunct="1"/>
            <a:r>
              <a:rPr lang="en-US" b="1" dirty="0" smtClean="0">
                <a:latin typeface="Arial Black" charset="0"/>
              </a:rPr>
              <a:t>HDL32E V2.0 </a:t>
            </a:r>
            <a:r>
              <a:rPr lang="en-US" b="1" dirty="0" err="1" smtClean="0">
                <a:latin typeface="Arial Black" charset="0"/>
              </a:rPr>
              <a:t>WebServer</a:t>
            </a:r>
            <a:r>
              <a:rPr lang="en-US" b="1" dirty="0" smtClean="0">
                <a:latin typeface="Arial Black" charset="0"/>
              </a:rPr>
              <a:t> Functionality</a:t>
            </a:r>
            <a:br>
              <a:rPr lang="en-US" b="1" dirty="0" smtClean="0">
                <a:latin typeface="Arial Black" charset="0"/>
              </a:rPr>
            </a:br>
            <a:r>
              <a:rPr lang="en-US" b="1" dirty="0" smtClean="0">
                <a:latin typeface="Arial Black" charset="0"/>
              </a:rPr>
              <a:t/>
            </a:r>
            <a:br>
              <a:rPr lang="en-US" b="1" dirty="0" smtClean="0">
                <a:latin typeface="Arial Black" charset="0"/>
              </a:rPr>
            </a:br>
            <a:r>
              <a:rPr lang="en-US" sz="1600" dirty="0" smtClean="0"/>
              <a:t>November 30, 2012   (Wolfgang Juchmann)</a:t>
            </a:r>
            <a:endParaRPr lang="en-US" sz="1600" i="1" dirty="0"/>
          </a:p>
        </p:txBody>
      </p:sp>
      <p:pic>
        <p:nvPicPr>
          <p:cNvPr id="5" name="Picture 9" descr="UDL-32E"/>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flipH="1">
            <a:off x="7086600" y="838200"/>
            <a:ext cx="132270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897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WebServer</a:t>
            </a:r>
            <a:r>
              <a:rPr lang="en-US" dirty="0"/>
              <a:t> with GUI and API</a:t>
            </a:r>
          </a:p>
        </p:txBody>
      </p:sp>
      <p:sp>
        <p:nvSpPr>
          <p:cNvPr id="3" name="Content Placeholder 2"/>
          <p:cNvSpPr>
            <a:spLocks noGrp="1"/>
          </p:cNvSpPr>
          <p:nvPr>
            <p:ph idx="1"/>
          </p:nvPr>
        </p:nvSpPr>
        <p:spPr>
          <a:xfrm>
            <a:off x="76200" y="762000"/>
            <a:ext cx="8534400" cy="1447800"/>
          </a:xfrm>
        </p:spPr>
        <p:txBody>
          <a:bodyPr/>
          <a:lstStyle/>
          <a:p>
            <a:pPr lvl="1"/>
            <a:r>
              <a:rPr lang="en-US" sz="1400" dirty="0" smtClean="0"/>
              <a:t>The HDL32E now contains a </a:t>
            </a:r>
            <a:r>
              <a:rPr lang="en-US" sz="1400" dirty="0" err="1" smtClean="0"/>
              <a:t>WebServer</a:t>
            </a:r>
            <a:r>
              <a:rPr lang="en-US" sz="1400" dirty="0" smtClean="0"/>
              <a:t> that allows the user to monitor configuration parameters, choose network settings, control rotational speed and upload new firmware and/or calibration files </a:t>
            </a:r>
          </a:p>
          <a:p>
            <a:pPr lvl="1"/>
            <a:r>
              <a:rPr lang="en-US" sz="1400" dirty="0" smtClean="0"/>
              <a:t> The </a:t>
            </a:r>
            <a:r>
              <a:rPr lang="en-US" sz="1400" dirty="0" err="1" smtClean="0"/>
              <a:t>WebServer</a:t>
            </a:r>
            <a:r>
              <a:rPr lang="en-US" sz="1400" dirty="0" smtClean="0"/>
              <a:t> can be accessed by a GUI using Internet Explorer (other browsers are mostly compatible but have small issues with the live update portion of the GUI) or by issuing “JSON” commands and receiving “XML” style returns via a computer</a:t>
            </a:r>
            <a:endParaRPr lang="en-US" sz="1400" dirty="0"/>
          </a:p>
          <a:p>
            <a:endParaRPr lang="en-US" sz="800" dirty="0" smtClean="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5</a:t>
            </a:fld>
            <a:r>
              <a:rPr lang="en-US" smtClean="0"/>
              <a:t> -</a:t>
            </a:r>
            <a:endParaRPr lang="en-US" dirty="0"/>
          </a:p>
        </p:txBody>
      </p:sp>
      <p:pic>
        <p:nvPicPr>
          <p:cNvPr id="5" name="Picture 4" descr="Webserver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200" y="2286000"/>
            <a:ext cx="2853097" cy="2286000"/>
          </a:xfrm>
          <a:prstGeom prst="rect">
            <a:avLst/>
          </a:prstGeom>
        </p:spPr>
      </p:pic>
      <p:pic>
        <p:nvPicPr>
          <p:cNvPr id="6" name="Picture 5" descr="Webserver3.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0" y="2286000"/>
            <a:ext cx="2865450" cy="2286000"/>
          </a:xfrm>
          <a:prstGeom prst="rect">
            <a:avLst/>
          </a:prstGeom>
        </p:spPr>
      </p:pic>
      <p:pic>
        <p:nvPicPr>
          <p:cNvPr id="8" name="Picture 7" descr="Webserver2.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19800" y="2286000"/>
            <a:ext cx="2874335" cy="2286000"/>
          </a:xfrm>
          <a:prstGeom prst="rect">
            <a:avLst/>
          </a:prstGeom>
        </p:spPr>
      </p:pic>
      <p:sp>
        <p:nvSpPr>
          <p:cNvPr id="10" name="Content Placeholder 2"/>
          <p:cNvSpPr txBox="1">
            <a:spLocks/>
          </p:cNvSpPr>
          <p:nvPr/>
        </p:nvSpPr>
        <p:spPr bwMode="auto">
          <a:xfrm>
            <a:off x="152400" y="4614332"/>
            <a:ext cx="5029200" cy="1938868"/>
          </a:xfrm>
          <a:prstGeom prst="rect">
            <a:avLst/>
          </a:prstGeom>
          <a:solidFill>
            <a:srgbClr val="FFF8B8">
              <a:alpha val="63000"/>
            </a:srgbClr>
          </a:solidFill>
          <a:ln>
            <a:noFill/>
          </a:ln>
          <a:extLs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Char char="–"/>
              <a:defRPr sz="20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Char char="•"/>
              <a:defRPr>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r>
              <a:rPr lang="en-US" sz="1600" dirty="0" smtClean="0"/>
              <a:t>JSON Commands:</a:t>
            </a:r>
          </a:p>
          <a:p>
            <a:pPr lvl="2"/>
            <a:r>
              <a:rPr lang="cs-CZ" sz="1400" dirty="0"/>
              <a:t>http://&lt;</a:t>
            </a:r>
            <a:r>
              <a:rPr lang="cs-CZ" sz="1400" dirty="0" err="1"/>
              <a:t>hdl-ip-addr</a:t>
            </a:r>
            <a:r>
              <a:rPr lang="cs-CZ" sz="1400" dirty="0"/>
              <a:t>&gt;/</a:t>
            </a:r>
            <a:r>
              <a:rPr lang="cs-CZ" sz="1400" dirty="0" err="1"/>
              <a:t>cgi</a:t>
            </a:r>
            <a:r>
              <a:rPr lang="cs-CZ" sz="1400" dirty="0"/>
              <a:t>/</a:t>
            </a:r>
            <a:r>
              <a:rPr lang="cs-CZ" sz="1400" dirty="0" err="1" smtClean="0"/>
              <a:t>settings.json</a:t>
            </a:r>
            <a:endParaRPr lang="cs-CZ" sz="1400" dirty="0" smtClean="0"/>
          </a:p>
          <a:p>
            <a:pPr lvl="2"/>
            <a:r>
              <a:rPr lang="cs-CZ" sz="1400" dirty="0"/>
              <a:t>http://&lt;</a:t>
            </a:r>
            <a:r>
              <a:rPr lang="cs-CZ" sz="1400" dirty="0" err="1"/>
              <a:t>hdl-ip-addr</a:t>
            </a:r>
            <a:r>
              <a:rPr lang="cs-CZ" sz="1400" dirty="0"/>
              <a:t>&gt;/</a:t>
            </a:r>
            <a:r>
              <a:rPr lang="cs-CZ" sz="1400" dirty="0" err="1"/>
              <a:t>cgi</a:t>
            </a:r>
            <a:r>
              <a:rPr lang="cs-CZ" sz="1400" dirty="0"/>
              <a:t>/</a:t>
            </a:r>
            <a:r>
              <a:rPr lang="cs-CZ" sz="1400" dirty="0" err="1" smtClean="0"/>
              <a:t>status.json</a:t>
            </a:r>
            <a:r>
              <a:rPr lang="cs-CZ" sz="1400" dirty="0" smtClean="0"/>
              <a:t>  </a:t>
            </a:r>
          </a:p>
          <a:p>
            <a:pPr lvl="2"/>
            <a:r>
              <a:rPr lang="cs-CZ" sz="1400" dirty="0"/>
              <a:t>http://&lt;</a:t>
            </a:r>
            <a:r>
              <a:rPr lang="cs-CZ" sz="1400" dirty="0" err="1"/>
              <a:t>hdl-ip-addr</a:t>
            </a:r>
            <a:r>
              <a:rPr lang="cs-CZ" sz="1400" dirty="0"/>
              <a:t>&gt;/</a:t>
            </a:r>
            <a:r>
              <a:rPr lang="cs-CZ" sz="1400" dirty="0" err="1"/>
              <a:t>cgi</a:t>
            </a:r>
            <a:r>
              <a:rPr lang="cs-CZ" sz="1400" dirty="0" smtClean="0"/>
              <a:t>/</a:t>
            </a:r>
            <a:r>
              <a:rPr lang="cs-CZ" sz="1400" dirty="0" err="1" smtClean="0"/>
              <a:t>info.json</a:t>
            </a:r>
            <a:endParaRPr lang="cs-CZ" sz="1400" dirty="0" smtClean="0"/>
          </a:p>
          <a:p>
            <a:pPr lvl="2"/>
            <a:r>
              <a:rPr lang="cs-CZ" sz="1400" dirty="0"/>
              <a:t>http://&lt;</a:t>
            </a:r>
            <a:r>
              <a:rPr lang="cs-CZ" sz="1400" dirty="0" err="1"/>
              <a:t>hdl-ip-addr</a:t>
            </a:r>
            <a:r>
              <a:rPr lang="cs-CZ" sz="1400" dirty="0"/>
              <a:t>&gt;/</a:t>
            </a:r>
            <a:r>
              <a:rPr lang="cs-CZ" sz="1400" dirty="0" err="1"/>
              <a:t>cgi</a:t>
            </a:r>
            <a:r>
              <a:rPr lang="cs-CZ" sz="1400" dirty="0" smtClean="0"/>
              <a:t>/</a:t>
            </a:r>
            <a:r>
              <a:rPr lang="cs-CZ" sz="1400" dirty="0" err="1" smtClean="0"/>
              <a:t>diag.json</a:t>
            </a:r>
            <a:endParaRPr lang="cs-CZ" sz="1400" dirty="0" smtClean="0"/>
          </a:p>
          <a:p>
            <a:pPr marL="914400" lvl="2" indent="0">
              <a:buNone/>
            </a:pPr>
            <a:endParaRPr lang="cs-CZ" sz="800" dirty="0" smtClean="0"/>
          </a:p>
          <a:p>
            <a:pPr marL="914400" lvl="2" indent="0">
              <a:buNone/>
            </a:pPr>
            <a:r>
              <a:rPr lang="cs-CZ" sz="1400" dirty="0" err="1" smtClean="0"/>
              <a:t>with</a:t>
            </a:r>
            <a:r>
              <a:rPr lang="cs-CZ" sz="1400" dirty="0" smtClean="0"/>
              <a:t> default &lt;</a:t>
            </a:r>
            <a:r>
              <a:rPr lang="cs-CZ" sz="1400" dirty="0" err="1" smtClean="0"/>
              <a:t>hdl-ip-addr</a:t>
            </a:r>
            <a:r>
              <a:rPr lang="cs-CZ" sz="1400" dirty="0" smtClean="0"/>
              <a:t>&gt; = 192.168.1.201</a:t>
            </a:r>
          </a:p>
          <a:p>
            <a:pPr lvl="2"/>
            <a:endParaRPr lang="cs-CZ" sz="1600" dirty="0" smtClean="0"/>
          </a:p>
          <a:p>
            <a:pPr lvl="2"/>
            <a:endParaRPr lang="en-US" sz="1600" dirty="0" smtClean="0"/>
          </a:p>
          <a:p>
            <a:endParaRPr lang="en-US" sz="800" dirty="0" smtClean="0"/>
          </a:p>
        </p:txBody>
      </p:sp>
    </p:spTree>
    <p:extLst>
      <p:ext uri="{BB962C8B-B14F-4D97-AF65-F5344CB8AC3E}">
        <p14:creationId xmlns:p14="http://schemas.microsoft.com/office/powerpoint/2010/main" val="309144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WebServer</a:t>
            </a:r>
            <a:endParaRPr lang="en-US" dirty="0"/>
          </a:p>
        </p:txBody>
      </p:sp>
      <p:sp>
        <p:nvSpPr>
          <p:cNvPr id="3" name="Content Placeholder 2"/>
          <p:cNvSpPr>
            <a:spLocks noGrp="1"/>
          </p:cNvSpPr>
          <p:nvPr>
            <p:ph idx="1"/>
          </p:nvPr>
        </p:nvSpPr>
        <p:spPr>
          <a:xfrm>
            <a:off x="152400" y="762000"/>
            <a:ext cx="8839200" cy="5410200"/>
          </a:xfrm>
        </p:spPr>
        <p:txBody>
          <a:bodyPr/>
          <a:lstStyle/>
          <a:p>
            <a:pPr>
              <a:lnSpc>
                <a:spcPct val="150000"/>
              </a:lnSpc>
              <a:spcBef>
                <a:spcPts val="0"/>
              </a:spcBef>
            </a:pPr>
            <a:r>
              <a:rPr lang="en-US" sz="1800" dirty="0"/>
              <a:t>Plug Ethernet cable into Host Computer </a:t>
            </a:r>
            <a:endParaRPr lang="en-US" sz="1800" dirty="0" smtClean="0"/>
          </a:p>
          <a:p>
            <a:pPr>
              <a:lnSpc>
                <a:spcPct val="150000"/>
              </a:lnSpc>
              <a:spcBef>
                <a:spcPts val="0"/>
              </a:spcBef>
            </a:pPr>
            <a:r>
              <a:rPr lang="en-US" sz="1800" dirty="0" smtClean="0"/>
              <a:t>Disable all other Internet / Ethernet /</a:t>
            </a:r>
            <a:r>
              <a:rPr lang="en-US" sz="1800" dirty="0"/>
              <a:t> </a:t>
            </a:r>
            <a:r>
              <a:rPr lang="en-US" sz="1800" dirty="0" smtClean="0"/>
              <a:t>Wireless connections</a:t>
            </a:r>
          </a:p>
          <a:p>
            <a:pPr>
              <a:lnSpc>
                <a:spcPct val="150000"/>
              </a:lnSpc>
              <a:spcBef>
                <a:spcPts val="0"/>
              </a:spcBef>
            </a:pPr>
            <a:r>
              <a:rPr lang="en-US" sz="1800" dirty="0" smtClean="0"/>
              <a:t>Plug </a:t>
            </a:r>
            <a:r>
              <a:rPr lang="en-US" sz="1800" dirty="0"/>
              <a:t>GPS into </a:t>
            </a:r>
            <a:r>
              <a:rPr lang="en-US" sz="1800" dirty="0" smtClean="0"/>
              <a:t>HDL32E </a:t>
            </a:r>
            <a:r>
              <a:rPr lang="en-US" sz="1800" dirty="0"/>
              <a:t>adapter box (optional) </a:t>
            </a:r>
            <a:endParaRPr lang="en-US" sz="1800" dirty="0" smtClean="0"/>
          </a:p>
          <a:p>
            <a:pPr>
              <a:lnSpc>
                <a:spcPct val="150000"/>
              </a:lnSpc>
              <a:spcBef>
                <a:spcPts val="0"/>
              </a:spcBef>
            </a:pPr>
            <a:r>
              <a:rPr lang="en-US" sz="1800" dirty="0" smtClean="0"/>
              <a:t>Plug Power </a:t>
            </a:r>
            <a:r>
              <a:rPr lang="en-US" sz="1800" dirty="0"/>
              <a:t>into </a:t>
            </a:r>
            <a:r>
              <a:rPr lang="en-US" sz="1800" dirty="0" smtClean="0"/>
              <a:t>HDL32E </a:t>
            </a:r>
            <a:r>
              <a:rPr lang="en-US" sz="1800" dirty="0"/>
              <a:t>adapter </a:t>
            </a:r>
            <a:r>
              <a:rPr lang="en-US" sz="1800" dirty="0" smtClean="0"/>
              <a:t>box</a:t>
            </a:r>
          </a:p>
          <a:p>
            <a:pPr lvl="1">
              <a:lnSpc>
                <a:spcPct val="150000"/>
              </a:lnSpc>
              <a:spcBef>
                <a:spcPts val="0"/>
              </a:spcBef>
            </a:pPr>
            <a:r>
              <a:rPr lang="en-US" sz="1800" dirty="0" smtClean="0"/>
              <a:t>after 5-8 </a:t>
            </a:r>
            <a:r>
              <a:rPr lang="en-US" sz="1800" dirty="0"/>
              <a:t>seconds the </a:t>
            </a:r>
            <a:r>
              <a:rPr lang="en-US" sz="1800" dirty="0" smtClean="0"/>
              <a:t>HDL32E </a:t>
            </a:r>
            <a:r>
              <a:rPr lang="en-US" sz="1800" dirty="0"/>
              <a:t>should start spinning </a:t>
            </a:r>
            <a:endParaRPr lang="en-US" sz="1800" dirty="0" smtClean="0"/>
          </a:p>
          <a:p>
            <a:pPr>
              <a:lnSpc>
                <a:spcPct val="150000"/>
              </a:lnSpc>
              <a:spcBef>
                <a:spcPts val="0"/>
              </a:spcBef>
            </a:pPr>
            <a:r>
              <a:rPr lang="en-US" sz="1800" dirty="0" smtClean="0"/>
              <a:t>Open </a:t>
            </a:r>
            <a:r>
              <a:rPr lang="en-US" sz="1800" dirty="0"/>
              <a:t>Internet </a:t>
            </a:r>
            <a:r>
              <a:rPr lang="en-US" sz="1800" dirty="0" smtClean="0"/>
              <a:t>Explorer </a:t>
            </a:r>
            <a:r>
              <a:rPr lang="en-US" sz="1800" dirty="0"/>
              <a:t>browser </a:t>
            </a:r>
            <a:endParaRPr lang="en-US" sz="1800" dirty="0" smtClean="0"/>
          </a:p>
          <a:p>
            <a:pPr lvl="1">
              <a:lnSpc>
                <a:spcPct val="150000"/>
              </a:lnSpc>
              <a:spcBef>
                <a:spcPts val="0"/>
              </a:spcBef>
            </a:pPr>
            <a:r>
              <a:rPr lang="en-US" sz="1800" dirty="0" smtClean="0"/>
              <a:t>other browsers might work but </a:t>
            </a:r>
            <a:r>
              <a:rPr lang="en-US" sz="1800" dirty="0"/>
              <a:t>are not supported at this </a:t>
            </a:r>
            <a:r>
              <a:rPr lang="en-US" sz="1800" dirty="0" smtClean="0"/>
              <a:t>time</a:t>
            </a:r>
          </a:p>
          <a:p>
            <a:pPr>
              <a:lnSpc>
                <a:spcPct val="150000"/>
              </a:lnSpc>
              <a:spcBef>
                <a:spcPts val="0"/>
              </a:spcBef>
            </a:pPr>
            <a:r>
              <a:rPr lang="en-US" sz="1800" dirty="0" smtClean="0"/>
              <a:t>Type </a:t>
            </a:r>
            <a:r>
              <a:rPr lang="en-US" sz="1800" dirty="0"/>
              <a:t>in IP address of </a:t>
            </a:r>
            <a:r>
              <a:rPr lang="en-US" sz="1800" dirty="0" smtClean="0"/>
              <a:t>HDL32E </a:t>
            </a:r>
            <a:r>
              <a:rPr lang="en-US" sz="1800" dirty="0"/>
              <a:t>sensor</a:t>
            </a:r>
            <a:r>
              <a:rPr lang="en-US" sz="1800" dirty="0" smtClean="0"/>
              <a:t>:</a:t>
            </a:r>
          </a:p>
          <a:p>
            <a:pPr lvl="1">
              <a:lnSpc>
                <a:spcPct val="150000"/>
              </a:lnSpc>
              <a:spcBef>
                <a:spcPts val="0"/>
              </a:spcBef>
            </a:pPr>
            <a:r>
              <a:rPr lang="en-US" sz="1800" dirty="0" smtClean="0"/>
              <a:t>Default:   http://192.168.1.201</a:t>
            </a:r>
            <a:endParaRPr lang="en-US" sz="1800" dirty="0"/>
          </a:p>
          <a:p>
            <a:pPr>
              <a:lnSpc>
                <a:spcPct val="150000"/>
              </a:lnSpc>
              <a:spcBef>
                <a:spcPts val="0"/>
              </a:spcBef>
            </a:pPr>
            <a:r>
              <a:rPr lang="en-US" sz="1800" dirty="0" smtClean="0"/>
              <a:t>Internet Explorer will show HDL32 </a:t>
            </a:r>
            <a:r>
              <a:rPr lang="en-US" sz="1800" dirty="0" err="1" smtClean="0"/>
              <a:t>WebServer</a:t>
            </a:r>
            <a:r>
              <a:rPr lang="en-US" sz="1800" dirty="0" smtClean="0"/>
              <a:t> screens</a:t>
            </a:r>
          </a:p>
          <a:p>
            <a:pPr>
              <a:lnSpc>
                <a:spcPct val="150000"/>
              </a:lnSpc>
              <a:spcBef>
                <a:spcPts val="0"/>
              </a:spcBef>
            </a:pPr>
            <a:endParaRPr lang="en-US" sz="1800" dirty="0"/>
          </a:p>
          <a:p>
            <a:pPr>
              <a:lnSpc>
                <a:spcPct val="150000"/>
              </a:lnSpc>
              <a:spcBef>
                <a:spcPts val="0"/>
              </a:spcBef>
            </a:pPr>
            <a:r>
              <a:rPr lang="en-US" sz="1800" dirty="0" smtClean="0"/>
              <a:t>The “Download Snapshot” button on the Configuration Screen</a:t>
            </a:r>
            <a:r>
              <a:rPr lang="en-US" sz="1800" dirty="0"/>
              <a:t> </a:t>
            </a:r>
            <a:r>
              <a:rPr lang="en-US" sz="1800" dirty="0" smtClean="0"/>
              <a:t>allows for recording of all configuration parameters at once in a text based (xml) file</a:t>
            </a:r>
            <a:r>
              <a:rPr lang="en-US" sz="2000" dirty="0" smtClean="0"/>
              <a:t>. </a:t>
            </a:r>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6</a:t>
            </a:fld>
            <a:r>
              <a:rPr lang="en-US" smtClean="0"/>
              <a:t> -</a:t>
            </a:r>
            <a:endParaRPr lang="en-US" dirty="0"/>
          </a:p>
        </p:txBody>
      </p:sp>
    </p:spTree>
    <p:extLst>
      <p:ext uri="{BB962C8B-B14F-4D97-AF65-F5344CB8AC3E}">
        <p14:creationId xmlns:p14="http://schemas.microsoft.com/office/powerpoint/2010/main" val="103305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and Status</a:t>
            </a:r>
            <a:endParaRPr lang="en-US"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7</a:t>
            </a:fld>
            <a:r>
              <a:rPr lang="en-US" smtClean="0"/>
              <a:t> -</a:t>
            </a:r>
            <a:endParaRPr lang="en-US" dirty="0"/>
          </a:p>
        </p:txBody>
      </p:sp>
      <p:sp>
        <p:nvSpPr>
          <p:cNvPr id="5" name="TextBox 4"/>
          <p:cNvSpPr txBox="1"/>
          <p:nvPr/>
        </p:nvSpPr>
        <p:spPr>
          <a:xfrm>
            <a:off x="6193966" y="454223"/>
            <a:ext cx="2950034" cy="307777"/>
          </a:xfrm>
          <a:prstGeom prst="rect">
            <a:avLst/>
          </a:prstGeom>
          <a:noFill/>
        </p:spPr>
        <p:txBody>
          <a:bodyPr wrap="none" rtlCol="0">
            <a:spAutoFit/>
          </a:bodyPr>
          <a:lstStyle/>
          <a:p>
            <a:pPr algn="r"/>
            <a:r>
              <a:rPr lang="en-US" sz="1400" dirty="0" smtClean="0"/>
              <a:t>Default &lt;</a:t>
            </a:r>
            <a:r>
              <a:rPr lang="en-US" sz="1400" dirty="0" err="1" smtClean="0"/>
              <a:t>hdl-ip-addr</a:t>
            </a:r>
            <a:r>
              <a:rPr lang="en-US" sz="1400" dirty="0" smtClean="0"/>
              <a:t>&gt; : 192.168.1.201</a:t>
            </a:r>
            <a:endParaRPr lang="en-US" sz="1400" dirty="0"/>
          </a:p>
        </p:txBody>
      </p:sp>
      <p:sp>
        <p:nvSpPr>
          <p:cNvPr id="6" name="TextBox 5"/>
          <p:cNvSpPr txBox="1"/>
          <p:nvPr/>
        </p:nvSpPr>
        <p:spPr>
          <a:xfrm>
            <a:off x="5257800" y="757297"/>
            <a:ext cx="3657600" cy="2062103"/>
          </a:xfrm>
          <a:prstGeom prst="rect">
            <a:avLst/>
          </a:prstGeom>
          <a:solidFill>
            <a:srgbClr val="FFFED7"/>
          </a:solidFill>
        </p:spPr>
        <p:txBody>
          <a:bodyPr wrap="square" rtlCol="0">
            <a:spAutoFit/>
          </a:bodyPr>
          <a:lstStyle/>
          <a:p>
            <a:pPr marL="0" indent="0">
              <a:buNone/>
            </a:pPr>
            <a:r>
              <a:rPr lang="cs-CZ" sz="800" dirty="0" err="1" smtClean="0"/>
              <a:t>Settings</a:t>
            </a:r>
            <a:r>
              <a:rPr lang="cs-CZ" sz="800" dirty="0" smtClean="0"/>
              <a:t>  (</a:t>
            </a:r>
            <a:r>
              <a:rPr lang="cs-CZ" sz="800" dirty="0" err="1" smtClean="0"/>
              <a:t>settings.json</a:t>
            </a:r>
            <a:r>
              <a:rPr lang="cs-CZ" sz="800" dirty="0" smtClean="0"/>
              <a:t>)</a:t>
            </a:r>
            <a:endParaRPr lang="cs-CZ" sz="800" dirty="0"/>
          </a:p>
          <a:p>
            <a:pPr marL="0" indent="0">
              <a:buNone/>
            </a:pPr>
            <a:r>
              <a:rPr lang="cs-CZ" sz="800" dirty="0" err="1"/>
              <a:t>curl</a:t>
            </a:r>
            <a:r>
              <a:rPr lang="cs-CZ" sz="800" dirty="0"/>
              <a:t> -s http:/</a:t>
            </a:r>
            <a:r>
              <a:rPr lang="cs-CZ" sz="800" dirty="0" smtClean="0"/>
              <a:t>/&lt;</a:t>
            </a:r>
            <a:r>
              <a:rPr lang="cs-CZ" sz="800" dirty="0" err="1" smtClean="0"/>
              <a:t>hdl-ip-addr</a:t>
            </a:r>
            <a:r>
              <a:rPr lang="cs-CZ" sz="800" dirty="0" smtClean="0"/>
              <a:t>&gt;/</a:t>
            </a:r>
            <a:r>
              <a:rPr lang="cs-CZ" sz="800" dirty="0" err="1"/>
              <a:t>cgi</a:t>
            </a:r>
            <a:r>
              <a:rPr lang="cs-CZ" sz="800" dirty="0"/>
              <a:t>/</a:t>
            </a:r>
            <a:r>
              <a:rPr lang="cs-CZ" sz="800" dirty="0" err="1"/>
              <a:t>settings.json</a:t>
            </a:r>
            <a:r>
              <a:rPr lang="cs-CZ" sz="800" dirty="0"/>
              <a:t> | python -</a:t>
            </a:r>
            <a:r>
              <a:rPr lang="cs-CZ" sz="800" dirty="0" err="1"/>
              <a:t>mjson.tool</a:t>
            </a:r>
            <a:endParaRPr lang="cs-CZ" sz="800" dirty="0"/>
          </a:p>
          <a:p>
            <a:endParaRPr lang="en-US" sz="800" dirty="0" smtClean="0">
              <a:latin typeface="Courier"/>
              <a:cs typeface="Courier"/>
            </a:endParaRPr>
          </a:p>
          <a:p>
            <a:r>
              <a:rPr lang="en-US" sz="800" dirty="0" smtClean="0">
                <a:latin typeface="Courier"/>
                <a:cs typeface="Courier"/>
              </a:rPr>
              <a:t>{</a:t>
            </a:r>
          </a:p>
          <a:p>
            <a:r>
              <a:rPr lang="en-US" sz="800" dirty="0">
                <a:latin typeface="Courier"/>
                <a:cs typeface="Courier"/>
              </a:rPr>
              <a:t> </a:t>
            </a:r>
            <a:r>
              <a:rPr lang="en-US" sz="800" dirty="0" smtClean="0">
                <a:latin typeface="Courier"/>
                <a:cs typeface="Courier"/>
              </a:rPr>
              <a:t>  "</a:t>
            </a:r>
            <a:r>
              <a:rPr lang="en-US" sz="800" dirty="0" err="1" smtClean="0">
                <a:latin typeface="Courier"/>
                <a:cs typeface="Courier"/>
              </a:rPr>
              <a:t>laser":"On</a:t>
            </a:r>
            <a:r>
              <a:rPr lang="en-US" sz="800" dirty="0" smtClean="0">
                <a:latin typeface="Courier"/>
                <a:cs typeface="Courier"/>
              </a:rPr>
              <a:t>",</a:t>
            </a:r>
          </a:p>
          <a:p>
            <a:r>
              <a:rPr lang="en-US" sz="800" dirty="0" smtClean="0">
                <a:latin typeface="Courier"/>
                <a:cs typeface="Courier"/>
              </a:rPr>
              <a:t>   "rpm":600,</a:t>
            </a:r>
          </a:p>
          <a:p>
            <a:r>
              <a:rPr lang="en-US" sz="800" dirty="0" smtClean="0">
                <a:latin typeface="Courier"/>
                <a:cs typeface="Courier"/>
              </a:rPr>
              <a:t>   "host”:{</a:t>
            </a:r>
          </a:p>
          <a:p>
            <a:r>
              <a:rPr lang="en-US" sz="800" dirty="0">
                <a:latin typeface="Courier"/>
                <a:cs typeface="Courier"/>
              </a:rPr>
              <a:t> </a:t>
            </a:r>
            <a:r>
              <a:rPr lang="en-US" sz="800" dirty="0" smtClean="0">
                <a:latin typeface="Courier"/>
                <a:cs typeface="Courier"/>
              </a:rPr>
              <a:t>    "</a:t>
            </a:r>
            <a:r>
              <a:rPr lang="en-US" sz="800" dirty="0">
                <a:latin typeface="Courier"/>
                <a:cs typeface="Courier"/>
              </a:rPr>
              <a:t>addr":"</a:t>
            </a:r>
            <a:r>
              <a:rPr lang="en-US" sz="800" dirty="0" smtClean="0">
                <a:latin typeface="Courier"/>
                <a:cs typeface="Courier"/>
              </a:rPr>
              <a:t>255.255.255.255”</a:t>
            </a:r>
          </a:p>
          <a:p>
            <a:r>
              <a:rPr lang="en-US" sz="800" dirty="0">
                <a:latin typeface="Courier"/>
                <a:cs typeface="Courier"/>
              </a:rPr>
              <a:t> </a:t>
            </a:r>
            <a:r>
              <a:rPr lang="en-US" sz="800" dirty="0" smtClean="0">
                <a:latin typeface="Courier"/>
                <a:cs typeface="Courier"/>
              </a:rPr>
              <a:t>  },</a:t>
            </a:r>
          </a:p>
          <a:p>
            <a:r>
              <a:rPr lang="en-US" sz="800" dirty="0" smtClean="0">
                <a:latin typeface="Courier"/>
                <a:cs typeface="Courier"/>
              </a:rPr>
              <a:t>   "net”{</a:t>
            </a:r>
          </a:p>
          <a:p>
            <a:r>
              <a:rPr lang="en-US" sz="800" dirty="0">
                <a:latin typeface="Courier"/>
                <a:cs typeface="Courier"/>
              </a:rPr>
              <a:t> </a:t>
            </a:r>
            <a:r>
              <a:rPr lang="en-US" sz="800" dirty="0" smtClean="0">
                <a:latin typeface="Courier"/>
                <a:cs typeface="Courier"/>
              </a:rPr>
              <a:t>    "</a:t>
            </a:r>
            <a:r>
              <a:rPr lang="en-US" sz="800" dirty="0">
                <a:latin typeface="Courier"/>
                <a:cs typeface="Courier"/>
              </a:rPr>
              <a:t>addr":"192.168.1.201"</a:t>
            </a:r>
            <a:r>
              <a:rPr lang="en-US" sz="800" dirty="0" smtClean="0">
                <a:latin typeface="Courier"/>
                <a:cs typeface="Courier"/>
              </a:rPr>
              <a:t>,</a:t>
            </a:r>
          </a:p>
          <a:p>
            <a:r>
              <a:rPr lang="en-US" sz="800" dirty="0" smtClean="0">
                <a:latin typeface="Courier"/>
                <a:cs typeface="Courier"/>
              </a:rPr>
              <a:t>     "</a:t>
            </a:r>
            <a:r>
              <a:rPr lang="en-US" sz="800" dirty="0">
                <a:latin typeface="Courier"/>
                <a:cs typeface="Courier"/>
              </a:rPr>
              <a:t>mask":"255.255.255.0"</a:t>
            </a:r>
            <a:r>
              <a:rPr lang="en-US" sz="800" dirty="0" smtClean="0">
                <a:latin typeface="Courier"/>
                <a:cs typeface="Courier"/>
              </a:rPr>
              <a:t>,</a:t>
            </a:r>
          </a:p>
          <a:p>
            <a:r>
              <a:rPr lang="en-US" sz="800" dirty="0" smtClean="0">
                <a:latin typeface="Courier"/>
                <a:cs typeface="Courier"/>
              </a:rPr>
              <a:t>     "</a:t>
            </a:r>
            <a:r>
              <a:rPr lang="en-US" sz="800" dirty="0">
                <a:latin typeface="Courier"/>
                <a:cs typeface="Courier"/>
              </a:rPr>
              <a:t>gateway":"192.168.1.1"</a:t>
            </a:r>
            <a:r>
              <a:rPr lang="en-US" sz="800" dirty="0" smtClean="0">
                <a:latin typeface="Courier"/>
                <a:cs typeface="Courier"/>
              </a:rPr>
              <a:t>,</a:t>
            </a:r>
          </a:p>
          <a:p>
            <a:r>
              <a:rPr lang="en-US" sz="800" dirty="0" smtClean="0">
                <a:latin typeface="Courier"/>
                <a:cs typeface="Courier"/>
              </a:rPr>
              <a:t>     "</a:t>
            </a:r>
            <a:r>
              <a:rPr lang="en-US" sz="800" dirty="0">
                <a:latin typeface="Courier"/>
                <a:cs typeface="Courier"/>
              </a:rPr>
              <a:t>dhcp":"</a:t>
            </a:r>
            <a:r>
              <a:rPr lang="en-US" sz="800" dirty="0" smtClean="0">
                <a:latin typeface="Courier"/>
                <a:cs typeface="Courier"/>
              </a:rPr>
              <a:t>Off”</a:t>
            </a:r>
          </a:p>
          <a:p>
            <a:r>
              <a:rPr lang="en-US" sz="800" dirty="0">
                <a:latin typeface="Courier"/>
                <a:cs typeface="Courier"/>
              </a:rPr>
              <a:t> </a:t>
            </a:r>
            <a:r>
              <a:rPr lang="en-US" sz="800" dirty="0" smtClean="0">
                <a:latin typeface="Courier"/>
                <a:cs typeface="Courier"/>
              </a:rPr>
              <a:t>  }</a:t>
            </a:r>
          </a:p>
          <a:p>
            <a:r>
              <a:rPr lang="en-US" sz="800" dirty="0" smtClean="0">
                <a:latin typeface="Courier"/>
                <a:cs typeface="Courier"/>
              </a:rPr>
              <a:t>}</a:t>
            </a:r>
            <a:endParaRPr lang="en-US" sz="800" dirty="0">
              <a:latin typeface="Courier"/>
              <a:cs typeface="Courier"/>
            </a:endParaRPr>
          </a:p>
        </p:txBody>
      </p:sp>
      <p:sp>
        <p:nvSpPr>
          <p:cNvPr id="8" name="TextBox 7"/>
          <p:cNvSpPr txBox="1"/>
          <p:nvPr/>
        </p:nvSpPr>
        <p:spPr>
          <a:xfrm>
            <a:off x="5257800" y="2895600"/>
            <a:ext cx="3657600" cy="1938992"/>
          </a:xfrm>
          <a:prstGeom prst="rect">
            <a:avLst/>
          </a:prstGeom>
          <a:solidFill>
            <a:srgbClr val="FFFED7"/>
          </a:solidFill>
        </p:spPr>
        <p:txBody>
          <a:bodyPr wrap="square" rtlCol="0">
            <a:spAutoFit/>
          </a:bodyPr>
          <a:lstStyle/>
          <a:p>
            <a:pPr marL="0" indent="0">
              <a:buNone/>
            </a:pPr>
            <a:r>
              <a:rPr lang="cs-CZ" sz="800" dirty="0" smtClean="0"/>
              <a:t>Status </a:t>
            </a:r>
            <a:r>
              <a:rPr lang="cs-CZ" sz="800" dirty="0"/>
              <a:t>(</a:t>
            </a:r>
            <a:r>
              <a:rPr lang="cs-CZ" sz="800" dirty="0" err="1"/>
              <a:t>status.json</a:t>
            </a:r>
            <a:r>
              <a:rPr lang="cs-CZ" sz="800" dirty="0"/>
              <a:t>)</a:t>
            </a:r>
          </a:p>
          <a:p>
            <a:pPr marL="0" indent="0">
              <a:buNone/>
            </a:pPr>
            <a:r>
              <a:rPr lang="cs-CZ" sz="800" dirty="0" err="1"/>
              <a:t>curl</a:t>
            </a:r>
            <a:r>
              <a:rPr lang="cs-CZ" sz="800" dirty="0"/>
              <a:t> -s http://&lt;</a:t>
            </a:r>
            <a:r>
              <a:rPr lang="cs-CZ" sz="800" dirty="0" err="1"/>
              <a:t>hdl-ip-addr</a:t>
            </a:r>
            <a:r>
              <a:rPr lang="cs-CZ" sz="800" dirty="0"/>
              <a:t>&gt;/</a:t>
            </a:r>
            <a:r>
              <a:rPr lang="cs-CZ" sz="800" dirty="0" err="1"/>
              <a:t>cgi</a:t>
            </a:r>
            <a:r>
              <a:rPr lang="cs-CZ" sz="800" dirty="0"/>
              <a:t>/</a:t>
            </a:r>
            <a:r>
              <a:rPr lang="cs-CZ" sz="800" dirty="0" err="1"/>
              <a:t>status.json</a:t>
            </a:r>
            <a:r>
              <a:rPr lang="cs-CZ" sz="800" dirty="0"/>
              <a:t> | python -</a:t>
            </a:r>
            <a:r>
              <a:rPr lang="cs-CZ" sz="800" dirty="0" err="1"/>
              <a:t>mjson.tool</a:t>
            </a:r>
            <a:endParaRPr lang="cs-CZ" sz="800" dirty="0"/>
          </a:p>
          <a:p>
            <a:pPr marL="0" indent="0">
              <a:buNone/>
            </a:pPr>
            <a:endParaRPr lang="cs-CZ" sz="800" dirty="0" smtClean="0"/>
          </a:p>
          <a:p>
            <a:pPr marL="0" indent="0">
              <a:buNone/>
            </a:pPr>
            <a:r>
              <a:rPr lang="cs-CZ" sz="800" dirty="0">
                <a:latin typeface="Courier"/>
                <a:cs typeface="Courier"/>
              </a:rPr>
              <a:t>{   </a:t>
            </a:r>
          </a:p>
          <a:p>
            <a:pPr marL="0" indent="0">
              <a:buNone/>
            </a:pPr>
            <a:r>
              <a:rPr lang="cs-CZ" sz="800" dirty="0">
                <a:latin typeface="Courier"/>
                <a:cs typeface="Courier"/>
              </a:rPr>
              <a:t>   "</a:t>
            </a:r>
            <a:r>
              <a:rPr lang="cs-CZ" sz="800" dirty="0" err="1">
                <a:latin typeface="Courier"/>
                <a:cs typeface="Courier"/>
              </a:rPr>
              <a:t>gps</a:t>
            </a:r>
            <a:r>
              <a:rPr lang="cs-CZ" sz="800" dirty="0">
                <a:latin typeface="Courier"/>
                <a:cs typeface="Courier"/>
              </a:rPr>
              <a:t>":{</a:t>
            </a:r>
          </a:p>
          <a:p>
            <a:pPr marL="0" indent="0">
              <a:buNone/>
            </a:pPr>
            <a:r>
              <a:rPr lang="cs-CZ" sz="800" dirty="0">
                <a:latin typeface="Courier"/>
                <a:cs typeface="Courier"/>
              </a:rPr>
              <a:t>      "position"</a:t>
            </a:r>
            <a:r>
              <a:rPr lang="cs-CZ" sz="800" dirty="0" smtClean="0">
                <a:latin typeface="Courier"/>
                <a:cs typeface="Courier"/>
              </a:rPr>
              <a:t>:“37 08.3192N 121 39.5432W </a:t>
            </a:r>
            <a:r>
              <a:rPr lang="cs-CZ" sz="800" dirty="0">
                <a:latin typeface="Courier"/>
                <a:cs typeface="Courier"/>
              </a:rPr>
              <a:t>“</a:t>
            </a:r>
          </a:p>
          <a:p>
            <a:pPr marL="0" indent="0">
              <a:buNone/>
            </a:pPr>
            <a:r>
              <a:rPr lang="cs-CZ" sz="800" dirty="0">
                <a:latin typeface="Courier"/>
                <a:cs typeface="Courier"/>
              </a:rPr>
              <a:t>    },</a:t>
            </a:r>
          </a:p>
          <a:p>
            <a:pPr marL="0" indent="0">
              <a:buNone/>
            </a:pPr>
            <a:r>
              <a:rPr lang="cs-CZ" sz="800" dirty="0">
                <a:latin typeface="Courier"/>
                <a:cs typeface="Courier"/>
              </a:rPr>
              <a:t>   "motor“:</a:t>
            </a:r>
          </a:p>
          <a:p>
            <a:pPr marL="0" indent="0">
              <a:buNone/>
            </a:pPr>
            <a:r>
              <a:rPr lang="cs-CZ" sz="800" dirty="0">
                <a:latin typeface="Courier"/>
                <a:cs typeface="Courier"/>
              </a:rPr>
              <a:t>      "state":"On",</a:t>
            </a:r>
          </a:p>
          <a:p>
            <a:pPr marL="0" indent="0">
              <a:buNone/>
            </a:pPr>
            <a:r>
              <a:rPr lang="cs-CZ" sz="800" dirty="0">
                <a:latin typeface="Courier"/>
                <a:cs typeface="Courier"/>
              </a:rPr>
              <a:t>      "rpm":742</a:t>
            </a:r>
          </a:p>
          <a:p>
            <a:pPr marL="0" indent="0">
              <a:buNone/>
            </a:pPr>
            <a:r>
              <a:rPr lang="cs-CZ" sz="800" dirty="0">
                <a:latin typeface="Courier"/>
                <a:cs typeface="Courier"/>
              </a:rPr>
              <a:t>   },</a:t>
            </a:r>
          </a:p>
          <a:p>
            <a:pPr marL="0" indent="0">
              <a:buNone/>
            </a:pPr>
            <a:r>
              <a:rPr lang="cs-CZ" sz="800" dirty="0">
                <a:latin typeface="Courier"/>
                <a:cs typeface="Courier"/>
              </a:rPr>
              <a:t>   "laser":{</a:t>
            </a:r>
          </a:p>
          <a:p>
            <a:pPr marL="0" indent="0">
              <a:buNone/>
            </a:pPr>
            <a:r>
              <a:rPr lang="cs-CZ" sz="800" dirty="0">
                <a:latin typeface="Courier"/>
                <a:cs typeface="Courier"/>
              </a:rPr>
              <a:t>      "</a:t>
            </a:r>
            <a:r>
              <a:rPr lang="cs-CZ" sz="800" dirty="0" err="1">
                <a:latin typeface="Courier"/>
                <a:cs typeface="Courier"/>
              </a:rPr>
              <a:t>state</a:t>
            </a:r>
            <a:r>
              <a:rPr lang="cs-CZ" sz="800" dirty="0">
                <a:latin typeface="Courier"/>
                <a:cs typeface="Courier"/>
              </a:rPr>
              <a:t>":"On“</a:t>
            </a:r>
          </a:p>
          <a:p>
            <a:pPr marL="0" indent="0">
              <a:buNone/>
            </a:pPr>
            <a:r>
              <a:rPr lang="cs-CZ" sz="800" dirty="0">
                <a:latin typeface="Courier"/>
                <a:cs typeface="Courier"/>
              </a:rPr>
              <a:t>   }</a:t>
            </a:r>
          </a:p>
          <a:p>
            <a:pPr marL="0" indent="0">
              <a:buNone/>
            </a:pPr>
            <a:r>
              <a:rPr lang="cs-CZ" sz="800" dirty="0">
                <a:latin typeface="Courier"/>
                <a:cs typeface="Courier"/>
              </a:rPr>
              <a:t>}</a:t>
            </a:r>
          </a:p>
        </p:txBody>
      </p:sp>
      <p:pic>
        <p:nvPicPr>
          <p:cNvPr id="9" name="Picture 8" descr="Webserver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85800"/>
            <a:ext cx="4953000" cy="396851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485019044"/>
              </p:ext>
            </p:extLst>
          </p:nvPr>
        </p:nvGraphicFramePr>
        <p:xfrm>
          <a:off x="0" y="4800600"/>
          <a:ext cx="8839201" cy="1572866"/>
        </p:xfrm>
        <a:graphic>
          <a:graphicData uri="http://schemas.openxmlformats.org/drawingml/2006/table">
            <a:tbl>
              <a:tblPr/>
              <a:tblGrid>
                <a:gridCol w="733632"/>
                <a:gridCol w="519953"/>
                <a:gridCol w="2841935"/>
                <a:gridCol w="1047029"/>
                <a:gridCol w="755000"/>
                <a:gridCol w="2941652"/>
              </a:tblGrid>
              <a:tr h="109689">
                <a:tc>
                  <a:txBody>
                    <a:bodyPr/>
                    <a:lstStyle/>
                    <a:p>
                      <a:pPr algn="l" fontAlgn="t"/>
                      <a:r>
                        <a:rPr lang="en-US" sz="700" b="1" i="0" u="none" strike="noStrike">
                          <a:solidFill>
                            <a:srgbClr val="000000"/>
                          </a:solidFill>
                          <a:effectLst/>
                          <a:latin typeface="Calibri"/>
                        </a:rPr>
                        <a:t>Variable</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700" b="1" i="0" u="none" strike="noStrike">
                          <a:solidFill>
                            <a:srgbClr val="000000"/>
                          </a:solidFill>
                          <a:effectLst/>
                          <a:latin typeface="Calibri"/>
                        </a:rPr>
                        <a:t>Type</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700" b="1" i="0" u="none" strike="noStrike">
                          <a:solidFill>
                            <a:srgbClr val="000000"/>
                          </a:solidFill>
                          <a:effectLst/>
                          <a:latin typeface="Calibri"/>
                        </a:rPr>
                        <a:t>Description</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700" b="1" i="0" u="none" strike="noStrike" dirty="0" err="1" smtClean="0">
                          <a:solidFill>
                            <a:srgbClr val="000000"/>
                          </a:solidFill>
                          <a:effectLst/>
                          <a:latin typeface="Calibri"/>
                        </a:rPr>
                        <a:t>Typicial</a:t>
                      </a:r>
                      <a:r>
                        <a:rPr lang="en-US" sz="700" b="1" i="0" u="none" strike="noStrike" dirty="0" smtClean="0">
                          <a:solidFill>
                            <a:srgbClr val="000000"/>
                          </a:solidFill>
                          <a:effectLst/>
                          <a:latin typeface="Calibri"/>
                        </a:rPr>
                        <a:t>/Default</a:t>
                      </a:r>
                      <a:endParaRPr lang="en-US" sz="700" b="1"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700" b="1" i="0" u="none" strike="noStrike">
                          <a:solidFill>
                            <a:srgbClr val="000000"/>
                          </a:solidFill>
                          <a:effectLst/>
                          <a:latin typeface="Calibri"/>
                        </a:rPr>
                        <a:t>Range</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700" b="1" i="0" u="none" strike="noStrike" dirty="0" smtClean="0">
                          <a:solidFill>
                            <a:srgbClr val="000000"/>
                          </a:solidFill>
                          <a:effectLst/>
                          <a:latin typeface="Calibri"/>
                        </a:rPr>
                        <a:t>Rules/Comments</a:t>
                      </a:r>
                      <a:endParaRPr lang="en-US" sz="700" b="1"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14797">
                <a:tc>
                  <a:txBody>
                    <a:bodyPr/>
                    <a:lstStyle/>
                    <a:p>
                      <a:pPr algn="l" fontAlgn="t"/>
                      <a:r>
                        <a:rPr lang="en-US" sz="700" b="0" i="0" u="none" strike="noStrike" dirty="0" smtClean="0">
                          <a:solidFill>
                            <a:srgbClr val="000000"/>
                          </a:solidFill>
                          <a:effectLst/>
                          <a:latin typeface="Calibri"/>
                        </a:rPr>
                        <a:t>Laser</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smtClean="0">
                          <a:solidFill>
                            <a:srgbClr val="000000"/>
                          </a:solidFill>
                          <a:effectLst/>
                          <a:latin typeface="Calibri"/>
                        </a:rPr>
                        <a:t>Provides power to upper board and turns lasers</a:t>
                      </a:r>
                      <a:r>
                        <a:rPr lang="en-US" sz="700" b="0" i="0" u="none" strike="noStrike" baseline="0" dirty="0" smtClean="0">
                          <a:solidFill>
                            <a:srgbClr val="000000"/>
                          </a:solidFill>
                          <a:effectLst/>
                          <a:latin typeface="Calibri"/>
                        </a:rPr>
                        <a:t> on/off</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ON</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ON or OFF</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effectLst/>
                          <a:latin typeface="Calibri"/>
                        </a:rPr>
                        <a:t>If </a:t>
                      </a:r>
                      <a:r>
                        <a:rPr lang="en-US" sz="700" b="0" i="0" u="none" strike="noStrike" dirty="0" smtClean="0">
                          <a:solidFill>
                            <a:srgbClr val="000000"/>
                          </a:solidFill>
                          <a:effectLst/>
                          <a:latin typeface="Calibri"/>
                        </a:rPr>
                        <a:t>Laser is </a:t>
                      </a:r>
                      <a:r>
                        <a:rPr lang="en-US" sz="700" b="0" i="0" u="none" strike="noStrike" dirty="0">
                          <a:solidFill>
                            <a:srgbClr val="000000"/>
                          </a:solidFill>
                          <a:effectLst/>
                          <a:latin typeface="Calibri"/>
                        </a:rPr>
                        <a:t>OFF, there will be no distance packets. </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5314">
                <a:tc>
                  <a:txBody>
                    <a:bodyPr/>
                    <a:lstStyle/>
                    <a:p>
                      <a:pPr algn="l" fontAlgn="t"/>
                      <a:r>
                        <a:rPr lang="en-US" sz="700" b="0" i="0" u="none" strike="noStrike" dirty="0">
                          <a:solidFill>
                            <a:srgbClr val="000000"/>
                          </a:solidFill>
                          <a:effectLst/>
                          <a:latin typeface="Calibri"/>
                        </a:rPr>
                        <a:t>RPM</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effectLst/>
                          <a:latin typeface="Calibri"/>
                        </a:rPr>
                        <a:t>selects the approx. motor speed in rotations per minutes</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effectLst/>
                          <a:latin typeface="Calibri"/>
                        </a:rPr>
                        <a:t>600</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effectLst/>
                          <a:latin typeface="Calibri"/>
                        </a:rPr>
                        <a:t>0 and 300-1200</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smtClean="0">
                          <a:solidFill>
                            <a:srgbClr val="000000"/>
                          </a:solidFill>
                          <a:effectLst/>
                          <a:latin typeface="Calibri"/>
                        </a:rPr>
                        <a:t>Allowed values: 300-1200 RPM.</a:t>
                      </a:r>
                      <a:r>
                        <a:rPr lang="en-US" sz="700" b="0" i="0" u="none" strike="noStrike" baseline="0" dirty="0" smtClean="0">
                          <a:solidFill>
                            <a:srgbClr val="000000"/>
                          </a:solidFill>
                          <a:effectLst/>
                          <a:latin typeface="Calibri"/>
                        </a:rPr>
                        <a:t> Values outside this range are truncated</a:t>
                      </a:r>
                      <a:r>
                        <a:rPr lang="en-US" sz="700" b="0" i="0" u="none" strike="noStrike" dirty="0" smtClean="0">
                          <a:solidFill>
                            <a:srgbClr val="000000"/>
                          </a:solidFill>
                          <a:effectLst/>
                          <a:latin typeface="Calibri"/>
                        </a:rPr>
                        <a:t>. Setting “0” will disable</a:t>
                      </a:r>
                      <a:r>
                        <a:rPr lang="en-US" sz="700" b="0" i="0" u="none" strike="noStrike" baseline="0" dirty="0" smtClean="0">
                          <a:solidFill>
                            <a:srgbClr val="000000"/>
                          </a:solidFill>
                          <a:effectLst/>
                          <a:latin typeface="Calibri"/>
                        </a:rPr>
                        <a:t> rotation and lasing. Actual RPM </a:t>
                      </a:r>
                      <a:r>
                        <a:rPr lang="en-US" sz="700" b="0" i="0" u="none" strike="noStrike" dirty="0" smtClean="0">
                          <a:solidFill>
                            <a:srgbClr val="000000"/>
                          </a:solidFill>
                          <a:effectLst/>
                          <a:latin typeface="Calibri"/>
                        </a:rPr>
                        <a:t>read</a:t>
                      </a:r>
                      <a:r>
                        <a:rPr lang="en-US" sz="700" b="0" i="0" u="none" strike="noStrike" baseline="0" dirty="0" smtClean="0">
                          <a:solidFill>
                            <a:srgbClr val="000000"/>
                          </a:solidFill>
                          <a:effectLst/>
                          <a:latin typeface="Calibri"/>
                        </a:rPr>
                        <a:t> </a:t>
                      </a:r>
                      <a:r>
                        <a:rPr lang="en-US" sz="700" b="0" i="0" u="none" strike="noStrike" dirty="0" smtClean="0">
                          <a:solidFill>
                            <a:srgbClr val="000000"/>
                          </a:solidFill>
                          <a:effectLst/>
                          <a:latin typeface="Calibri"/>
                        </a:rPr>
                        <a:t>value is scaled and may not equal RPM exactly. Do not set</a:t>
                      </a:r>
                      <a:r>
                        <a:rPr lang="en-US" sz="700" b="0" i="0" u="none" strike="noStrike" baseline="0" dirty="0" smtClean="0">
                          <a:solidFill>
                            <a:srgbClr val="000000"/>
                          </a:solidFill>
                          <a:effectLst/>
                          <a:latin typeface="Calibri"/>
                        </a:rPr>
                        <a:t> RPM’s that result in &gt;1200 actual RPMs</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t"/>
                      <a:r>
                        <a:rPr lang="en-US" sz="700" b="0" i="0" u="none" strike="noStrike" dirty="0" smtClean="0">
                          <a:solidFill>
                            <a:srgbClr val="000000"/>
                          </a:solidFill>
                          <a:effectLst/>
                          <a:latin typeface="Calibri"/>
                        </a:rPr>
                        <a:t>Host </a:t>
                      </a:r>
                      <a:r>
                        <a:rPr lang="en-US" sz="700" b="0" i="0" u="none" strike="noStrike" dirty="0">
                          <a:solidFill>
                            <a:srgbClr val="000000"/>
                          </a:solidFill>
                          <a:effectLst/>
                          <a:latin typeface="Calibri"/>
                        </a:rPr>
                        <a:t>IP</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chooses/shows Host IP address of computer controlling sensor</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255.255.255.255</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 </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effectLst/>
                          <a:latin typeface="Calibri"/>
                        </a:rPr>
                        <a:t> </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t"/>
                      <a:r>
                        <a:rPr lang="en-US" sz="700" b="0" i="0" u="none" strike="noStrike">
                          <a:solidFill>
                            <a:srgbClr val="000000"/>
                          </a:solidFill>
                          <a:effectLst/>
                          <a:latin typeface="Calibri"/>
                        </a:rPr>
                        <a:t>Network Address</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chooses/shows Network IP address of sensor</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smtClean="0">
                          <a:solidFill>
                            <a:srgbClr val="000000"/>
                          </a:solidFill>
                          <a:effectLst/>
                          <a:latin typeface="Calibri"/>
                        </a:rPr>
                        <a:t>192.168.1.201</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effectLst/>
                          <a:latin typeface="Calibri"/>
                        </a:rPr>
                        <a:t>IP address format</a:t>
                      </a: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smtClean="0">
                          <a:solidFill>
                            <a:srgbClr val="000000"/>
                          </a:solidFill>
                          <a:effectLst/>
                          <a:latin typeface="Calibri"/>
                        </a:rPr>
                        <a:t>none</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b"/>
                      <a:r>
                        <a:rPr lang="en-US" sz="700" b="0" i="0" u="none" strike="noStrike">
                          <a:solidFill>
                            <a:srgbClr val="000000"/>
                          </a:solidFill>
                          <a:effectLst/>
                          <a:latin typeface="Calibri"/>
                        </a:rPr>
                        <a:t>Network Mask</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chooses/shows Network Mask of sensor</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smtClean="0">
                          <a:solidFill>
                            <a:srgbClr val="000000"/>
                          </a:solidFill>
                          <a:effectLst/>
                          <a:latin typeface="Calibri"/>
                        </a:rPr>
                        <a:t>255.255.255.0</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IP mask format</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none</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b"/>
                      <a:r>
                        <a:rPr lang="en-US" sz="700" b="0" i="0" u="none" strike="noStrike">
                          <a:solidFill>
                            <a:srgbClr val="000000"/>
                          </a:solidFill>
                          <a:effectLst/>
                          <a:latin typeface="Calibri"/>
                        </a:rPr>
                        <a:t>Network Gateway</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chooses/shows Network Gateway of sensor</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192.168.1.1</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IP gateway format</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none</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b"/>
                      <a:r>
                        <a:rPr lang="en-US" sz="700" b="0" i="0" u="none" strike="noStrike">
                          <a:solidFill>
                            <a:srgbClr val="000000"/>
                          </a:solidFill>
                          <a:effectLst/>
                          <a:latin typeface="Calibri"/>
                        </a:rPr>
                        <a:t>Network DHCP</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700" b="0" i="0" u="none" strike="noStrike" dirty="0" smtClean="0">
                          <a:solidFill>
                            <a:srgbClr val="000000"/>
                          </a:solidFill>
                          <a:effectLst/>
                          <a:latin typeface="Calibri"/>
                        </a:rPr>
                        <a:t>Set</a:t>
                      </a:r>
                      <a:r>
                        <a:rPr lang="en-US" sz="700" b="0" i="0" u="none" strike="noStrike" baseline="0" dirty="0" smtClean="0">
                          <a:solidFill>
                            <a:srgbClr val="000000"/>
                          </a:solidFill>
                          <a:effectLst/>
                          <a:latin typeface="Calibri"/>
                        </a:rPr>
                        <a:t> and Read</a:t>
                      </a:r>
                      <a:endParaRPr lang="en-US" sz="700" b="0" i="0" u="none" strike="noStrike" dirty="0">
                        <a:solidFill>
                          <a:srgbClr val="000000"/>
                        </a:solidFill>
                        <a:effectLst/>
                        <a:latin typeface="Calibri"/>
                      </a:endParaRPr>
                    </a:p>
                  </a:txBody>
                  <a:tcPr marL="7123" marR="7123" marT="712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selects DHCP </a:t>
                      </a:r>
                      <a:r>
                        <a:rPr lang="en-US" sz="700" b="0" i="0" u="none" strike="noStrike" dirty="0" smtClean="0">
                          <a:solidFill>
                            <a:srgbClr val="000000"/>
                          </a:solidFill>
                          <a:effectLst/>
                          <a:latin typeface="Calibri"/>
                        </a:rPr>
                        <a:t>of sensor</a:t>
                      </a:r>
                      <a:r>
                        <a:rPr lang="en-US" sz="700" b="0" i="0" u="none" strike="noStrike" baseline="0" dirty="0" smtClean="0">
                          <a:solidFill>
                            <a:srgbClr val="000000"/>
                          </a:solidFill>
                          <a:effectLst/>
                          <a:latin typeface="Calibri"/>
                        </a:rPr>
                        <a:t> as ON or OFF</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OFF</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n/a</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none</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4422">
                <a:tc>
                  <a:txBody>
                    <a:bodyPr/>
                    <a:lstStyle/>
                    <a:p>
                      <a:pPr algn="l" fontAlgn="b"/>
                      <a:r>
                        <a:rPr lang="en-US" sz="700" b="0" i="0" u="none" strike="noStrike">
                          <a:solidFill>
                            <a:srgbClr val="000000"/>
                          </a:solidFill>
                          <a:effectLst/>
                          <a:latin typeface="Calibri"/>
                        </a:rPr>
                        <a:t>SET Button</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smtClean="0">
                          <a:solidFill>
                            <a:srgbClr val="000000"/>
                          </a:solidFill>
                          <a:effectLst/>
                          <a:latin typeface="Calibri"/>
                        </a:rPr>
                        <a:t>Set</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activates the Network settings after changes</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Press Button</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n/a</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none</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b"/>
                      <a:r>
                        <a:rPr lang="en-US" sz="700" b="0" i="0" u="none" strike="noStrike" dirty="0">
                          <a:solidFill>
                            <a:srgbClr val="000000"/>
                          </a:solidFill>
                          <a:effectLst/>
                          <a:latin typeface="Calibri"/>
                        </a:rPr>
                        <a:t>SAVE </a:t>
                      </a:r>
                      <a:r>
                        <a:rPr lang="en-US" sz="700" b="0" i="0" u="none" strike="noStrike" dirty="0" err="1">
                          <a:solidFill>
                            <a:srgbClr val="000000"/>
                          </a:solidFill>
                          <a:effectLst/>
                          <a:latin typeface="Calibri"/>
                        </a:rPr>
                        <a:t>Config</a:t>
                      </a:r>
                      <a:r>
                        <a:rPr lang="en-US" sz="700" b="0" i="0" u="none" strike="noStrike" dirty="0">
                          <a:solidFill>
                            <a:srgbClr val="000000"/>
                          </a:solidFill>
                          <a:effectLst/>
                          <a:latin typeface="Calibri"/>
                        </a:rPr>
                        <a:t> </a:t>
                      </a:r>
                      <a:r>
                        <a:rPr lang="en-US" sz="700" b="0" i="0" u="none" strike="noStrike" dirty="0" smtClean="0">
                          <a:solidFill>
                            <a:srgbClr val="000000"/>
                          </a:solidFill>
                          <a:effectLst/>
                          <a:latin typeface="Calibri"/>
                        </a:rPr>
                        <a:t> </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smtClean="0">
                          <a:solidFill>
                            <a:srgbClr val="000000"/>
                          </a:solidFill>
                          <a:effectLst/>
                          <a:latin typeface="Calibri"/>
                        </a:rPr>
                        <a:t>Set</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saves </a:t>
                      </a:r>
                      <a:r>
                        <a:rPr lang="en-US" sz="700" b="0" i="0" u="none" strike="noStrike" dirty="0">
                          <a:solidFill>
                            <a:srgbClr val="000000"/>
                          </a:solidFill>
                          <a:effectLst/>
                          <a:latin typeface="Calibri"/>
                        </a:rPr>
                        <a:t>all settings on this page into sensor after changes</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Press Button</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a:solidFill>
                            <a:srgbClr val="000000"/>
                          </a:solidFill>
                          <a:effectLst/>
                          <a:latin typeface="Calibri"/>
                        </a:rPr>
                        <a:t>n/a</a:t>
                      </a: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All</a:t>
                      </a:r>
                      <a:r>
                        <a:rPr lang="en-US" sz="700" b="0" i="0" u="none" strike="noStrike" baseline="0" dirty="0" smtClean="0">
                          <a:solidFill>
                            <a:srgbClr val="000000"/>
                          </a:solidFill>
                          <a:effectLst/>
                          <a:latin typeface="Calibri"/>
                        </a:rPr>
                        <a:t> values take effect immediately, but are not saved over power cycle until save </a:t>
                      </a:r>
                      <a:r>
                        <a:rPr lang="en-US" sz="700" b="0" i="0" u="none" strike="noStrike" baseline="0" dirty="0" err="1" smtClean="0">
                          <a:solidFill>
                            <a:srgbClr val="000000"/>
                          </a:solidFill>
                          <a:effectLst/>
                          <a:latin typeface="Calibri"/>
                        </a:rPr>
                        <a:t>config</a:t>
                      </a:r>
                      <a:r>
                        <a:rPr lang="en-US" sz="700" b="0" i="0" u="none" strike="noStrike" baseline="0" dirty="0" smtClean="0">
                          <a:solidFill>
                            <a:srgbClr val="000000"/>
                          </a:solidFill>
                          <a:effectLst/>
                          <a:latin typeface="Calibri"/>
                        </a:rPr>
                        <a:t> button has been pressed.</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9689">
                <a:tc>
                  <a:txBody>
                    <a:bodyPr/>
                    <a:lstStyle/>
                    <a:p>
                      <a:pPr algn="l" fontAlgn="b"/>
                      <a:r>
                        <a:rPr lang="en-US" sz="700" b="0" i="0" u="none" strike="noStrike" dirty="0" smtClean="0">
                          <a:solidFill>
                            <a:srgbClr val="000000"/>
                          </a:solidFill>
                          <a:effectLst/>
                          <a:latin typeface="Calibri"/>
                        </a:rPr>
                        <a:t>Download</a:t>
                      </a:r>
                      <a:r>
                        <a:rPr lang="en-US" sz="700" b="0" i="0" u="none" strike="noStrike" baseline="0" dirty="0" smtClean="0">
                          <a:solidFill>
                            <a:srgbClr val="000000"/>
                          </a:solidFill>
                          <a:effectLst/>
                          <a:latin typeface="Calibri"/>
                        </a:rPr>
                        <a:t> Snapshot</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700" b="0" i="0" u="none" strike="noStrike" dirty="0" smtClean="0">
                          <a:solidFill>
                            <a:srgbClr val="000000"/>
                          </a:solidFill>
                          <a:effectLst/>
                          <a:latin typeface="Calibri"/>
                        </a:rPr>
                        <a:t>Read</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Saves all internal configuration parameters into </a:t>
                      </a:r>
                      <a:r>
                        <a:rPr lang="en-US" sz="700" b="0" i="0" u="none" strike="noStrike" dirty="0" err="1" smtClean="0">
                          <a:solidFill>
                            <a:srgbClr val="000000"/>
                          </a:solidFill>
                          <a:effectLst/>
                          <a:latin typeface="Calibri"/>
                        </a:rPr>
                        <a:t>HDLxxxSNxxx.hdl</a:t>
                      </a:r>
                      <a:r>
                        <a:rPr lang="en-US" sz="700" b="0" i="0" u="none" strike="noStrike" baseline="0" dirty="0" smtClean="0">
                          <a:solidFill>
                            <a:srgbClr val="000000"/>
                          </a:solidFill>
                          <a:effectLst/>
                          <a:latin typeface="Calibri"/>
                        </a:rPr>
                        <a:t> file</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Press Button</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n/a</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dirty="0" smtClean="0">
                          <a:solidFill>
                            <a:srgbClr val="000000"/>
                          </a:solidFill>
                          <a:effectLst/>
                          <a:latin typeface="Calibri"/>
                        </a:rPr>
                        <a:t>none</a:t>
                      </a:r>
                      <a:endParaRPr lang="en-US" sz="700" b="0" i="0" u="none" strike="noStrike" dirty="0">
                        <a:solidFill>
                          <a:srgbClr val="000000"/>
                        </a:solidFill>
                        <a:effectLst/>
                        <a:latin typeface="Calibri"/>
                      </a:endParaRPr>
                    </a:p>
                  </a:txBody>
                  <a:tcPr marL="7123" marR="7123" marT="7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086018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762000"/>
          </a:xfrm>
        </p:spPr>
        <p:txBody>
          <a:bodyPr/>
          <a:lstStyle/>
          <a:p>
            <a:r>
              <a:rPr lang="en-US" dirty="0" smtClean="0"/>
              <a:t>Information</a:t>
            </a:r>
            <a:endParaRPr lang="en-US" dirty="0"/>
          </a:p>
        </p:txBody>
      </p:sp>
      <p:sp>
        <p:nvSpPr>
          <p:cNvPr id="4" name="Slide Number Placeholder 3"/>
          <p:cNvSpPr>
            <a:spLocks noGrp="1"/>
          </p:cNvSpPr>
          <p:nvPr>
            <p:ph type="sldNum" sz="quarter" idx="4"/>
          </p:nvPr>
        </p:nvSpPr>
        <p:spPr>
          <a:xfrm>
            <a:off x="6019800" y="6616230"/>
            <a:ext cx="533400" cy="228600"/>
          </a:xfrm>
        </p:spPr>
        <p:txBody>
          <a:bodyPr/>
          <a:lstStyle/>
          <a:p>
            <a:r>
              <a:rPr lang="en-US" dirty="0" smtClean="0"/>
              <a:t>- </a:t>
            </a:r>
            <a:fld id="{0DD6BE78-DB4A-924A-8A7F-2472A72D50A7}" type="slidenum">
              <a:rPr lang="en-US" smtClean="0"/>
              <a:pPr/>
              <a:t>8</a:t>
            </a:fld>
            <a:r>
              <a:rPr lang="en-US" dirty="0" smtClean="0"/>
              <a:t> -</a:t>
            </a:r>
            <a:endParaRPr lang="en-US" dirty="0"/>
          </a:p>
        </p:txBody>
      </p:sp>
      <p:sp>
        <p:nvSpPr>
          <p:cNvPr id="8" name="TextBox 7"/>
          <p:cNvSpPr txBox="1"/>
          <p:nvPr/>
        </p:nvSpPr>
        <p:spPr>
          <a:xfrm>
            <a:off x="4953000" y="733249"/>
            <a:ext cx="1981200" cy="6124751"/>
          </a:xfrm>
          <a:prstGeom prst="rect">
            <a:avLst/>
          </a:prstGeom>
          <a:solidFill>
            <a:srgbClr val="FFFED7"/>
          </a:solidFill>
        </p:spPr>
        <p:txBody>
          <a:bodyPr wrap="square" rtlCol="0">
            <a:spAutoFit/>
          </a:bodyPr>
          <a:lstStyle/>
          <a:p>
            <a:pPr marL="0" indent="0">
              <a:buNone/>
            </a:pPr>
            <a:r>
              <a:rPr lang="cs-CZ" sz="700" dirty="0" err="1"/>
              <a:t>Information</a:t>
            </a:r>
            <a:r>
              <a:rPr lang="cs-CZ" sz="700" dirty="0"/>
              <a:t> (</a:t>
            </a:r>
            <a:r>
              <a:rPr lang="cs-CZ" sz="700" dirty="0" err="1"/>
              <a:t>info.json</a:t>
            </a:r>
            <a:r>
              <a:rPr lang="cs-CZ" sz="700" dirty="0"/>
              <a:t>)</a:t>
            </a:r>
          </a:p>
          <a:p>
            <a:pPr marL="0" indent="0">
              <a:buNone/>
            </a:pPr>
            <a:r>
              <a:rPr lang="cs-CZ" sz="700" dirty="0" err="1"/>
              <a:t>curl</a:t>
            </a:r>
            <a:r>
              <a:rPr lang="cs-CZ" sz="700" dirty="0"/>
              <a:t> -s http://&lt;</a:t>
            </a:r>
            <a:r>
              <a:rPr lang="cs-CZ" sz="700" dirty="0" err="1"/>
              <a:t>hdl-ip-addr</a:t>
            </a:r>
            <a:r>
              <a:rPr lang="cs-CZ" sz="700" dirty="0"/>
              <a:t>&gt;/</a:t>
            </a:r>
            <a:r>
              <a:rPr lang="cs-CZ" sz="700" dirty="0" err="1"/>
              <a:t>cgi</a:t>
            </a:r>
            <a:r>
              <a:rPr lang="cs-CZ" sz="700" dirty="0"/>
              <a:t>/</a:t>
            </a:r>
            <a:r>
              <a:rPr lang="cs-CZ" sz="700" dirty="0" err="1"/>
              <a:t>info.json</a:t>
            </a:r>
            <a:r>
              <a:rPr lang="cs-CZ" sz="700" dirty="0"/>
              <a:t> | python -</a:t>
            </a:r>
            <a:r>
              <a:rPr lang="cs-CZ" sz="700" dirty="0" err="1"/>
              <a:t>mjson.tool</a:t>
            </a:r>
            <a:endParaRPr lang="cs-CZ" sz="700" dirty="0"/>
          </a:p>
          <a:p>
            <a:pPr marL="0" indent="0">
              <a:buNone/>
            </a:pPr>
            <a:endParaRPr lang="en-US" sz="700" dirty="0" smtClean="0"/>
          </a:p>
          <a:p>
            <a:pPr marL="0" indent="0">
              <a:buNone/>
            </a:pPr>
            <a:r>
              <a:rPr lang="en-US" sz="700" dirty="0" smtClean="0"/>
              <a:t>{</a:t>
            </a:r>
          </a:p>
          <a:p>
            <a:pPr marL="0" indent="0">
              <a:buNone/>
            </a:pPr>
            <a:r>
              <a:rPr lang="en-US" sz="700" dirty="0"/>
              <a:t> </a:t>
            </a:r>
            <a:r>
              <a:rPr lang="en-US" sz="700" dirty="0" smtClean="0"/>
              <a:t>  "model":"HDL-32E",</a:t>
            </a:r>
          </a:p>
          <a:p>
            <a:pPr marL="0" indent="0">
              <a:buNone/>
            </a:pPr>
            <a:r>
              <a:rPr lang="en-US" sz="700" dirty="0" smtClean="0"/>
              <a:t>   "serial":"711024674",</a:t>
            </a:r>
          </a:p>
          <a:p>
            <a:pPr marL="0" indent="0">
              <a:buNone/>
            </a:pPr>
            <a:r>
              <a:rPr lang="en-US" sz="700" dirty="0" smtClean="0"/>
              <a:t>   “mac_addr":"60-76-88-20-12-42",</a:t>
            </a:r>
          </a:p>
          <a:p>
            <a:pPr marL="0" indent="0">
              <a:buNone/>
            </a:pPr>
            <a:r>
              <a:rPr lang="en-US" sz="700" dirty="0" smtClean="0"/>
              <a:t>   “image":{</a:t>
            </a:r>
          </a:p>
          <a:p>
            <a:pPr marL="0" indent="0">
              <a:buNone/>
            </a:pPr>
            <a:r>
              <a:rPr lang="en-US" sz="700" dirty="0"/>
              <a:t> </a:t>
            </a:r>
            <a:r>
              <a:rPr lang="en-US" sz="700" dirty="0" smtClean="0"/>
              <a:t>     "failsafe":{</a:t>
            </a:r>
          </a:p>
          <a:p>
            <a:pPr marL="0" indent="0">
              <a:buNone/>
            </a:pPr>
            <a:r>
              <a:rPr lang="en-US" sz="700" dirty="0"/>
              <a:t> </a:t>
            </a:r>
            <a:r>
              <a:rPr lang="en-US" sz="700" dirty="0" smtClean="0"/>
              <a:t>        "signature":2779096485,</a:t>
            </a:r>
          </a:p>
          <a:p>
            <a:pPr marL="0" indent="0">
              <a:buNone/>
            </a:pPr>
            <a:r>
              <a:rPr lang="en-US" sz="700" dirty="0" smtClean="0"/>
              <a:t>         "version":17367808,</a:t>
            </a:r>
          </a:p>
          <a:p>
            <a:pPr marL="0" indent="0">
              <a:buNone/>
            </a:pPr>
            <a:r>
              <a:rPr lang="en-US" sz="700" dirty="0" smtClean="0"/>
              <a:t>         "timestamp":1348862775,</a:t>
            </a:r>
          </a:p>
          <a:p>
            <a:pPr marL="0" indent="0">
              <a:buNone/>
            </a:pPr>
            <a:r>
              <a:rPr lang="en-US" sz="700" dirty="0" smtClean="0"/>
              <a:t>         "data_length":293836,</a:t>
            </a:r>
          </a:p>
          <a:p>
            <a:pPr marL="0" indent="0">
              <a:buNone/>
            </a:pPr>
            <a:r>
              <a:rPr lang="en-US" sz="700" dirty="0" smtClean="0"/>
              <a:t>         "data_crc":4045072806,</a:t>
            </a:r>
          </a:p>
          <a:p>
            <a:pPr marL="0" indent="0">
              <a:buNone/>
            </a:pPr>
            <a:r>
              <a:rPr lang="en-US" sz="700" dirty="0" smtClean="0"/>
              <a:t>         "res1":1212435456,</a:t>
            </a:r>
          </a:p>
          <a:p>
            <a:pPr marL="0" indent="0">
              <a:buNone/>
            </a:pPr>
            <a:r>
              <a:rPr lang="en-US" sz="700" dirty="0" smtClean="0"/>
              <a:t>         "res2":1343364855,</a:t>
            </a:r>
          </a:p>
          <a:p>
            <a:pPr marL="0" indent="0">
              <a:buNone/>
            </a:pPr>
            <a:r>
              <a:rPr lang="en-US" sz="700" dirty="0" smtClean="0"/>
              <a:t>         "header_crc":3114870981</a:t>
            </a:r>
          </a:p>
          <a:p>
            <a:pPr marL="0" indent="0">
              <a:buNone/>
            </a:pPr>
            <a:r>
              <a:rPr lang="en-US" sz="700" dirty="0"/>
              <a:t> </a:t>
            </a:r>
            <a:r>
              <a:rPr lang="en-US" sz="700" dirty="0" smtClean="0"/>
              <a:t>     },</a:t>
            </a:r>
          </a:p>
          <a:p>
            <a:pPr marL="0" indent="0">
              <a:buNone/>
            </a:pPr>
            <a:r>
              <a:rPr lang="en-US" sz="700" dirty="0" smtClean="0"/>
              <a:t>      "application":{</a:t>
            </a:r>
          </a:p>
          <a:p>
            <a:pPr marL="0" indent="0">
              <a:buNone/>
            </a:pPr>
            <a:r>
              <a:rPr lang="en-US" sz="700" dirty="0"/>
              <a:t> </a:t>
            </a:r>
            <a:r>
              <a:rPr lang="en-US" sz="700" dirty="0" smtClean="0"/>
              <a:t>        "signature":2779096485,</a:t>
            </a:r>
          </a:p>
          <a:p>
            <a:pPr marL="0" indent="0">
              <a:buNone/>
            </a:pPr>
            <a:r>
              <a:rPr lang="en-US" sz="700" dirty="0" smtClean="0"/>
              <a:t>         "version":17367808,</a:t>
            </a:r>
          </a:p>
          <a:p>
            <a:pPr marL="0" indent="0">
              <a:buNone/>
            </a:pPr>
            <a:r>
              <a:rPr lang="en-US" sz="700" dirty="0" smtClean="0"/>
              <a:t>         "timestamp":1352183794,</a:t>
            </a:r>
          </a:p>
          <a:p>
            <a:pPr marL="0" indent="0">
              <a:buNone/>
            </a:pPr>
            <a:r>
              <a:rPr lang="en-US" sz="700" dirty="0" smtClean="0"/>
              <a:t>         "data_length":364496,</a:t>
            </a:r>
          </a:p>
          <a:p>
            <a:pPr marL="0" indent="0">
              <a:buNone/>
            </a:pPr>
            <a:r>
              <a:rPr lang="en-US" sz="700" dirty="0" smtClean="0"/>
              <a:t>         "data_crc":3862843394,</a:t>
            </a:r>
          </a:p>
          <a:p>
            <a:pPr marL="0" indent="0">
              <a:buNone/>
            </a:pPr>
            <a:r>
              <a:rPr lang="en-US" sz="700" dirty="0" smtClean="0"/>
              <a:t>         "res1":1212435459,</a:t>
            </a:r>
          </a:p>
          <a:p>
            <a:pPr marL="0" indent="0">
              <a:buNone/>
            </a:pPr>
            <a:r>
              <a:rPr lang="en-US" sz="700" dirty="0" smtClean="0"/>
              <a:t>         "res2":1351184552,</a:t>
            </a:r>
          </a:p>
          <a:p>
            <a:pPr marL="0" indent="0">
              <a:buNone/>
            </a:pPr>
            <a:r>
              <a:rPr lang="en-US" sz="700" dirty="0" smtClean="0"/>
              <a:t>         "header_crc":3972623176</a:t>
            </a:r>
          </a:p>
          <a:p>
            <a:pPr marL="0" indent="0">
              <a:buNone/>
            </a:pPr>
            <a:r>
              <a:rPr lang="en-US" sz="700" dirty="0"/>
              <a:t> </a:t>
            </a:r>
            <a:r>
              <a:rPr lang="en-US" sz="700" dirty="0" smtClean="0"/>
              <a:t>     }</a:t>
            </a:r>
          </a:p>
          <a:p>
            <a:pPr marL="0" indent="0">
              <a:buNone/>
            </a:pPr>
            <a:r>
              <a:rPr lang="en-US" sz="700" dirty="0"/>
              <a:t> </a:t>
            </a:r>
            <a:r>
              <a:rPr lang="en-US" sz="700" dirty="0" smtClean="0"/>
              <a:t>  },</a:t>
            </a:r>
          </a:p>
          <a:p>
            <a:pPr marL="0" indent="0">
              <a:buNone/>
            </a:pPr>
            <a:r>
              <a:rPr lang="en-US" sz="700" dirty="0" smtClean="0"/>
              <a:t>   "</a:t>
            </a:r>
            <a:r>
              <a:rPr lang="en-US" sz="700" dirty="0" err="1" smtClean="0"/>
              <a:t>sysid</a:t>
            </a:r>
            <a:r>
              <a:rPr lang="en-US" sz="700" dirty="0" smtClean="0"/>
              <a:t>":{</a:t>
            </a:r>
          </a:p>
          <a:p>
            <a:pPr marL="0" indent="0">
              <a:buNone/>
            </a:pPr>
            <a:r>
              <a:rPr lang="en-US" sz="700" dirty="0"/>
              <a:t> </a:t>
            </a:r>
            <a:r>
              <a:rPr lang="en-US" sz="700" dirty="0" smtClean="0"/>
              <a:t>     "bot":{</a:t>
            </a:r>
          </a:p>
          <a:p>
            <a:pPr marL="0" indent="0">
              <a:buNone/>
            </a:pPr>
            <a:r>
              <a:rPr lang="en-US" sz="700" dirty="0"/>
              <a:t> </a:t>
            </a:r>
            <a:r>
              <a:rPr lang="en-US" sz="700" dirty="0" smtClean="0"/>
              <a:t>        "id":1212435459,</a:t>
            </a:r>
          </a:p>
          <a:p>
            <a:pPr marL="0" indent="0">
              <a:buNone/>
            </a:pPr>
            <a:r>
              <a:rPr lang="en-US" sz="700" dirty="0" smtClean="0"/>
              <a:t>         "timestamp":1351184552</a:t>
            </a:r>
          </a:p>
          <a:p>
            <a:pPr marL="0" indent="0">
              <a:buNone/>
            </a:pPr>
            <a:r>
              <a:rPr lang="en-US" sz="700" dirty="0"/>
              <a:t> </a:t>
            </a:r>
            <a:r>
              <a:rPr lang="en-US" sz="700" dirty="0" smtClean="0"/>
              <a:t>     },</a:t>
            </a:r>
          </a:p>
          <a:p>
            <a:pPr marL="0" indent="0">
              <a:buNone/>
            </a:pPr>
            <a:r>
              <a:rPr lang="en-US" sz="700" dirty="0" smtClean="0"/>
              <a:t>   "top":{</a:t>
            </a:r>
          </a:p>
          <a:p>
            <a:pPr marL="0" indent="0">
              <a:buNone/>
            </a:pPr>
            <a:r>
              <a:rPr lang="en-US" sz="700" dirty="0"/>
              <a:t> </a:t>
            </a:r>
            <a:r>
              <a:rPr lang="en-US" sz="700" dirty="0" smtClean="0"/>
              <a:t>     "id":1145588752,</a:t>
            </a:r>
          </a:p>
          <a:p>
            <a:pPr marL="0" indent="0">
              <a:buNone/>
            </a:pPr>
            <a:r>
              <a:rPr lang="en-US" sz="700" dirty="0" smtClean="0"/>
              <a:t>      "timestamp":1343356599</a:t>
            </a:r>
          </a:p>
          <a:p>
            <a:pPr marL="0" indent="0">
              <a:buNone/>
            </a:pPr>
            <a:r>
              <a:rPr lang="en-US" sz="700" dirty="0"/>
              <a:t> </a:t>
            </a:r>
            <a:r>
              <a:rPr lang="en-US" sz="700" dirty="0" smtClean="0"/>
              <a:t>     }</a:t>
            </a:r>
          </a:p>
          <a:p>
            <a:pPr marL="0" indent="0">
              <a:buNone/>
            </a:pPr>
            <a:r>
              <a:rPr lang="en-US" sz="700" dirty="0"/>
              <a:t> </a:t>
            </a:r>
            <a:r>
              <a:rPr lang="en-US" sz="700" dirty="0" smtClean="0"/>
              <a:t>  },</a:t>
            </a:r>
          </a:p>
          <a:p>
            <a:pPr marL="0" indent="0">
              <a:buNone/>
            </a:pPr>
            <a:r>
              <a:rPr lang="en-US" sz="700" dirty="0" smtClean="0"/>
              <a:t>   "state":{</a:t>
            </a:r>
          </a:p>
          <a:p>
            <a:pPr marL="0" indent="0">
              <a:buNone/>
            </a:pPr>
            <a:r>
              <a:rPr lang="en-US" sz="700" dirty="0"/>
              <a:t> </a:t>
            </a:r>
            <a:r>
              <a:rPr lang="en-US" sz="700" dirty="0" smtClean="0"/>
              <a:t>     "bot":{</a:t>
            </a:r>
          </a:p>
          <a:p>
            <a:pPr marL="0" indent="0">
              <a:buNone/>
            </a:pPr>
            <a:r>
              <a:rPr lang="en-US" sz="700" dirty="0"/>
              <a:t> </a:t>
            </a:r>
            <a:r>
              <a:rPr lang="en-US" sz="700" dirty="0" smtClean="0"/>
              <a:t>        "factorymode":0,</a:t>
            </a:r>
          </a:p>
          <a:p>
            <a:pPr marL="0" indent="0">
              <a:buNone/>
            </a:pPr>
            <a:r>
              <a:rPr lang="en-US" sz="700" dirty="0" smtClean="0"/>
              <a:t>         "powerup":0,</a:t>
            </a:r>
          </a:p>
          <a:p>
            <a:pPr marL="0" indent="0">
              <a:buNone/>
            </a:pPr>
            <a:r>
              <a:rPr lang="en-US" sz="700" dirty="0" smtClean="0"/>
              <a:t>         "runconfig":0,</a:t>
            </a:r>
          </a:p>
          <a:p>
            <a:pPr marL="0" indent="0">
              <a:buNone/>
            </a:pPr>
            <a:r>
              <a:rPr lang="en-US" sz="700" dirty="0" smtClean="0"/>
              <a:t>         "wdtimer":0,</a:t>
            </a:r>
          </a:p>
          <a:p>
            <a:pPr marL="0" indent="0">
              <a:buNone/>
            </a:pPr>
            <a:r>
              <a:rPr lang="en-US" sz="700" dirty="0" smtClean="0"/>
              <a:t>         "nstatus":0,</a:t>
            </a:r>
          </a:p>
          <a:p>
            <a:pPr marL="0" indent="0">
              <a:buNone/>
            </a:pPr>
            <a:r>
              <a:rPr lang="en-US" sz="700" dirty="0" smtClean="0"/>
              <a:t>         "crcerr":0,</a:t>
            </a:r>
          </a:p>
          <a:p>
            <a:pPr marL="0" indent="0">
              <a:buNone/>
            </a:pPr>
            <a:r>
              <a:rPr lang="en-US" sz="700" dirty="0" smtClean="0"/>
              <a:t>         "nconfig":0,</a:t>
            </a:r>
          </a:p>
          <a:p>
            <a:pPr marL="0" indent="0">
              <a:buNone/>
            </a:pPr>
            <a:r>
              <a:rPr lang="en-US" sz="700" dirty="0" smtClean="0"/>
              <a:t>         "appmode":1,</a:t>
            </a:r>
          </a:p>
          <a:p>
            <a:pPr marL="0" indent="0">
              <a:buNone/>
            </a:pPr>
            <a:r>
              <a:rPr lang="en-US" sz="700" dirty="0" smtClean="0"/>
              <a:t>         "wden":1,</a:t>
            </a:r>
          </a:p>
          <a:p>
            <a:pPr marL="0" indent="0">
              <a:buNone/>
            </a:pPr>
            <a:r>
              <a:rPr lang="en-US" sz="700" dirty="0" smtClean="0"/>
              <a:t>         "prevaddr":0,</a:t>
            </a:r>
          </a:p>
          <a:p>
            <a:pPr marL="0" indent="0">
              <a:buNone/>
            </a:pPr>
            <a:r>
              <a:rPr lang="en-US" sz="700" dirty="0" smtClean="0"/>
              <a:t>         "appaddr":16777216,</a:t>
            </a:r>
          </a:p>
          <a:p>
            <a:pPr marL="0" indent="0">
              <a:buNone/>
            </a:pPr>
            <a:r>
              <a:rPr lang="en-US" sz="700" dirty="0" smtClean="0"/>
              <a:t>         "wdto":118489096</a:t>
            </a:r>
          </a:p>
          <a:p>
            <a:pPr marL="0" indent="0">
              <a:buNone/>
            </a:pPr>
            <a:r>
              <a:rPr lang="en-US" sz="700" dirty="0"/>
              <a:t> </a:t>
            </a:r>
            <a:r>
              <a:rPr lang="en-US" sz="700" dirty="0" smtClean="0"/>
              <a:t>     },</a:t>
            </a:r>
          </a:p>
          <a:p>
            <a:pPr marL="0" indent="0">
              <a:buNone/>
            </a:pPr>
            <a:r>
              <a:rPr lang="en-US" sz="700" dirty="0" smtClean="0"/>
              <a:t>     </a:t>
            </a:r>
            <a:endParaRPr lang="en-US" sz="700" dirty="0">
              <a:latin typeface="Courier"/>
              <a:cs typeface="Courier"/>
            </a:endParaRPr>
          </a:p>
        </p:txBody>
      </p:sp>
      <p:sp>
        <p:nvSpPr>
          <p:cNvPr id="9" name="TextBox 8"/>
          <p:cNvSpPr txBox="1"/>
          <p:nvPr/>
        </p:nvSpPr>
        <p:spPr>
          <a:xfrm>
            <a:off x="7391400" y="1143000"/>
            <a:ext cx="1600200" cy="4401203"/>
          </a:xfrm>
          <a:prstGeom prst="rect">
            <a:avLst/>
          </a:prstGeom>
          <a:solidFill>
            <a:srgbClr val="FFFED7"/>
          </a:solidFill>
        </p:spPr>
        <p:txBody>
          <a:bodyPr wrap="square" rtlCol="0">
            <a:spAutoFit/>
          </a:bodyPr>
          <a:lstStyle/>
          <a:p>
            <a:pPr marL="0" indent="0">
              <a:buNone/>
            </a:pPr>
            <a:r>
              <a:rPr lang="en-US" sz="700" dirty="0" smtClean="0"/>
              <a:t>"top":{</a:t>
            </a:r>
          </a:p>
          <a:p>
            <a:pPr marL="0" indent="0">
              <a:buNone/>
            </a:pPr>
            <a:r>
              <a:rPr lang="en-US" sz="700" dirty="0"/>
              <a:t> </a:t>
            </a:r>
            <a:r>
              <a:rPr lang="en-US" sz="700" dirty="0" smtClean="0"/>
              <a:t>        "factorymode":0,</a:t>
            </a:r>
          </a:p>
          <a:p>
            <a:pPr marL="0" indent="0">
              <a:buNone/>
            </a:pPr>
            <a:r>
              <a:rPr lang="en-US" sz="700" dirty="0" smtClean="0"/>
              <a:t>         "powerup":0,</a:t>
            </a:r>
          </a:p>
          <a:p>
            <a:pPr marL="0" indent="0">
              <a:buNone/>
            </a:pPr>
            <a:r>
              <a:rPr lang="en-US" sz="700" dirty="0" smtClean="0"/>
              <a:t>         "runconfig":0,</a:t>
            </a:r>
          </a:p>
          <a:p>
            <a:pPr marL="0" indent="0">
              <a:buNone/>
            </a:pPr>
            <a:r>
              <a:rPr lang="en-US" sz="700" dirty="0" smtClean="0"/>
              <a:t>         "wdtimer":0,</a:t>
            </a:r>
          </a:p>
          <a:p>
            <a:pPr marL="0" indent="0">
              <a:buNone/>
            </a:pPr>
            <a:r>
              <a:rPr lang="en-US" sz="700" dirty="0" smtClean="0"/>
              <a:t>         "nstatus":0,</a:t>
            </a:r>
          </a:p>
          <a:p>
            <a:pPr marL="0" indent="0">
              <a:buNone/>
            </a:pPr>
            <a:r>
              <a:rPr lang="en-US" sz="700" dirty="0" smtClean="0"/>
              <a:t>         "crcerr":0,</a:t>
            </a:r>
          </a:p>
          <a:p>
            <a:pPr marL="0" indent="0">
              <a:buNone/>
            </a:pPr>
            <a:r>
              <a:rPr lang="en-US" sz="700" dirty="0" smtClean="0"/>
              <a:t>         "nconfig":0,</a:t>
            </a:r>
          </a:p>
          <a:p>
            <a:pPr marL="0" indent="0">
              <a:buNone/>
            </a:pPr>
            <a:r>
              <a:rPr lang="en-US" sz="700" dirty="0" smtClean="0"/>
              <a:t>         "appmode":1,</a:t>
            </a:r>
          </a:p>
          <a:p>
            <a:pPr marL="0" indent="0">
              <a:buNone/>
            </a:pPr>
            <a:r>
              <a:rPr lang="en-US" sz="700" dirty="0" smtClean="0"/>
              <a:t>         "wden":1,</a:t>
            </a:r>
          </a:p>
          <a:p>
            <a:pPr marL="0" indent="0">
              <a:buNone/>
            </a:pPr>
            <a:r>
              <a:rPr lang="en-US" sz="700" dirty="0" smtClean="0"/>
              <a:t>         "prevaddr":0,</a:t>
            </a:r>
          </a:p>
          <a:p>
            <a:pPr marL="0" indent="0">
              <a:buNone/>
            </a:pPr>
            <a:r>
              <a:rPr lang="en-US" sz="700" dirty="0" smtClean="0"/>
              <a:t>         "appaddr":917504,</a:t>
            </a:r>
          </a:p>
          <a:p>
            <a:pPr marL="0" indent="0">
              <a:buNone/>
            </a:pPr>
            <a:r>
              <a:rPr lang="en-US" sz="700" dirty="0" smtClean="0"/>
              <a:t>         "wdto":262144008</a:t>
            </a:r>
          </a:p>
          <a:p>
            <a:pPr marL="0" indent="0">
              <a:buNone/>
            </a:pPr>
            <a:r>
              <a:rPr lang="en-US" sz="700" dirty="0"/>
              <a:t> </a:t>
            </a:r>
            <a:r>
              <a:rPr lang="en-US" sz="700" dirty="0" smtClean="0"/>
              <a:t>     }</a:t>
            </a:r>
          </a:p>
          <a:p>
            <a:pPr marL="0" indent="0">
              <a:buNone/>
            </a:pPr>
            <a:r>
              <a:rPr lang="en-US" sz="700" dirty="0"/>
              <a:t> </a:t>
            </a:r>
            <a:r>
              <a:rPr lang="en-US" sz="700" dirty="0" smtClean="0"/>
              <a:t>  },</a:t>
            </a:r>
          </a:p>
          <a:p>
            <a:pPr marL="0" indent="0">
              <a:buNone/>
            </a:pPr>
            <a:r>
              <a:rPr lang="en-US" sz="700" dirty="0" smtClean="0"/>
              <a:t>   "</a:t>
            </a:r>
            <a:r>
              <a:rPr lang="en-US" sz="700" dirty="0" err="1" smtClean="0"/>
              <a:t>fpgaid</a:t>
            </a:r>
            <a:r>
              <a:rPr lang="en-US" sz="700" dirty="0" smtClean="0"/>
              <a:t>":{</a:t>
            </a:r>
          </a:p>
          <a:p>
            <a:pPr marL="0" indent="0">
              <a:buNone/>
            </a:pPr>
            <a:r>
              <a:rPr lang="en-US" sz="700" dirty="0"/>
              <a:t> </a:t>
            </a:r>
            <a:r>
              <a:rPr lang="en-US" sz="700" dirty="0" smtClean="0"/>
              <a:t>     "bot":{</a:t>
            </a:r>
          </a:p>
          <a:p>
            <a:pPr marL="0" indent="0">
              <a:buNone/>
            </a:pPr>
            <a:r>
              <a:rPr lang="en-US" sz="700" dirty="0"/>
              <a:t> </a:t>
            </a:r>
            <a:r>
              <a:rPr lang="en-US" sz="700" dirty="0" smtClean="0"/>
              <a:t>        "id":2,</a:t>
            </a:r>
          </a:p>
          <a:p>
            <a:pPr marL="0" indent="0">
              <a:buNone/>
            </a:pPr>
            <a:r>
              <a:rPr lang="en-US" sz="700" dirty="0" smtClean="0"/>
              <a:t>         "version":17367302,</a:t>
            </a:r>
          </a:p>
          <a:p>
            <a:pPr marL="0" indent="0">
              <a:buNone/>
            </a:pPr>
            <a:r>
              <a:rPr lang="en-US" sz="700" dirty="0" smtClean="0"/>
              <a:t>         "timestamp":0</a:t>
            </a:r>
          </a:p>
          <a:p>
            <a:pPr marL="0" indent="0">
              <a:buNone/>
            </a:pPr>
            <a:r>
              <a:rPr lang="en-US" sz="700" dirty="0"/>
              <a:t> </a:t>
            </a:r>
            <a:r>
              <a:rPr lang="en-US" sz="700" dirty="0" smtClean="0"/>
              <a:t>     },</a:t>
            </a:r>
          </a:p>
          <a:p>
            <a:pPr marL="0" indent="0">
              <a:buNone/>
            </a:pPr>
            <a:r>
              <a:rPr lang="en-US" sz="700" dirty="0"/>
              <a:t> </a:t>
            </a:r>
            <a:r>
              <a:rPr lang="en-US" sz="700" dirty="0" smtClean="0"/>
              <a:t>     "top":{</a:t>
            </a:r>
          </a:p>
          <a:p>
            <a:pPr marL="0" indent="0">
              <a:buNone/>
            </a:pPr>
            <a:r>
              <a:rPr lang="en-US" sz="700" dirty="0"/>
              <a:t> </a:t>
            </a:r>
            <a:r>
              <a:rPr lang="en-US" sz="700" dirty="0" smtClean="0"/>
              <a:t>        "id":1,</a:t>
            </a:r>
          </a:p>
          <a:p>
            <a:pPr marL="0" indent="0">
              <a:buNone/>
            </a:pPr>
            <a:r>
              <a:rPr lang="en-US" sz="700" dirty="0" smtClean="0"/>
              <a:t>         "version":17302536,”</a:t>
            </a:r>
          </a:p>
          <a:p>
            <a:pPr marL="0" indent="0">
              <a:buNone/>
            </a:pPr>
            <a:r>
              <a:rPr lang="en-US" sz="700" dirty="0" smtClean="0"/>
              <a:t>         timestamp":0</a:t>
            </a:r>
          </a:p>
          <a:p>
            <a:pPr marL="0" indent="0">
              <a:buNone/>
            </a:pPr>
            <a:r>
              <a:rPr lang="en-US" sz="700" dirty="0"/>
              <a:t> </a:t>
            </a:r>
            <a:r>
              <a:rPr lang="en-US" sz="700" dirty="0" smtClean="0"/>
              <a:t>     }</a:t>
            </a:r>
          </a:p>
          <a:p>
            <a:pPr marL="0" indent="0">
              <a:buNone/>
            </a:pPr>
            <a:r>
              <a:rPr lang="en-US" sz="700" dirty="0"/>
              <a:t> </a:t>
            </a:r>
            <a:r>
              <a:rPr lang="en-US" sz="700" dirty="0" smtClean="0"/>
              <a:t>  },</a:t>
            </a:r>
          </a:p>
          <a:p>
            <a:pPr marL="0" indent="0">
              <a:buNone/>
            </a:pPr>
            <a:r>
              <a:rPr lang="en-US" sz="700" dirty="0" smtClean="0"/>
              <a:t>   "</a:t>
            </a:r>
            <a:r>
              <a:rPr lang="en-US" sz="700" dirty="0" err="1" smtClean="0"/>
              <a:t>appid</a:t>
            </a:r>
            <a:r>
              <a:rPr lang="en-US" sz="700" dirty="0" smtClean="0"/>
              <a:t>":{</a:t>
            </a:r>
          </a:p>
          <a:p>
            <a:pPr marL="0" indent="0">
              <a:buNone/>
            </a:pPr>
            <a:r>
              <a:rPr lang="en-US" sz="700" dirty="0"/>
              <a:t> </a:t>
            </a:r>
            <a:r>
              <a:rPr lang="en-US" sz="700" dirty="0" smtClean="0"/>
              <a:t>     "bot":{</a:t>
            </a:r>
          </a:p>
          <a:p>
            <a:pPr marL="0" indent="0">
              <a:buNone/>
            </a:pPr>
            <a:r>
              <a:rPr lang="en-US" sz="700" dirty="0"/>
              <a:t> </a:t>
            </a:r>
            <a:r>
              <a:rPr lang="en-US" sz="700" dirty="0" smtClean="0"/>
              <a:t>        "type":2,</a:t>
            </a:r>
          </a:p>
          <a:p>
            <a:pPr marL="0" indent="0">
              <a:buNone/>
            </a:pPr>
            <a:r>
              <a:rPr lang="en-US" sz="700" dirty="0" smtClean="0"/>
              <a:t>         "version":17367808,</a:t>
            </a:r>
          </a:p>
          <a:p>
            <a:pPr marL="0" indent="0">
              <a:buNone/>
            </a:pPr>
            <a:r>
              <a:rPr lang="en-US" sz="700" dirty="0" smtClean="0"/>
              <a:t>         "timestamp":1352183659</a:t>
            </a:r>
          </a:p>
          <a:p>
            <a:pPr marL="0" indent="0">
              <a:buNone/>
            </a:pPr>
            <a:r>
              <a:rPr lang="en-US" sz="700" dirty="0"/>
              <a:t> </a:t>
            </a:r>
            <a:r>
              <a:rPr lang="en-US" sz="700" dirty="0" smtClean="0"/>
              <a:t>     },</a:t>
            </a:r>
          </a:p>
          <a:p>
            <a:pPr marL="0" indent="0">
              <a:buNone/>
            </a:pPr>
            <a:r>
              <a:rPr lang="en-US" sz="700" dirty="0" smtClean="0"/>
              <a:t>      ”top":{</a:t>
            </a:r>
          </a:p>
          <a:p>
            <a:pPr marL="0" indent="0">
              <a:buNone/>
            </a:pPr>
            <a:r>
              <a:rPr lang="en-US" sz="700" dirty="0" smtClean="0"/>
              <a:t>         "type":1,</a:t>
            </a:r>
          </a:p>
          <a:p>
            <a:pPr marL="0" indent="0">
              <a:buNone/>
            </a:pPr>
            <a:r>
              <a:rPr lang="en-US" sz="700" dirty="0" smtClean="0"/>
              <a:t>         "version":17367808,</a:t>
            </a:r>
          </a:p>
          <a:p>
            <a:pPr marL="0" indent="0">
              <a:buNone/>
            </a:pPr>
            <a:r>
              <a:rPr lang="en-US" sz="700" dirty="0" smtClean="0"/>
              <a:t>         "timestamp":1348862211</a:t>
            </a:r>
          </a:p>
          <a:p>
            <a:pPr marL="0" indent="0">
              <a:buNone/>
            </a:pPr>
            <a:r>
              <a:rPr lang="en-US" sz="700" dirty="0" smtClean="0"/>
              <a:t>      }</a:t>
            </a:r>
          </a:p>
          <a:p>
            <a:pPr marL="0" indent="0">
              <a:buNone/>
            </a:pPr>
            <a:r>
              <a:rPr lang="en-US" sz="700" dirty="0"/>
              <a:t> </a:t>
            </a:r>
            <a:r>
              <a:rPr lang="en-US" sz="700" dirty="0" smtClean="0"/>
              <a:t>  }</a:t>
            </a:r>
          </a:p>
          <a:p>
            <a:pPr marL="0" indent="0">
              <a:buNone/>
            </a:pPr>
            <a:r>
              <a:rPr lang="en-US" sz="700" dirty="0" smtClean="0"/>
              <a:t>} </a:t>
            </a:r>
            <a:endParaRPr lang="en-US" sz="700" dirty="0">
              <a:latin typeface="Courier"/>
              <a:cs typeface="Courier"/>
            </a:endParaRPr>
          </a:p>
        </p:txBody>
      </p:sp>
      <p:cxnSp>
        <p:nvCxnSpPr>
          <p:cNvPr id="10" name="Elbow Connector 9"/>
          <p:cNvCxnSpPr/>
          <p:nvPr/>
        </p:nvCxnSpPr>
        <p:spPr>
          <a:xfrm flipV="1">
            <a:off x="6553200" y="1219200"/>
            <a:ext cx="914400" cy="539496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Picture 10" descr="Webserver3.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3085" y="838200"/>
            <a:ext cx="4743715" cy="3784444"/>
          </a:xfrm>
          <a:prstGeom prst="rect">
            <a:avLst/>
          </a:prstGeom>
        </p:spPr>
      </p:pic>
      <p:sp>
        <p:nvSpPr>
          <p:cNvPr id="12" name="Content Placeholder 2"/>
          <p:cNvSpPr txBox="1">
            <a:spLocks/>
          </p:cNvSpPr>
          <p:nvPr/>
        </p:nvSpPr>
        <p:spPr bwMode="auto">
          <a:xfrm>
            <a:off x="76200" y="4648200"/>
            <a:ext cx="480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Char char="–"/>
              <a:defRPr sz="20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Char char="•"/>
              <a:defRPr>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dirty="0" smtClean="0"/>
              <a:t>This screen shows which Hardware and Software versions are being used in the sensor</a:t>
            </a:r>
          </a:p>
          <a:p>
            <a:endParaRPr lang="en-US" sz="800" dirty="0" smtClean="0"/>
          </a:p>
          <a:p>
            <a:r>
              <a:rPr lang="en-US" sz="1600" dirty="0" smtClean="0"/>
              <a:t>It also shows if the sensor has been switched from an application to a failsafe mode</a:t>
            </a:r>
          </a:p>
          <a:p>
            <a:endParaRPr lang="en-US" sz="800" dirty="0"/>
          </a:p>
          <a:p>
            <a:r>
              <a:rPr lang="en-US" sz="1600" dirty="0" smtClean="0"/>
              <a:t>API displays software versions as numerical values that can be converted to version format</a:t>
            </a:r>
          </a:p>
          <a:p>
            <a:pPr lvl="1"/>
            <a:r>
              <a:rPr lang="en-US" sz="1200" dirty="0" smtClean="0"/>
              <a:t>17367302 </a:t>
            </a:r>
            <a:r>
              <a:rPr lang="en-US" sz="1200" dirty="0"/>
              <a:t>= 0x01090106 =&gt; 0x01 09 01 06 &gt; 1.9.1.6</a:t>
            </a:r>
          </a:p>
        </p:txBody>
      </p:sp>
      <p:cxnSp>
        <p:nvCxnSpPr>
          <p:cNvPr id="20" name="Straight Arrow Connector 19"/>
          <p:cNvCxnSpPr/>
          <p:nvPr/>
        </p:nvCxnSpPr>
        <p:spPr>
          <a:xfrm flipV="1">
            <a:off x="4648200" y="3276600"/>
            <a:ext cx="3352800" cy="2819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2286000" y="3124200"/>
            <a:ext cx="1676400" cy="3200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2057400" y="26670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2057400" y="2929465"/>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3581400" y="2929465"/>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3581400" y="2667000"/>
            <a:ext cx="381000" cy="1524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3962400" y="6553200"/>
            <a:ext cx="609600" cy="3048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8835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a:t>
            </a:r>
            <a:endParaRPr lang="en-US" dirty="0"/>
          </a:p>
        </p:txBody>
      </p:sp>
      <p:sp>
        <p:nvSpPr>
          <p:cNvPr id="4" name="Slide Number Placeholder 3"/>
          <p:cNvSpPr>
            <a:spLocks noGrp="1"/>
          </p:cNvSpPr>
          <p:nvPr>
            <p:ph type="sldNum" sz="quarter" idx="4"/>
          </p:nvPr>
        </p:nvSpPr>
        <p:spPr/>
        <p:txBody>
          <a:bodyPr/>
          <a:lstStyle/>
          <a:p>
            <a:r>
              <a:rPr lang="en-US" smtClean="0"/>
              <a:t>- </a:t>
            </a:r>
            <a:fld id="{0DD6BE78-DB4A-924A-8A7F-2472A72D50A7}" type="slidenum">
              <a:rPr lang="en-US" smtClean="0"/>
              <a:pPr/>
              <a:t>9</a:t>
            </a:fld>
            <a:r>
              <a:rPr lang="en-US" smtClean="0"/>
              <a:t> -</a:t>
            </a:r>
            <a:endParaRPr lang="en-US" dirty="0"/>
          </a:p>
        </p:txBody>
      </p:sp>
      <p:sp>
        <p:nvSpPr>
          <p:cNvPr id="5" name="TextBox 4"/>
          <p:cNvSpPr txBox="1"/>
          <p:nvPr/>
        </p:nvSpPr>
        <p:spPr>
          <a:xfrm>
            <a:off x="5486400" y="914400"/>
            <a:ext cx="3505200" cy="4401205"/>
          </a:xfrm>
          <a:prstGeom prst="rect">
            <a:avLst/>
          </a:prstGeom>
          <a:solidFill>
            <a:srgbClr val="FFFED7"/>
          </a:solidFill>
        </p:spPr>
        <p:txBody>
          <a:bodyPr wrap="square" rtlCol="0">
            <a:spAutoFit/>
          </a:bodyPr>
          <a:lstStyle/>
          <a:p>
            <a:pPr marL="0" indent="0">
              <a:buNone/>
            </a:pPr>
            <a:r>
              <a:rPr lang="cs-CZ" sz="1000" dirty="0" err="1"/>
              <a:t>Diagnostics</a:t>
            </a:r>
            <a:r>
              <a:rPr lang="cs-CZ" sz="1000" dirty="0"/>
              <a:t> (</a:t>
            </a:r>
            <a:r>
              <a:rPr lang="cs-CZ" sz="1000" dirty="0" err="1"/>
              <a:t>diag.json</a:t>
            </a:r>
            <a:r>
              <a:rPr lang="cs-CZ" sz="1000" dirty="0"/>
              <a:t>)</a:t>
            </a:r>
          </a:p>
          <a:p>
            <a:pPr marL="0" indent="0">
              <a:buNone/>
            </a:pPr>
            <a:r>
              <a:rPr lang="cs-CZ" sz="1000" dirty="0" err="1"/>
              <a:t>curl</a:t>
            </a:r>
            <a:r>
              <a:rPr lang="cs-CZ" sz="1000" dirty="0"/>
              <a:t> -s http://&lt;</a:t>
            </a:r>
            <a:r>
              <a:rPr lang="cs-CZ" sz="1000" dirty="0" err="1"/>
              <a:t>hdl-ip-addr</a:t>
            </a:r>
            <a:r>
              <a:rPr lang="cs-CZ" sz="1000" dirty="0"/>
              <a:t>&gt;/</a:t>
            </a:r>
            <a:r>
              <a:rPr lang="cs-CZ" sz="1000" dirty="0" err="1"/>
              <a:t>cgi</a:t>
            </a:r>
            <a:r>
              <a:rPr lang="cs-CZ" sz="1000" dirty="0"/>
              <a:t>/</a:t>
            </a:r>
            <a:r>
              <a:rPr lang="cs-CZ" sz="1000" dirty="0" err="1"/>
              <a:t>diag.json</a:t>
            </a:r>
            <a:r>
              <a:rPr lang="cs-CZ" sz="1000" dirty="0"/>
              <a:t> | python -</a:t>
            </a:r>
            <a:r>
              <a:rPr lang="cs-CZ" sz="1000" dirty="0" err="1" smtClean="0"/>
              <a:t>mjson.tool</a:t>
            </a:r>
            <a:endParaRPr lang="cs-CZ" sz="1000" dirty="0" smtClean="0"/>
          </a:p>
          <a:p>
            <a:pPr marL="0" indent="0">
              <a:buNone/>
            </a:pPr>
            <a:endParaRPr lang="cs-CZ" sz="1000" dirty="0"/>
          </a:p>
          <a:p>
            <a:pPr marL="0" indent="0">
              <a:buNone/>
            </a:pPr>
            <a:r>
              <a:rPr lang="pl-PL" sz="1000" dirty="0" smtClean="0">
                <a:latin typeface="Courier"/>
                <a:cs typeface="Courier"/>
              </a:rPr>
              <a:t>{</a:t>
            </a:r>
          </a:p>
          <a:p>
            <a:pPr marL="0" indent="0">
              <a:buNone/>
            </a:pPr>
            <a:r>
              <a:rPr lang="pl-PL" sz="1000" dirty="0">
                <a:latin typeface="Courier"/>
                <a:cs typeface="Courier"/>
              </a:rPr>
              <a:t> </a:t>
            </a:r>
            <a:r>
              <a:rPr lang="pl-PL" sz="1000" dirty="0" smtClean="0">
                <a:latin typeface="Courier"/>
                <a:cs typeface="Courier"/>
              </a:rPr>
              <a:t>  "</a:t>
            </a:r>
            <a:r>
              <a:rPr lang="pl-PL" sz="1000" dirty="0" err="1">
                <a:latin typeface="Courier"/>
                <a:cs typeface="Courier"/>
              </a:rPr>
              <a:t>volt_temp</a:t>
            </a:r>
            <a:r>
              <a:rPr lang="pl-PL" sz="1000" dirty="0">
                <a:latin typeface="Courier"/>
                <a:cs typeface="Courier"/>
              </a:rPr>
              <a:t>":</a:t>
            </a:r>
            <a:r>
              <a:rPr lang="pl-PL" sz="1000" dirty="0" smtClean="0">
                <a:latin typeface="Courier"/>
                <a:cs typeface="Courier"/>
              </a:rPr>
              <a:t>{</a:t>
            </a:r>
          </a:p>
          <a:p>
            <a:pPr marL="0" indent="0">
              <a:buNone/>
            </a:pPr>
            <a:r>
              <a:rPr lang="pl-PL" sz="1000" dirty="0">
                <a:latin typeface="Courier"/>
                <a:cs typeface="Courier"/>
              </a:rPr>
              <a:t> </a:t>
            </a:r>
            <a:r>
              <a:rPr lang="pl-PL" sz="1000" dirty="0" smtClean="0">
                <a:latin typeface="Courier"/>
                <a:cs typeface="Courier"/>
              </a:rPr>
              <a:t>     "bot”:{</a:t>
            </a:r>
          </a:p>
          <a:p>
            <a:pPr marL="0" indent="0">
              <a:buNone/>
            </a:pPr>
            <a:r>
              <a:rPr lang="pl-PL" sz="1000" dirty="0">
                <a:latin typeface="Courier"/>
                <a:cs typeface="Courier"/>
              </a:rPr>
              <a:t> </a:t>
            </a:r>
            <a:r>
              <a:rPr lang="pl-PL" sz="1000" dirty="0" smtClean="0">
                <a:latin typeface="Courier"/>
                <a:cs typeface="Courier"/>
              </a:rPr>
              <a:t>        "</a:t>
            </a:r>
            <a:r>
              <a:rPr lang="pl-PL" sz="1000" dirty="0">
                <a:latin typeface="Courier"/>
                <a:cs typeface="Courier"/>
              </a:rPr>
              <a:t>i_out":3719</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pwr_1_2v":1489</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lm20_temp":1800</a:t>
            </a:r>
            <a:r>
              <a:rPr lang="pl-PL" sz="1000" dirty="0" smtClean="0">
                <a:latin typeface="Courier"/>
                <a:cs typeface="Courier"/>
              </a:rPr>
              <a:t>,</a:t>
            </a:r>
          </a:p>
          <a:p>
            <a:pPr marL="0" indent="0">
              <a:buNone/>
            </a:pPr>
            <a:r>
              <a:rPr lang="pl-PL" sz="1000" dirty="0">
                <a:latin typeface="Courier"/>
                <a:cs typeface="Courier"/>
              </a:rPr>
              <a:t> </a:t>
            </a:r>
            <a:r>
              <a:rPr lang="pl-PL" sz="1000" dirty="0" smtClean="0">
                <a:latin typeface="Courier"/>
                <a:cs typeface="Courier"/>
              </a:rPr>
              <a:t>        "</a:t>
            </a:r>
            <a:r>
              <a:rPr lang="pl-PL" sz="1000" dirty="0">
                <a:latin typeface="Courier"/>
                <a:cs typeface="Courier"/>
              </a:rPr>
              <a:t>pwr_5v":1743</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pwr_2_5v":3519</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pwr_3_3v":4095</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pwr_v_in":1785</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pwr_1_25v":</a:t>
            </a:r>
            <a:r>
              <a:rPr lang="pl-PL" sz="1000" dirty="0" smtClean="0">
                <a:latin typeface="Courier"/>
                <a:cs typeface="Courier"/>
              </a:rPr>
              <a:t>1583</a:t>
            </a:r>
          </a:p>
          <a:p>
            <a:pPr marL="0" indent="0">
              <a:buNone/>
            </a:pPr>
            <a:r>
              <a:rPr lang="pl-PL" sz="1000" dirty="0">
                <a:latin typeface="Courier"/>
                <a:cs typeface="Courier"/>
              </a:rPr>
              <a:t> </a:t>
            </a:r>
            <a:r>
              <a:rPr lang="pl-PL" sz="1000" dirty="0" smtClean="0">
                <a:latin typeface="Courier"/>
                <a:cs typeface="Courier"/>
              </a:rPr>
              <a:t>     },</a:t>
            </a:r>
          </a:p>
          <a:p>
            <a:pPr marL="0" indent="0">
              <a:buNone/>
            </a:pPr>
            <a:r>
              <a:rPr lang="pl-PL" sz="1000" dirty="0" smtClean="0">
                <a:latin typeface="Courier"/>
                <a:cs typeface="Courier"/>
              </a:rPr>
              <a:t>      "</a:t>
            </a:r>
            <a:r>
              <a:rPr lang="pl-PL" sz="1000" dirty="0">
                <a:latin typeface="Courier"/>
                <a:cs typeface="Courier"/>
              </a:rPr>
              <a:t>top":</a:t>
            </a:r>
            <a:r>
              <a:rPr lang="pl-PL" sz="1000" dirty="0" smtClean="0">
                <a:latin typeface="Courier"/>
                <a:cs typeface="Courier"/>
              </a:rPr>
              <a:t>{</a:t>
            </a:r>
          </a:p>
          <a:p>
            <a:pPr marL="0" indent="0">
              <a:buNone/>
            </a:pPr>
            <a:r>
              <a:rPr lang="pl-PL" sz="1000" dirty="0">
                <a:latin typeface="Courier"/>
                <a:cs typeface="Courier"/>
              </a:rPr>
              <a:t> </a:t>
            </a:r>
            <a:r>
              <a:rPr lang="pl-PL" sz="1000" dirty="0" smtClean="0">
                <a:latin typeface="Courier"/>
                <a:cs typeface="Courier"/>
              </a:rPr>
              <a:t>        "</a:t>
            </a:r>
            <a:r>
              <a:rPr lang="pl-PL" sz="1000" dirty="0">
                <a:latin typeface="Courier"/>
                <a:cs typeface="Courier"/>
              </a:rPr>
              <a:t>hv":2657</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ad_temp":629</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lm20_temp":1086</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pwr_5v":2063</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pwr_2_5v":2049</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pwr_3_3v":2681</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pwr_5v_raw":2183</a:t>
            </a:r>
            <a:r>
              <a:rPr lang="pl-PL" sz="1000" dirty="0" smtClean="0">
                <a:latin typeface="Courier"/>
                <a:cs typeface="Courier"/>
              </a:rPr>
              <a:t>,</a:t>
            </a:r>
          </a:p>
          <a:p>
            <a:pPr marL="0" indent="0">
              <a:buNone/>
            </a:pPr>
            <a:r>
              <a:rPr lang="pl-PL" sz="1000" dirty="0" smtClean="0">
                <a:latin typeface="Courier"/>
                <a:cs typeface="Courier"/>
              </a:rPr>
              <a:t>         "</a:t>
            </a:r>
            <a:r>
              <a:rPr lang="pl-PL" sz="1000" dirty="0">
                <a:latin typeface="Courier"/>
                <a:cs typeface="Courier"/>
              </a:rPr>
              <a:t>pwr_vccint":</a:t>
            </a:r>
            <a:r>
              <a:rPr lang="pl-PL" sz="1000" dirty="0" smtClean="0">
                <a:latin typeface="Courier"/>
                <a:cs typeface="Courier"/>
              </a:rPr>
              <a:t>976</a:t>
            </a:r>
          </a:p>
          <a:p>
            <a:pPr marL="0" indent="0">
              <a:buNone/>
            </a:pPr>
            <a:r>
              <a:rPr lang="pl-PL" sz="1000" dirty="0">
                <a:latin typeface="Courier"/>
                <a:cs typeface="Courier"/>
              </a:rPr>
              <a:t> </a:t>
            </a:r>
            <a:r>
              <a:rPr lang="pl-PL" sz="1000" dirty="0" smtClean="0">
                <a:latin typeface="Courier"/>
                <a:cs typeface="Courier"/>
              </a:rPr>
              <a:t>     }</a:t>
            </a:r>
          </a:p>
          <a:p>
            <a:pPr marL="0" indent="0">
              <a:buNone/>
            </a:pPr>
            <a:r>
              <a:rPr lang="pl-PL" sz="1000" dirty="0">
                <a:latin typeface="Courier"/>
                <a:cs typeface="Courier"/>
              </a:rPr>
              <a:t> </a:t>
            </a:r>
            <a:r>
              <a:rPr lang="pl-PL" sz="1000" dirty="0" smtClean="0">
                <a:latin typeface="Courier"/>
                <a:cs typeface="Courier"/>
              </a:rPr>
              <a:t>  },</a:t>
            </a:r>
          </a:p>
          <a:p>
            <a:pPr marL="0" indent="0">
              <a:buNone/>
            </a:pPr>
            <a:r>
              <a:rPr lang="pl-PL" sz="1000" dirty="0" smtClean="0">
                <a:latin typeface="Courier"/>
                <a:cs typeface="Courier"/>
              </a:rPr>
              <a:t>   "</a:t>
            </a:r>
            <a:r>
              <a:rPr lang="pl-PL" sz="1000" dirty="0">
                <a:latin typeface="Courier"/>
                <a:cs typeface="Courier"/>
              </a:rPr>
              <a:t>vhv":</a:t>
            </a:r>
            <a:r>
              <a:rPr lang="pl-PL" sz="1000" dirty="0" smtClean="0">
                <a:latin typeface="Courier"/>
                <a:cs typeface="Courier"/>
              </a:rPr>
              <a:t>363</a:t>
            </a:r>
          </a:p>
          <a:p>
            <a:pPr marL="0" indent="0">
              <a:buNone/>
            </a:pPr>
            <a:r>
              <a:rPr lang="pl-PL" sz="1000" dirty="0" smtClean="0">
                <a:latin typeface="Courier"/>
                <a:cs typeface="Courier"/>
              </a:rPr>
              <a:t>}</a:t>
            </a:r>
            <a:endParaRPr lang="en-US" sz="1000" dirty="0">
              <a:latin typeface="Courier"/>
              <a:cs typeface="Courier"/>
            </a:endParaRPr>
          </a:p>
        </p:txBody>
      </p:sp>
      <p:pic>
        <p:nvPicPr>
          <p:cNvPr id="7" name="Picture 6" descr="Webserver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8600" y="762000"/>
            <a:ext cx="5257800" cy="4221877"/>
          </a:xfrm>
          <a:prstGeom prst="rect">
            <a:avLst/>
          </a:prstGeom>
        </p:spPr>
      </p:pic>
      <p:sp>
        <p:nvSpPr>
          <p:cNvPr id="8" name="Content Placeholder 2"/>
          <p:cNvSpPr txBox="1">
            <a:spLocks/>
          </p:cNvSpPr>
          <p:nvPr/>
        </p:nvSpPr>
        <p:spPr bwMode="auto">
          <a:xfrm>
            <a:off x="152400" y="5181600"/>
            <a:ext cx="525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Char char="–"/>
              <a:defRPr sz="20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Char char="•"/>
              <a:defRPr>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Char char="»"/>
              <a:defRPr sz="1600">
                <a:solidFill>
                  <a:schemeClr val="tx1"/>
                </a:solidFill>
                <a:latin typeface="Arial"/>
                <a:ea typeface="ＭＳ Ｐゴシック" charset="0"/>
                <a:cs typeface="Arial"/>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dirty="0" smtClean="0"/>
              <a:t>This screen is for factory diagnostics purposes. </a:t>
            </a:r>
          </a:p>
          <a:p>
            <a:endParaRPr lang="en-US" sz="1600" dirty="0" smtClean="0"/>
          </a:p>
          <a:p>
            <a:r>
              <a:rPr lang="en-US" sz="1600" dirty="0" smtClean="0"/>
              <a:t>Values are not calibrated and only have limited meaning </a:t>
            </a:r>
            <a:endParaRPr lang="en-US" sz="1600" dirty="0"/>
          </a:p>
        </p:txBody>
      </p:sp>
    </p:spTree>
    <p:extLst>
      <p:ext uri="{BB962C8B-B14F-4D97-AF65-F5344CB8AC3E}">
        <p14:creationId xmlns:p14="http://schemas.microsoft.com/office/powerpoint/2010/main" val="926293983"/>
      </p:ext>
    </p:extLst>
  </p:cSld>
  <p:clrMapOvr>
    <a:masterClrMapping/>
  </p:clrMapOvr>
</p:sld>
</file>

<file path=ppt/theme/theme1.xml><?xml version="1.0" encoding="utf-8"?>
<a:theme xmlns:a="http://schemas.openxmlformats.org/drawingml/2006/main" name="Velodyne PowerPoint Template_2012-06-13">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Velodyne PowerPoint Template_2012-06-13.potx</Template>
  <TotalTime>17689</TotalTime>
  <Words>3064</Words>
  <Application>Microsoft Macintosh PowerPoint</Application>
  <PresentationFormat>On-screen Show (4:3)</PresentationFormat>
  <Paragraphs>517</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Velodyne PowerPoint Template_2012-06-13</vt:lpstr>
      <vt:lpstr>HDL32E Software Version V2.0  Description of New Functionalities and Changes  December 4, 2012  (Wolfgang Juchmann)</vt:lpstr>
      <vt:lpstr>HDL32E Version 2.0 Software Overview</vt:lpstr>
      <vt:lpstr>Noticeable changes to Version 1.0</vt:lpstr>
      <vt:lpstr>HDL32E V2.0 WebServer Functionality  November 30, 2012   (Wolfgang Juchmann)</vt:lpstr>
      <vt:lpstr>WebServer with GUI and API</vt:lpstr>
      <vt:lpstr>How to use WebServer</vt:lpstr>
      <vt:lpstr>Settings and Status</vt:lpstr>
      <vt:lpstr>Information</vt:lpstr>
      <vt:lpstr>Diagnostics</vt:lpstr>
      <vt:lpstr>System</vt:lpstr>
      <vt:lpstr>Firmware Upload Procedure</vt:lpstr>
      <vt:lpstr>Firmware Upload Procedure</vt:lpstr>
      <vt:lpstr>Firmware Upload Procedure</vt:lpstr>
      <vt:lpstr>Firmware Upload Procedure</vt:lpstr>
      <vt:lpstr>HDL32E: V2.0 Calibrated Reflectivity  November 30, 2012   (Wolfgang Juchmann)</vt:lpstr>
      <vt:lpstr>Calibrated Reflectivity Value (Version 2.0)</vt:lpstr>
      <vt:lpstr>HDL32E: Intensity Data</vt:lpstr>
      <vt:lpstr>HDL32E V2.0 Zero Angle Calibration  November 30, 2012   (Wolfgang Juchmann)</vt:lpstr>
      <vt:lpstr>Zero Angle Calibration (Version 2.0)</vt:lpstr>
      <vt:lpstr>New Features of Version 2.0</vt:lpstr>
    </vt:vector>
  </TitlesOfParts>
  <Manager/>
  <Company>Velo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Velo</dc:creator>
  <cp:keywords/>
  <dc:description/>
  <cp:lastModifiedBy>David Oroshnik</cp:lastModifiedBy>
  <cp:revision>221</cp:revision>
  <cp:lastPrinted>2012-12-04T19:46:12Z</cp:lastPrinted>
  <dcterms:created xsi:type="dcterms:W3CDTF">2007-11-13T23:11:34Z</dcterms:created>
  <dcterms:modified xsi:type="dcterms:W3CDTF">2013-06-12T22:58:53Z</dcterms:modified>
  <cp:category/>
</cp:coreProperties>
</file>