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7" r:id="rId2"/>
    <p:sldId id="378" r:id="rId3"/>
    <p:sldId id="379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F82"/>
    <a:srgbClr val="FFFECA"/>
    <a:srgbClr val="FFFF66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27" autoAdjust="0"/>
  </p:normalViewPr>
  <p:slideViewPr>
    <p:cSldViewPr>
      <p:cViewPr>
        <p:scale>
          <a:sx n="100" d="100"/>
          <a:sy n="100" d="100"/>
        </p:scale>
        <p:origin x="-1272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14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3DEE08E0-F1DF-4F6B-BBD8-5133D95E423D}" type="datetimeFigureOut">
              <a:rPr lang="en-US"/>
              <a:pPr>
                <a:defRPr/>
              </a:pPr>
              <a:t>11/11/14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A9739B5E-4D48-4351-8222-47A85E421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59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376EC73C-61CE-4F7F-BA32-D675E0E47545}" type="datetimeFigureOut">
              <a:rPr lang="en-US"/>
              <a:pPr>
                <a:defRPr/>
              </a:pPr>
              <a:t>11/11/14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FFF4A71E-A91A-40AF-AC6C-C6CF8CC76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8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Velodyne guts_dark blu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0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0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0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786244"/>
              </p:ext>
            </p:extLst>
          </p:nvPr>
        </p:nvGraphicFramePr>
        <p:xfrm>
          <a:off x="5715000" y="2053592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Horizontal Angle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5559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8683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700" dirty="0" smtClean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/>
                        <a:t>Recharge Time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370337"/>
              </p:ext>
            </p:extLst>
          </p:nvPr>
        </p:nvGraphicFramePr>
        <p:xfrm>
          <a:off x="3962400" y="2059942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Horizontal Angle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5559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8683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700" dirty="0" smtClean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/>
                        <a:t>Recharge Time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101881"/>
              </p:ext>
            </p:extLst>
          </p:nvPr>
        </p:nvGraphicFramePr>
        <p:xfrm>
          <a:off x="2590800" y="2059942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Horizontal Angle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5559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8683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700" dirty="0" smtClean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/>
                        <a:t>Recharge Time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021529"/>
              </p:ext>
            </p:extLst>
          </p:nvPr>
        </p:nvGraphicFramePr>
        <p:xfrm>
          <a:off x="1219200" y="2053592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Horizontal Angle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5559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8683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700" dirty="0" smtClean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/>
                        <a:t>Recharge Time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kern="1200" dirty="0" smtClean="0">
                <a:latin typeface="Arial" charset="0"/>
              </a:rPr>
              <a:t>HDL-32E: Data </a:t>
            </a:r>
            <a:r>
              <a:rPr lang="en-US" b="1" i="1" kern="1200" dirty="0">
                <a:latin typeface="Arial" charset="0"/>
              </a:rPr>
              <a:t>Packets Structure (Port 2368)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558192"/>
              </p:ext>
            </p:extLst>
          </p:nvPr>
        </p:nvGraphicFramePr>
        <p:xfrm>
          <a:off x="1219200" y="1842384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Horizontal Angle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5559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8683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31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089101"/>
              </p:ext>
            </p:extLst>
          </p:nvPr>
        </p:nvGraphicFramePr>
        <p:xfrm>
          <a:off x="2590800" y="1842384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Horizontal Angle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5576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2113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8685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31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52881"/>
              </p:ext>
            </p:extLst>
          </p:nvPr>
        </p:nvGraphicFramePr>
        <p:xfrm>
          <a:off x="5715000" y="1842384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11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Horizontal Angle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5748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3630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31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3661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122492"/>
              </p:ext>
            </p:extLst>
          </p:nvPr>
        </p:nvGraphicFramePr>
        <p:xfrm>
          <a:off x="609600" y="1842384"/>
          <a:ext cx="533400" cy="48767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/>
              </a:tblGrid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Header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42 bytes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141375"/>
              </p:ext>
            </p:extLst>
          </p:nvPr>
        </p:nvGraphicFramePr>
        <p:xfrm>
          <a:off x="7239000" y="1842384"/>
          <a:ext cx="685800" cy="7315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85800"/>
              </a:tblGrid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 bytes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1439393982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339793"/>
              </p:ext>
            </p:extLst>
          </p:nvPr>
        </p:nvGraphicFramePr>
        <p:xfrm>
          <a:off x="8001000" y="1842384"/>
          <a:ext cx="762000" cy="7315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62000"/>
              </a:tblGrid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Factory Use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 bytes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37 21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Left Brace 10"/>
          <p:cNvSpPr/>
          <p:nvPr/>
        </p:nvSpPr>
        <p:spPr>
          <a:xfrm rot="5400000">
            <a:off x="3992879" y="-1173479"/>
            <a:ext cx="243842" cy="57912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0" y="1295400"/>
            <a:ext cx="1985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12x(2+2+96) = 1200 bytes </a:t>
            </a:r>
          </a:p>
        </p:txBody>
      </p:sp>
      <p:sp>
        <p:nvSpPr>
          <p:cNvPr id="13" name="Left Brace 12"/>
          <p:cNvSpPr/>
          <p:nvPr/>
        </p:nvSpPr>
        <p:spPr>
          <a:xfrm rot="5400000">
            <a:off x="7886700" y="952500"/>
            <a:ext cx="228600" cy="152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67600" y="1295400"/>
            <a:ext cx="12490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Arial"/>
                <a:cs typeface="Arial"/>
              </a:rPr>
              <a:t>4 + 2 = 6  </a:t>
            </a:r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bytes 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762000" y="1447800"/>
            <a:ext cx="228600" cy="533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1295400"/>
            <a:ext cx="766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Arial"/>
                <a:cs typeface="Arial"/>
              </a:rPr>
              <a:t>42 bytes </a:t>
            </a:r>
            <a:endParaRPr lang="en-US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" name="Left Brace 16"/>
          <p:cNvSpPr/>
          <p:nvPr/>
        </p:nvSpPr>
        <p:spPr>
          <a:xfrm rot="5400000">
            <a:off x="4381500" y="-2857500"/>
            <a:ext cx="457200" cy="8153400"/>
          </a:xfrm>
          <a:prstGeom prst="leftBrace">
            <a:avLst>
              <a:gd name="adj1" fmla="val 662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14800" y="762000"/>
            <a:ext cx="941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Arial"/>
                <a:cs typeface="Arial"/>
              </a:rPr>
              <a:t>1248 </a:t>
            </a:r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bytes </a:t>
            </a:r>
          </a:p>
        </p:txBody>
      </p:sp>
      <p:graphicFrame>
        <p:nvGraphicFramePr>
          <p:cNvPr id="1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469454"/>
              </p:ext>
            </p:extLst>
          </p:nvPr>
        </p:nvGraphicFramePr>
        <p:xfrm>
          <a:off x="3962400" y="1842384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Horizontal Angle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5794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8672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31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3676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5334000" y="3046342"/>
            <a:ext cx="304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15499" y="4491335"/>
            <a:ext cx="1178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ctr">
              <a:buFont typeface="Symbol" charset="0"/>
              <a:buChar char="D"/>
            </a:pPr>
            <a:r>
              <a:rPr lang="en-US" sz="1200" dirty="0" smtClean="0">
                <a:solidFill>
                  <a:schemeClr val="accent6"/>
                </a:solidFill>
              </a:rPr>
              <a:t>Angle 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 ~0.16˚ @ 10Hz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438400" y="2512942"/>
            <a:ext cx="381000" cy="1981200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819400" y="2512942"/>
            <a:ext cx="838200" cy="1981200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10899" y="4491335"/>
            <a:ext cx="1178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ctr">
              <a:buFont typeface="Symbol" charset="0"/>
              <a:buChar char="D"/>
            </a:pPr>
            <a:r>
              <a:rPr lang="en-US" sz="1200" dirty="0" smtClean="0">
                <a:solidFill>
                  <a:schemeClr val="accent6"/>
                </a:solidFill>
              </a:rPr>
              <a:t>Angle 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 ~0.16˚ @ 10Hz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733800" y="2512942"/>
            <a:ext cx="381000" cy="1981200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14800" y="2512942"/>
            <a:ext cx="838200" cy="1981200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9976" y="2665342"/>
            <a:ext cx="5094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- 30.67˚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8" name="Left Brace 37"/>
          <p:cNvSpPr/>
          <p:nvPr/>
        </p:nvSpPr>
        <p:spPr>
          <a:xfrm rot="10800000">
            <a:off x="7086600" y="2589142"/>
            <a:ext cx="76200" cy="381000"/>
          </a:xfrm>
          <a:prstGeom prst="leftBrace">
            <a:avLst>
              <a:gd name="adj1" fmla="val 3985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175625" y="3081790"/>
            <a:ext cx="4581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- 9.33˚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40" name="Left Brace 39"/>
          <p:cNvSpPr/>
          <p:nvPr/>
        </p:nvSpPr>
        <p:spPr>
          <a:xfrm rot="10800000">
            <a:off x="7086601" y="3005590"/>
            <a:ext cx="76200" cy="381000"/>
          </a:xfrm>
          <a:prstGeom prst="leftBrace">
            <a:avLst>
              <a:gd name="adj1" fmla="val 3985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82417" y="3996189"/>
            <a:ext cx="4581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- 9.33˚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42" name="Left Brace 41"/>
          <p:cNvSpPr/>
          <p:nvPr/>
        </p:nvSpPr>
        <p:spPr>
          <a:xfrm rot="10800000">
            <a:off x="7093393" y="3919989"/>
            <a:ext cx="76200" cy="381000"/>
          </a:xfrm>
          <a:prstGeom prst="leftBrace">
            <a:avLst>
              <a:gd name="adj1" fmla="val 3985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64664" y="4491335"/>
            <a:ext cx="842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Horizontal 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Angle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47955" y="4343400"/>
            <a:ext cx="653045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Vertical Angle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0400" y="3503542"/>
            <a:ext cx="6272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FF0000"/>
                </a:solidFill>
              </a:rPr>
              <a:t>Ch</a:t>
            </a:r>
            <a:r>
              <a:rPr lang="en-US" sz="800" dirty="0" smtClean="0">
                <a:solidFill>
                  <a:srgbClr val="FF0000"/>
                </a:solidFill>
              </a:rPr>
              <a:t> 15 = 0˚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96200" y="2819400"/>
            <a:ext cx="1262645" cy="86177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Timestamp:</a:t>
            </a:r>
          </a:p>
          <a:p>
            <a:pPr algn="ctr"/>
            <a:r>
              <a:rPr lang="en-US" sz="800" dirty="0" smtClean="0">
                <a:solidFill>
                  <a:srgbClr val="008000"/>
                </a:solidFill>
              </a:rPr>
              <a:t>Microseconds since </a:t>
            </a:r>
          </a:p>
          <a:p>
            <a:pPr algn="ctr"/>
            <a:r>
              <a:rPr lang="en-US" sz="800" dirty="0" smtClean="0">
                <a:solidFill>
                  <a:srgbClr val="008000"/>
                </a:solidFill>
              </a:rPr>
              <a:t>top of the hour </a:t>
            </a:r>
          </a:p>
          <a:p>
            <a:pPr algn="ctr"/>
            <a:r>
              <a:rPr lang="en-US" sz="800" dirty="0" smtClean="0">
                <a:solidFill>
                  <a:srgbClr val="008000"/>
                </a:solidFill>
              </a:rPr>
              <a:t>(synced w GPS every sec)</a:t>
            </a:r>
          </a:p>
          <a:p>
            <a:pPr algn="ctr"/>
            <a:r>
              <a:rPr lang="en-US" sz="800" dirty="0" smtClean="0">
                <a:solidFill>
                  <a:srgbClr val="008000"/>
                </a:solidFill>
              </a:rPr>
              <a:t>Latched to first firing of the first firing sequence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7772400" y="2512942"/>
            <a:ext cx="381000" cy="3064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Wireshark Angle Loc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7" b="10771"/>
          <a:stretch/>
        </p:blipFill>
        <p:spPr>
          <a:xfrm>
            <a:off x="228600" y="4876800"/>
            <a:ext cx="2971800" cy="1901699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Rounded Rectangle 50"/>
          <p:cNvSpPr/>
          <p:nvPr/>
        </p:nvSpPr>
        <p:spPr>
          <a:xfrm>
            <a:off x="668866" y="5520268"/>
            <a:ext cx="228600" cy="762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430866" y="6587068"/>
            <a:ext cx="181056" cy="558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4126"/>
              </p:ext>
            </p:extLst>
          </p:nvPr>
        </p:nvGraphicFramePr>
        <p:xfrm>
          <a:off x="8458200" y="3868755"/>
          <a:ext cx="457200" cy="2913045"/>
        </p:xfrm>
        <a:graphic>
          <a:graphicData uri="http://schemas.openxmlformats.org/drawingml/2006/table">
            <a:tbl>
              <a:tblPr/>
              <a:tblGrid>
                <a:gridCol w="224606"/>
                <a:gridCol w="232594"/>
              </a:tblGrid>
              <a:tr h="131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CH</a:t>
                      </a:r>
                    </a:p>
                  </a:txBody>
                  <a:tcPr marL="9765" marR="9765" marT="97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Vert</a:t>
                      </a:r>
                      <a:r>
                        <a:rPr lang="en-US" sz="5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Angle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-30.67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-9.33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-29.33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-28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-6.67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-26.67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-5.33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-25.33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-24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-2.67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-22.67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-1.33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-21.33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-18.67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-17.33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-16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-14.67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-13.33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-10.67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5" name="Straight Connector 84"/>
          <p:cNvCxnSpPr>
            <a:endCxn id="80" idx="2"/>
          </p:cNvCxnSpPr>
          <p:nvPr/>
        </p:nvCxnSpPr>
        <p:spPr>
          <a:xfrm flipH="1" flipV="1">
            <a:off x="5105400" y="5219700"/>
            <a:ext cx="1122470" cy="9971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257802" y="5105402"/>
            <a:ext cx="970068" cy="124269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80" idx="1"/>
          </p:cNvCxnSpPr>
          <p:nvPr/>
        </p:nvCxnSpPr>
        <p:spPr>
          <a:xfrm flipH="1" flipV="1">
            <a:off x="5451336" y="5031115"/>
            <a:ext cx="783325" cy="198556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5670962" y="4998750"/>
            <a:ext cx="556908" cy="217337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874708" y="4978376"/>
            <a:ext cx="353162" cy="237711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38200" y="2514600"/>
            <a:ext cx="1447800" cy="2971800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55046"/>
              </p:ext>
            </p:extLst>
          </p:nvPr>
        </p:nvGraphicFramePr>
        <p:xfrm>
          <a:off x="8001000" y="3886200"/>
          <a:ext cx="364282" cy="2913045"/>
        </p:xfrm>
        <a:graphic>
          <a:graphicData uri="http://schemas.openxmlformats.org/drawingml/2006/table">
            <a:tbl>
              <a:tblPr/>
              <a:tblGrid>
                <a:gridCol w="211882"/>
                <a:gridCol w="152400"/>
              </a:tblGrid>
              <a:tr h="48099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Vert Angle</a:t>
                      </a:r>
                    </a:p>
                  </a:txBody>
                  <a:tcPr marL="9765" marR="9765" marT="97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CH</a:t>
                      </a:r>
                    </a:p>
                  </a:txBody>
                  <a:tcPr marL="9765" marR="9765" marT="97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10.67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9.33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6.67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5.33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2.67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-1.33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-2.67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-5.33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-6.67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-9.33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-10.67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-13.33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-14.67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-16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-17.33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-18.67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-21.33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-22.67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-24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-25.33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-26.67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-28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-29.33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-30.67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6" name="Picture 9" descr="UDL-32E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50" r="6735" b="30046"/>
          <a:stretch/>
        </p:blipFill>
        <p:spPr bwMode="auto">
          <a:xfrm>
            <a:off x="5962999" y="4419600"/>
            <a:ext cx="577284" cy="95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/>
          <p:cNvCxnSpPr/>
          <p:nvPr/>
        </p:nvCxnSpPr>
        <p:spPr>
          <a:xfrm flipV="1">
            <a:off x="6400800" y="4114800"/>
            <a:ext cx="1600200" cy="685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400800" y="4800600"/>
            <a:ext cx="1600200" cy="19812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00800" y="4800600"/>
            <a:ext cx="1600200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419600" y="5105400"/>
            <a:ext cx="64633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dirty="0">
                <a:solidFill>
                  <a:schemeClr val="accent2"/>
                </a:solidFill>
              </a:rPr>
              <a:t>Laser Fire: 0</a:t>
            </a:r>
          </a:p>
        </p:txBody>
      </p:sp>
      <p:sp>
        <p:nvSpPr>
          <p:cNvPr id="120" name="Rectangle 119"/>
          <p:cNvSpPr/>
          <p:nvPr/>
        </p:nvSpPr>
        <p:spPr>
          <a:xfrm rot="565001">
            <a:off x="4572000" y="4928327"/>
            <a:ext cx="64633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dirty="0">
                <a:solidFill>
                  <a:schemeClr val="accent2"/>
                </a:solidFill>
              </a:rPr>
              <a:t>Laser Fire: </a:t>
            </a:r>
            <a:r>
              <a:rPr lang="en-US" sz="700" dirty="0" smtClean="0">
                <a:solidFill>
                  <a:schemeClr val="accent2"/>
                </a:solidFill>
              </a:rPr>
              <a:t>1</a:t>
            </a:r>
            <a:endParaRPr lang="en-US" sz="700" dirty="0">
              <a:solidFill>
                <a:schemeClr val="accent2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 rot="1066461">
            <a:off x="4815710" y="4818276"/>
            <a:ext cx="64633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dirty="0">
                <a:solidFill>
                  <a:schemeClr val="accent2"/>
                </a:solidFill>
              </a:rPr>
              <a:t>Laser Fire: </a:t>
            </a:r>
            <a:r>
              <a:rPr lang="en-US" sz="700" dirty="0" smtClean="0">
                <a:solidFill>
                  <a:schemeClr val="accent2"/>
                </a:solidFill>
              </a:rPr>
              <a:t>2</a:t>
            </a:r>
            <a:endParaRPr lang="en-US" sz="700" dirty="0">
              <a:solidFill>
                <a:schemeClr val="accent2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H="1" flipV="1">
            <a:off x="5245101" y="5342470"/>
            <a:ext cx="110066" cy="101597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5257800" y="5346700"/>
            <a:ext cx="148167" cy="2373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Left Brace 57"/>
          <p:cNvSpPr/>
          <p:nvPr/>
        </p:nvSpPr>
        <p:spPr>
          <a:xfrm rot="10800000" flipH="1">
            <a:off x="1066800" y="4343400"/>
            <a:ext cx="152400" cy="152400"/>
          </a:xfrm>
          <a:prstGeom prst="leftBrace">
            <a:avLst>
              <a:gd name="adj1" fmla="val 3985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10800000" flipH="1">
            <a:off x="1066800" y="2590800"/>
            <a:ext cx="152400" cy="1752600"/>
          </a:xfrm>
          <a:prstGeom prst="leftBrace">
            <a:avLst>
              <a:gd name="adj1" fmla="val 3985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08041" y="4305300"/>
            <a:ext cx="6349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8x 1.152us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944" y="3352800"/>
            <a:ext cx="6862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32x 1.152us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63" name="Left Brace 62"/>
          <p:cNvSpPr/>
          <p:nvPr/>
        </p:nvSpPr>
        <p:spPr>
          <a:xfrm rot="10800000" flipH="1">
            <a:off x="457199" y="2362200"/>
            <a:ext cx="152399" cy="1981200"/>
          </a:xfrm>
          <a:prstGeom prst="leftBrace">
            <a:avLst>
              <a:gd name="adj1" fmla="val 39855"/>
              <a:gd name="adj2" fmla="val 5555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>
            <a:off x="75364" y="3072941"/>
            <a:ext cx="5020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46.08</a:t>
            </a:r>
          </a:p>
        </p:txBody>
      </p:sp>
      <p:sp>
        <p:nvSpPr>
          <p:cNvPr id="69" name="Left Brace 68"/>
          <p:cNvSpPr/>
          <p:nvPr/>
        </p:nvSpPr>
        <p:spPr>
          <a:xfrm rot="16200000">
            <a:off x="4000496" y="2815165"/>
            <a:ext cx="228600" cy="5791200"/>
          </a:xfrm>
          <a:prstGeom prst="leftBrace">
            <a:avLst>
              <a:gd name="adj1" fmla="val 39855"/>
              <a:gd name="adj2" fmla="val 4955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352800" y="5867400"/>
            <a:ext cx="16798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12x 46.08 us = 552.96 us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105400" y="4953000"/>
            <a:ext cx="2362200" cy="533400"/>
          </a:xfrm>
          <a:prstGeom prst="ellipse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15786"/>
              </p:ext>
            </p:extLst>
          </p:nvPr>
        </p:nvGraphicFramePr>
        <p:xfrm>
          <a:off x="2590800" y="4038600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Horizontal Angle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5559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8683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700" dirty="0" smtClean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/>
                        <a:t>Recharge Time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479526"/>
              </p:ext>
            </p:extLst>
          </p:nvPr>
        </p:nvGraphicFramePr>
        <p:xfrm>
          <a:off x="1219200" y="4041142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Horizontal Angle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5559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8683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700" dirty="0" smtClean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/>
                        <a:t>Recharge Time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124432"/>
              </p:ext>
            </p:extLst>
          </p:nvPr>
        </p:nvGraphicFramePr>
        <p:xfrm>
          <a:off x="2590800" y="3818464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Recharge (no angle info)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8683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177241"/>
              </p:ext>
            </p:extLst>
          </p:nvPr>
        </p:nvGraphicFramePr>
        <p:xfrm>
          <a:off x="1219200" y="3825242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Recharge (no angle info)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8683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kern="1200" dirty="0" smtClean="0">
                <a:latin typeface="Arial" charset="0"/>
              </a:rPr>
              <a:t>VLP-16: Data </a:t>
            </a:r>
            <a:r>
              <a:rPr lang="en-US" b="1" i="1" kern="1200" dirty="0">
                <a:latin typeface="Arial" charset="0"/>
              </a:rPr>
              <a:t>Packets Structure (Port 2368)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87767"/>
              </p:ext>
            </p:extLst>
          </p:nvPr>
        </p:nvGraphicFramePr>
        <p:xfrm>
          <a:off x="1219200" y="1842384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Horizontal Angle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5559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8683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170816"/>
              </p:ext>
            </p:extLst>
          </p:nvPr>
        </p:nvGraphicFramePr>
        <p:xfrm>
          <a:off x="2590800" y="1842384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Horizontal Angle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5576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2113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8685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065592"/>
              </p:ext>
            </p:extLst>
          </p:nvPr>
        </p:nvGraphicFramePr>
        <p:xfrm>
          <a:off x="5715000" y="1842384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11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Horizontal Angle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5748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3630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3661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958731"/>
              </p:ext>
            </p:extLst>
          </p:nvPr>
        </p:nvGraphicFramePr>
        <p:xfrm>
          <a:off x="609600" y="1842384"/>
          <a:ext cx="533400" cy="48767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/>
              </a:tblGrid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Header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42 bytes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609505"/>
              </p:ext>
            </p:extLst>
          </p:nvPr>
        </p:nvGraphicFramePr>
        <p:xfrm>
          <a:off x="7239000" y="1842384"/>
          <a:ext cx="685800" cy="7315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85800"/>
              </a:tblGrid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 bytes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1439393982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554893"/>
              </p:ext>
            </p:extLst>
          </p:nvPr>
        </p:nvGraphicFramePr>
        <p:xfrm>
          <a:off x="8001000" y="1842384"/>
          <a:ext cx="762000" cy="7315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62000"/>
              </a:tblGrid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Factory Use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 bytes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37 21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Left Brace 10"/>
          <p:cNvSpPr/>
          <p:nvPr/>
        </p:nvSpPr>
        <p:spPr>
          <a:xfrm rot="5400000">
            <a:off x="3992879" y="-1173479"/>
            <a:ext cx="243842" cy="57912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0" y="1295400"/>
            <a:ext cx="1985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12x(2+2+96) = 1200 bytes </a:t>
            </a:r>
          </a:p>
        </p:txBody>
      </p:sp>
      <p:sp>
        <p:nvSpPr>
          <p:cNvPr id="13" name="Left Brace 12"/>
          <p:cNvSpPr/>
          <p:nvPr/>
        </p:nvSpPr>
        <p:spPr>
          <a:xfrm rot="5400000">
            <a:off x="7886700" y="952500"/>
            <a:ext cx="228600" cy="152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67600" y="1295400"/>
            <a:ext cx="12490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Arial"/>
                <a:cs typeface="Arial"/>
              </a:rPr>
              <a:t>4 + 2 = 6  </a:t>
            </a:r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bytes 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762000" y="1447800"/>
            <a:ext cx="228600" cy="533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1295400"/>
            <a:ext cx="766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Arial"/>
                <a:cs typeface="Arial"/>
              </a:rPr>
              <a:t>42 bytes </a:t>
            </a:r>
            <a:endParaRPr lang="en-US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" name="Left Brace 16"/>
          <p:cNvSpPr/>
          <p:nvPr/>
        </p:nvSpPr>
        <p:spPr>
          <a:xfrm rot="5400000">
            <a:off x="4381500" y="-2857500"/>
            <a:ext cx="457200" cy="8153400"/>
          </a:xfrm>
          <a:prstGeom prst="leftBrace">
            <a:avLst>
              <a:gd name="adj1" fmla="val 662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14800" y="762000"/>
            <a:ext cx="941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Arial"/>
                <a:cs typeface="Arial"/>
              </a:rPr>
              <a:t>1248 </a:t>
            </a:r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bytes </a:t>
            </a:r>
          </a:p>
        </p:txBody>
      </p:sp>
      <p:graphicFrame>
        <p:nvGraphicFramePr>
          <p:cNvPr id="1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977926"/>
              </p:ext>
            </p:extLst>
          </p:nvPr>
        </p:nvGraphicFramePr>
        <p:xfrm>
          <a:off x="3962400" y="1842384"/>
          <a:ext cx="1295400" cy="24993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"/>
                <a:gridCol w="609600"/>
                <a:gridCol w="381000"/>
              </a:tblGrid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Laser</a:t>
                      </a:r>
                      <a:r>
                        <a:rPr lang="en-US" sz="800" baseline="0" dirty="0" smtClean="0"/>
                        <a:t> Fire: 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ffee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Horizontal Angle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5794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2112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8672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</a:p>
                    <a:p>
                      <a:pPr algn="ctr"/>
                      <a:r>
                        <a:rPr lang="en-US" sz="700" dirty="0" smtClean="0"/>
                        <a:t>: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1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CH</a:t>
                      </a:r>
                    </a:p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3676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Intensity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5334000" y="3046342"/>
            <a:ext cx="304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47955" y="4724400"/>
            <a:ext cx="653045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Vertical Angle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96200" y="2819400"/>
            <a:ext cx="1262645" cy="86177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Timestamp:</a:t>
            </a:r>
          </a:p>
          <a:p>
            <a:pPr algn="ctr"/>
            <a:r>
              <a:rPr lang="en-US" sz="800" dirty="0" smtClean="0">
                <a:solidFill>
                  <a:srgbClr val="008000"/>
                </a:solidFill>
              </a:rPr>
              <a:t>Microseconds since </a:t>
            </a:r>
          </a:p>
          <a:p>
            <a:pPr algn="ctr"/>
            <a:r>
              <a:rPr lang="en-US" sz="800" dirty="0" smtClean="0">
                <a:solidFill>
                  <a:srgbClr val="008000"/>
                </a:solidFill>
              </a:rPr>
              <a:t>top of the hour </a:t>
            </a:r>
          </a:p>
          <a:p>
            <a:pPr algn="ctr"/>
            <a:r>
              <a:rPr lang="en-US" sz="800" dirty="0" smtClean="0">
                <a:solidFill>
                  <a:srgbClr val="008000"/>
                </a:solidFill>
              </a:rPr>
              <a:t>(synced w GPS every sec)</a:t>
            </a:r>
          </a:p>
          <a:p>
            <a:pPr algn="ctr"/>
            <a:r>
              <a:rPr lang="en-US" sz="800" dirty="0" smtClean="0">
                <a:solidFill>
                  <a:srgbClr val="008000"/>
                </a:solidFill>
              </a:rPr>
              <a:t>Latched to first firing of the first firing sequence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7772400" y="2512942"/>
            <a:ext cx="381000" cy="3064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80" idx="2"/>
          </p:cNvCxnSpPr>
          <p:nvPr/>
        </p:nvCxnSpPr>
        <p:spPr>
          <a:xfrm flipH="1" flipV="1">
            <a:off x="5105400" y="5295900"/>
            <a:ext cx="1122470" cy="9971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257802" y="5181602"/>
            <a:ext cx="970068" cy="124269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80" idx="1"/>
          </p:cNvCxnSpPr>
          <p:nvPr/>
        </p:nvCxnSpPr>
        <p:spPr>
          <a:xfrm flipH="1" flipV="1">
            <a:off x="5451336" y="5107315"/>
            <a:ext cx="783325" cy="198556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5670962" y="5074950"/>
            <a:ext cx="556908" cy="217337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874708" y="5054576"/>
            <a:ext cx="353162" cy="237711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34196"/>
              </p:ext>
            </p:extLst>
          </p:nvPr>
        </p:nvGraphicFramePr>
        <p:xfrm>
          <a:off x="8001000" y="3810000"/>
          <a:ext cx="609600" cy="2360565"/>
        </p:xfrm>
        <a:graphic>
          <a:graphicData uri="http://schemas.openxmlformats.org/drawingml/2006/table">
            <a:tbl>
              <a:tblPr/>
              <a:tblGrid>
                <a:gridCol w="354569"/>
                <a:gridCol w="255031"/>
              </a:tblGrid>
              <a:tr h="48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Vert Angle</a:t>
                      </a:r>
                    </a:p>
                  </a:txBody>
                  <a:tcPr marL="9765" marR="9765" marT="97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CH</a:t>
                      </a:r>
                    </a:p>
                  </a:txBody>
                  <a:tcPr marL="9765" marR="9765" marT="97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+15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+15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+13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+13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+11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+11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+9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+9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+7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+5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-+3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+1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-1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-3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-7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-9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-11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-13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-15</a:t>
                      </a:r>
                      <a:endParaRPr lang="en-US" sz="800" b="0" i="0" u="none" strike="noStrike" dirty="0">
                        <a:solidFill>
                          <a:srgbClr val="E12F82"/>
                        </a:solidFill>
                        <a:effectLst/>
                        <a:latin typeface="Calibri"/>
                      </a:endParaRPr>
                    </a:p>
                  </a:txBody>
                  <a:tcPr marL="9765" marR="9765" marT="9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E12F82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0" name="Oval 79"/>
          <p:cNvSpPr/>
          <p:nvPr/>
        </p:nvSpPr>
        <p:spPr>
          <a:xfrm>
            <a:off x="5105400" y="5029200"/>
            <a:ext cx="2362200" cy="533400"/>
          </a:xfrm>
          <a:prstGeom prst="ellipse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477000" y="4114800"/>
            <a:ext cx="1524000" cy="9906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477000" y="5029200"/>
            <a:ext cx="1524000" cy="11430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419600" y="5181600"/>
            <a:ext cx="64633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dirty="0">
                <a:solidFill>
                  <a:schemeClr val="accent2"/>
                </a:solidFill>
              </a:rPr>
              <a:t>Laser Fire: 0</a:t>
            </a:r>
          </a:p>
        </p:txBody>
      </p:sp>
      <p:sp>
        <p:nvSpPr>
          <p:cNvPr id="120" name="Rectangle 119"/>
          <p:cNvSpPr/>
          <p:nvPr/>
        </p:nvSpPr>
        <p:spPr>
          <a:xfrm rot="565001">
            <a:off x="4572000" y="5004527"/>
            <a:ext cx="64633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dirty="0">
                <a:solidFill>
                  <a:schemeClr val="accent2"/>
                </a:solidFill>
              </a:rPr>
              <a:t>Laser Fire: </a:t>
            </a:r>
            <a:r>
              <a:rPr lang="en-US" sz="700" dirty="0" smtClean="0">
                <a:solidFill>
                  <a:schemeClr val="accent2"/>
                </a:solidFill>
              </a:rPr>
              <a:t>1</a:t>
            </a:r>
            <a:endParaRPr lang="en-US" sz="700" dirty="0">
              <a:solidFill>
                <a:schemeClr val="accent2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 rot="1066461">
            <a:off x="4815710" y="4894476"/>
            <a:ext cx="64633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dirty="0">
                <a:solidFill>
                  <a:schemeClr val="accent2"/>
                </a:solidFill>
              </a:rPr>
              <a:t>Laser Fire: </a:t>
            </a:r>
            <a:r>
              <a:rPr lang="en-US" sz="700" dirty="0" smtClean="0">
                <a:solidFill>
                  <a:schemeClr val="accent2"/>
                </a:solidFill>
              </a:rPr>
              <a:t>2</a:t>
            </a:r>
            <a:endParaRPr lang="en-US" sz="700" dirty="0">
              <a:solidFill>
                <a:schemeClr val="accent2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H="1" flipV="1">
            <a:off x="5245101" y="5418670"/>
            <a:ext cx="110066" cy="101597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5257800" y="5422900"/>
            <a:ext cx="148167" cy="2373"/>
          </a:xfrm>
          <a:prstGeom prst="line">
            <a:avLst/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Left Brace 57"/>
          <p:cNvSpPr/>
          <p:nvPr/>
        </p:nvSpPr>
        <p:spPr>
          <a:xfrm rot="10800000" flipH="1">
            <a:off x="1066800" y="6324600"/>
            <a:ext cx="152400" cy="152400"/>
          </a:xfrm>
          <a:prstGeom prst="leftBrace">
            <a:avLst>
              <a:gd name="adj1" fmla="val 3985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10800000" flipH="1">
            <a:off x="990600" y="2565402"/>
            <a:ext cx="228600" cy="1752600"/>
          </a:xfrm>
          <a:prstGeom prst="leftBrace">
            <a:avLst>
              <a:gd name="adj1" fmla="val 3985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28600" y="6248400"/>
            <a:ext cx="7632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8x 2x 1.152us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8600" y="3352800"/>
            <a:ext cx="81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16x 2x 1.152us</a:t>
            </a:r>
          </a:p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= 36.864us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63" name="Left Brace 62"/>
          <p:cNvSpPr/>
          <p:nvPr/>
        </p:nvSpPr>
        <p:spPr>
          <a:xfrm rot="10800000" flipH="1">
            <a:off x="1066800" y="4368798"/>
            <a:ext cx="152400" cy="152400"/>
          </a:xfrm>
          <a:prstGeom prst="leftBrace">
            <a:avLst>
              <a:gd name="adj1" fmla="val 3985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rot="10800000" flipH="1">
            <a:off x="990600" y="4572000"/>
            <a:ext cx="228600" cy="1752600"/>
          </a:xfrm>
          <a:prstGeom prst="leftBrace">
            <a:avLst>
              <a:gd name="adj1" fmla="val 3985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03600" y="4419600"/>
            <a:ext cx="76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8x 2x 1.152us</a:t>
            </a:r>
          </a:p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= 18.432us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8600" y="5334000"/>
            <a:ext cx="81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16x 2x 1.152us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2" name="Left Brace 71"/>
          <p:cNvSpPr/>
          <p:nvPr/>
        </p:nvSpPr>
        <p:spPr>
          <a:xfrm rot="10800000">
            <a:off x="76200" y="2438400"/>
            <a:ext cx="228600" cy="3962400"/>
          </a:xfrm>
          <a:prstGeom prst="leftBrace">
            <a:avLst>
              <a:gd name="adj1" fmla="val 39855"/>
              <a:gd name="adj2" fmla="val 5598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6125" y="4055534"/>
            <a:ext cx="7686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110.592us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74" name="Left Brace 73"/>
          <p:cNvSpPr/>
          <p:nvPr/>
        </p:nvSpPr>
        <p:spPr>
          <a:xfrm rot="16200000">
            <a:off x="4000500" y="3695700"/>
            <a:ext cx="228600" cy="5791200"/>
          </a:xfrm>
          <a:prstGeom prst="leftBrace">
            <a:avLst>
              <a:gd name="adj1" fmla="val 39855"/>
              <a:gd name="adj2" fmla="val 4955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048000" y="6596390"/>
            <a:ext cx="1973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12x 110.592 us = 1.327.104 </a:t>
            </a:r>
            <a:r>
              <a:rPr lang="en-US" sz="1100" b="1" dirty="0" err="1" smtClean="0">
                <a:solidFill>
                  <a:srgbClr val="0000FF"/>
                </a:solidFill>
              </a:rPr>
              <a:t>ms</a:t>
            </a:r>
            <a:endParaRPr lang="en-US" sz="1100" b="1" dirty="0">
              <a:solidFill>
                <a:srgbClr val="0000FF"/>
              </a:solidFill>
            </a:endParaRPr>
          </a:p>
        </p:txBody>
      </p:sp>
      <p:pic>
        <p:nvPicPr>
          <p:cNvPr id="76" name="Picture 75" descr="VLP-16_sml.jpg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777704"/>
            <a:ext cx="786998" cy="65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HDL-</a:t>
            </a:r>
            <a:r>
              <a:rPr lang="en-US" dirty="0" smtClean="0"/>
              <a:t>32E and VLP-16: </a:t>
            </a:r>
            <a:r>
              <a:rPr lang="en-US" dirty="0" smtClean="0"/>
              <a:t>Laser Firing Timing </a:t>
            </a:r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44396"/>
              </p:ext>
            </p:extLst>
          </p:nvPr>
        </p:nvGraphicFramePr>
        <p:xfrm>
          <a:off x="152400" y="833183"/>
          <a:ext cx="8789395" cy="2824417"/>
        </p:xfrm>
        <a:graphic>
          <a:graphicData uri="http://schemas.openxmlformats.org/drawingml/2006/table">
            <a:tbl>
              <a:tblPr/>
              <a:tblGrid>
                <a:gridCol w="139996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</a:tblGrid>
              <a:tr h="13095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Laser (DSR #)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Firing Block</a:t>
                      </a:r>
                    </a:p>
                  </a:txBody>
                  <a:tcPr marL="9038" marR="9038" marT="903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230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323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369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461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507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83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Notes: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3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5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times in microseconds. Combine the value shown from the packet timestamp (microseconds from the top of the hour), to arrive at actual laser firing time.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3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7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Rotary Encoder and Timestamp values are read at the beginning of packet creation at actual laser firing time.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3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4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Firing Block can be determined by the packet offset (in bytes decimal) divided by 100.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3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Formula to determine timing is: (Firing Block * 46.08) + (DSR# * 1.152).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26707"/>
              </p:ext>
            </p:extLst>
          </p:nvPr>
        </p:nvGraphicFramePr>
        <p:xfrm>
          <a:off x="76202" y="3783229"/>
          <a:ext cx="8839198" cy="2998571"/>
        </p:xfrm>
        <a:graphic>
          <a:graphicData uri="http://schemas.openxmlformats.org/drawingml/2006/table">
            <a:tbl>
              <a:tblPr/>
              <a:tblGrid>
                <a:gridCol w="189799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  <a:gridCol w="262103"/>
              </a:tblGrid>
              <a:tr h="1283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Laser (DSR #)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3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Firing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 Firing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57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Block</a:t>
                      </a:r>
                    </a:p>
                  </a:txBody>
                  <a:tcPr marL="9038" marR="9038" marT="903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332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387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442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498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553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664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774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829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885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940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995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1051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1106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1161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1272</a:t>
                      </a:r>
                    </a:p>
                  </a:txBody>
                  <a:tcPr marL="9038" marR="9038" marT="90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1281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1288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1290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1293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1295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1297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1299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1302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1304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1306</a:t>
                      </a:r>
                    </a:p>
                  </a:txBody>
                  <a:tcPr marL="9038" marR="9038" marT="90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83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Notes: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3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5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times in microseconds. Combine the value shown from the packet timestamp (microseconds from the top of the hour), to arrive at actual laser firing time.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3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7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Rotary Encoder and Timestamp values are read at the beginning of packet creation at actual laser firing time.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3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4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Block can be determined by the packet offset (in bytes decimal) divided by 100.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34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9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Formula to determine timing is: (Data Block * 110.592) + (DSR# * 2.304). Add 55.296 for the second firing in a data block.</a:t>
                      </a: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8" marR="9038" marT="90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31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18080</TotalTime>
  <Words>2048</Words>
  <Application>Microsoft Macintosh PowerPoint</Application>
  <PresentationFormat>On-screen Show (4:3)</PresentationFormat>
  <Paragraphs>1540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HDL-32E: Data Packets Structure (Port 2368)</vt:lpstr>
      <vt:lpstr>VLP-16: Data Packets Structure (Port 2368)</vt:lpstr>
      <vt:lpstr>HDL-32E and VLP-16: Laser Firing Timing Tables</vt:lpstr>
    </vt:vector>
  </TitlesOfParts>
  <Manager/>
  <Company>Velodyne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Velodyne: Wolfgang Juchmann</dc:creator>
  <cp:keywords/>
  <dc:description/>
  <cp:lastModifiedBy>Wolfgang Juchmann</cp:lastModifiedBy>
  <cp:revision>253</cp:revision>
  <cp:lastPrinted>2014-11-07T01:26:22Z</cp:lastPrinted>
  <dcterms:created xsi:type="dcterms:W3CDTF">2007-11-13T23:11:34Z</dcterms:created>
  <dcterms:modified xsi:type="dcterms:W3CDTF">2014-11-11T19:09:21Z</dcterms:modified>
  <cp:category/>
</cp:coreProperties>
</file>