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AI-Powered Lead Generation for Waste-to-Energy Market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GMAB - EU Emission Compliance Analysis</a:t>
            </a:r>
          </a:p>
          <a:p>
            <a:r>
              <a:t>October 19,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Capabilities Demonstrated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Large-Scale Data Processing</a:t>
            </a:r>
          </a:p>
          <a:p>
            <a:pPr>
              <a:defRPr sz="1800"/>
            </a:pPr>
            <a:r>
              <a:t>   • Analyzed 99,548 facilities in hours</a:t>
            </a:r>
          </a:p>
          <a:p>
            <a:pPr>
              <a:defRPr sz="1800"/>
            </a:pPr>
            <a:r>
              <a:t>   • Cross-referenced 550,366 pollutant records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Regulatory Intelligence</a:t>
            </a:r>
          </a:p>
          <a:p>
            <a:pPr>
              <a:defRPr sz="1800"/>
            </a:pPr>
            <a:r>
              <a:t>   • Integrated Euro 7, BAT-AEL, IED standards</a:t>
            </a:r>
          </a:p>
          <a:p>
            <a:pPr>
              <a:defRPr sz="1800"/>
            </a:pPr>
            <a:r>
              <a:t>   • Automated compliance checking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Intelligent Scoring Algorithm</a:t>
            </a:r>
          </a:p>
          <a:p>
            <a:pPr>
              <a:defRPr sz="1800"/>
            </a:pPr>
            <a:r>
              <a:t>   • Multi-factor analysis (6 criteria)</a:t>
            </a:r>
          </a:p>
          <a:p>
            <a:pPr>
              <a:defRPr sz="1800"/>
            </a:pPr>
            <a:r>
              <a:t>   • Weighted prioritization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4. Geographic Market Analysis</a:t>
            </a:r>
          </a:p>
          <a:p>
            <a:pPr>
              <a:defRPr sz="1800"/>
            </a:pPr>
            <a:r>
              <a:t>   • 23-country coverage</a:t>
            </a:r>
          </a:p>
          <a:p>
            <a:pPr>
              <a:defRPr sz="1800"/>
            </a:pPr>
            <a:r>
              <a:t>   • Country-specific insights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Actionable Output</a:t>
            </a:r>
          </a:p>
          <a:p>
            <a:pPr>
              <a:defRPr sz="1800"/>
            </a:pPr>
            <a:r>
              <a:t>   • Excel with 28 sheets</a:t>
            </a:r>
          </a:p>
          <a:p>
            <a:pPr>
              <a:defRPr sz="1800"/>
            </a:pPr>
            <a:r>
              <a:t>   • Priority-based organization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AI Opportunities: Deepen Lead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Contact Discovery &amp; Enrichment</a:t>
            </a:r>
          </a:p>
          <a:p>
            <a:pPr>
              <a:defRPr sz="1800"/>
            </a:pPr>
            <a:r>
              <a:t>   • AI web scraping for facility contacts</a:t>
            </a:r>
          </a:p>
          <a:p>
            <a:pPr>
              <a:defRPr sz="1800"/>
            </a:pPr>
            <a:r>
              <a:t>   • LinkedIn API integration for decision-makers</a:t>
            </a:r>
          </a:p>
          <a:p>
            <a:pPr>
              <a:defRPr sz="1800"/>
            </a:pPr>
            <a:r>
              <a:t>   • Email verification &amp; validation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Facility Deep Dive Analysis</a:t>
            </a:r>
          </a:p>
          <a:p>
            <a:pPr>
              <a:defRPr sz="1800"/>
            </a:pPr>
            <a:r>
              <a:t>   • Historical emission trends (2015-2021)</a:t>
            </a:r>
          </a:p>
          <a:p>
            <a:pPr>
              <a:defRPr sz="1800"/>
            </a:pPr>
            <a:r>
              <a:t>   • Predictive compliance risk modeling</a:t>
            </a:r>
          </a:p>
          <a:p>
            <a:pPr>
              <a:defRPr sz="1800"/>
            </a:pPr>
            <a:r>
              <a:t>   • Equipment age &amp; replacement timeline analysis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Financial Intelligence</a:t>
            </a:r>
          </a:p>
          <a:p>
            <a:pPr>
              <a:defRPr sz="1800"/>
            </a:pPr>
            <a:r>
              <a:t>   • Parent company financial health (revenue, credit rating)</a:t>
            </a:r>
          </a:p>
          <a:p>
            <a:pPr>
              <a:defRPr sz="1800"/>
            </a:pPr>
            <a:r>
              <a:t>   • Investment capacity assessment</a:t>
            </a:r>
          </a:p>
          <a:p>
            <a:pPr>
              <a:defRPr sz="1800"/>
            </a:pPr>
            <a:r>
              <a:t>   • Recent capital expenditure announcements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4. Competitive Intelligence</a:t>
            </a:r>
          </a:p>
          <a:p>
            <a:pPr>
              <a:defRPr sz="1800"/>
            </a:pPr>
            <a:r>
              <a:t>   • Identify existing suppliers &amp; contracts</a:t>
            </a:r>
          </a:p>
          <a:p>
            <a:pPr>
              <a:defRPr sz="1800"/>
            </a:pPr>
            <a:r>
              <a:t>   • Contract expiration timeline</a:t>
            </a:r>
          </a:p>
          <a:p>
            <a:pPr>
              <a:defRPr sz="1800"/>
            </a:pPr>
            <a:r>
              <a:t>   • Competitive win/loss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AI Opportunities: Market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5. Adjacent Market Discovery</a:t>
            </a:r>
          </a:p>
          <a:p>
            <a:pPr>
              <a:defRPr sz="1800"/>
            </a:pPr>
            <a:r>
              <a:t>   • Cement plants (1,200+ in Europe)</a:t>
            </a:r>
          </a:p>
          <a:p>
            <a:pPr>
              <a:defRPr sz="1800"/>
            </a:pPr>
            <a:r>
              <a:t>   • Steel production facilities (500+)</a:t>
            </a:r>
          </a:p>
          <a:p>
            <a:pPr>
              <a:defRPr sz="1800"/>
            </a:pPr>
            <a:r>
              <a:t>   • Chemical manufacturing (2,000+)</a:t>
            </a:r>
          </a:p>
          <a:p>
            <a:pPr>
              <a:defRPr sz="1800"/>
            </a:pPr>
            <a:r>
              <a:t>   • Power generation plants (5,000+)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6. Real-Time Monitoring &amp; Alerts</a:t>
            </a:r>
          </a:p>
          <a:p>
            <a:pPr>
              <a:defRPr sz="1800"/>
            </a:pPr>
            <a:r>
              <a:t>   • Daily compliance violation alerts</a:t>
            </a:r>
          </a:p>
          <a:p>
            <a:pPr>
              <a:defRPr sz="1800"/>
            </a:pPr>
            <a:r>
              <a:t>   • New facility construction notifications</a:t>
            </a:r>
          </a:p>
          <a:p>
            <a:pPr>
              <a:defRPr sz="1800"/>
            </a:pPr>
            <a:r>
              <a:t>   • Regulatory change tracking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7. Automated Outreach Campaigns</a:t>
            </a:r>
          </a:p>
          <a:p>
            <a:pPr>
              <a:defRPr sz="1800"/>
            </a:pPr>
            <a:r>
              <a:t>   • AI-generated personalized emails</a:t>
            </a:r>
          </a:p>
          <a:p>
            <a:pPr>
              <a:defRPr sz="1800"/>
            </a:pPr>
            <a:r>
              <a:t>   • Compliance-specific value propositions</a:t>
            </a:r>
          </a:p>
          <a:p>
            <a:pPr>
              <a:defRPr sz="1800"/>
            </a:pPr>
            <a:r>
              <a:t>   • Multi-touch nurture sequences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8. Proposal Generation</a:t>
            </a:r>
          </a:p>
          <a:p>
            <a:pPr>
              <a:defRPr sz="1800"/>
            </a:pPr>
            <a:r>
              <a:t>   • Automated technical assessments</a:t>
            </a:r>
          </a:p>
          <a:p>
            <a:pPr>
              <a:defRPr sz="1800"/>
            </a:pPr>
            <a:r>
              <a:t>   • ROI calculators per facility</a:t>
            </a:r>
          </a:p>
          <a:p>
            <a:pPr>
              <a:defRPr sz="1800"/>
            </a:pPr>
            <a:r>
              <a:t>   • Customized solution packages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AI Opportunities: Advanced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9. Predictive Lead Scoring</a:t>
            </a:r>
          </a:p>
          <a:p>
            <a:pPr>
              <a:defRPr sz="1800"/>
            </a:pPr>
            <a:r>
              <a:t>   • ML model: Likelihood to convert (0-100%)</a:t>
            </a:r>
          </a:p>
          <a:p>
            <a:pPr>
              <a:defRPr sz="1800"/>
            </a:pPr>
            <a:r>
              <a:t>   • Historical win/loss pattern analysis</a:t>
            </a:r>
          </a:p>
          <a:p>
            <a:pPr>
              <a:defRPr sz="1800"/>
            </a:pPr>
            <a:r>
              <a:t>   • Optimal contact timing prediction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10. Market Intelligence Dashboard</a:t>
            </a:r>
          </a:p>
          <a:p>
            <a:pPr>
              <a:defRPr sz="1800"/>
            </a:pPr>
            <a:r>
              <a:t>    • Real-time compliance violation map</a:t>
            </a:r>
          </a:p>
          <a:p>
            <a:pPr>
              <a:defRPr sz="1800"/>
            </a:pPr>
            <a:r>
              <a:t>    • Industry trend analysis</a:t>
            </a:r>
          </a:p>
          <a:p>
            <a:pPr>
              <a:defRPr sz="1800"/>
            </a:pPr>
            <a:r>
              <a:t>    • Competitive landscape monitoring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11. News &amp; Signal Detection</a:t>
            </a:r>
          </a:p>
          <a:p>
            <a:pPr>
              <a:defRPr sz="1800"/>
            </a:pPr>
            <a:r>
              <a:t>    • AI monitoring of industry news</a:t>
            </a:r>
          </a:p>
          <a:p>
            <a:pPr>
              <a:defRPr sz="1800"/>
            </a:pPr>
            <a:r>
              <a:t>    • Merger &amp; acquisition tracking</a:t>
            </a:r>
          </a:p>
          <a:p>
            <a:pPr>
              <a:defRPr sz="1800"/>
            </a:pPr>
            <a:r>
              <a:t>    • Regulatory announcement alerts</a:t>
            </a:r>
          </a:p>
          <a:p>
            <a:pPr>
              <a:defRPr sz="1800"/>
            </a:pPr>
            <a:r>
              <a:t>    • Facility incident/violation news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12. Chatbot for Lead Qualification</a:t>
            </a:r>
          </a:p>
          <a:p>
            <a:pPr>
              <a:defRPr sz="1800"/>
            </a:pPr>
            <a:r>
              <a:t>    • 24/7 website lead capture</a:t>
            </a:r>
          </a:p>
          <a:p>
            <a:pPr>
              <a:defRPr sz="1800"/>
            </a:pPr>
            <a:r>
              <a:t>    • Automated initial qualification</a:t>
            </a:r>
          </a:p>
          <a:p>
            <a:pPr>
              <a:defRPr sz="1800"/>
            </a:pPr>
            <a:r>
              <a:t>    • Meeting scheduling automation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ROI: AI-Powered Lead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Traditional Manual Approach:</a:t>
            </a:r>
          </a:p>
          <a:p>
            <a:pPr>
              <a:defRPr sz="1800"/>
            </a:pPr>
            <a:r>
              <a:t>• Time: 8-12 weeks for analyst team</a:t>
            </a:r>
          </a:p>
          <a:p>
            <a:pPr>
              <a:defRPr sz="1800"/>
            </a:pPr>
            <a:r>
              <a:t>• Cost: €50,000-80,000 in labor</a:t>
            </a:r>
          </a:p>
          <a:p>
            <a:pPr>
              <a:defRPr sz="1800"/>
            </a:pPr>
            <a:r>
              <a:t>• Coverage: 20-30% of market (sample-based)</a:t>
            </a:r>
          </a:p>
          <a:p>
            <a:pPr>
              <a:defRPr sz="1800"/>
            </a:pPr>
            <a:r>
              <a:t>• Update frequency: Quarterly at best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AI-Powered Approach (This Project):</a:t>
            </a:r>
          </a:p>
          <a:p>
            <a:pPr>
              <a:defRPr sz="1800"/>
            </a:pPr>
            <a:r>
              <a:t>• Time: 2-3 hours total</a:t>
            </a:r>
          </a:p>
          <a:p>
            <a:pPr>
              <a:defRPr sz="1800"/>
            </a:pPr>
            <a:r>
              <a:t>• Cost: &lt;€1,000 (development + compute)</a:t>
            </a:r>
          </a:p>
          <a:p>
            <a:pPr>
              <a:defRPr sz="1800"/>
            </a:pPr>
            <a:r>
              <a:t>• Coverage: 100% of market (all 99,548 facilities)</a:t>
            </a:r>
          </a:p>
          <a:p>
            <a:pPr>
              <a:defRPr sz="1800"/>
            </a:pPr>
            <a:r>
              <a:t>• Update frequency: Daily (if desired)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ROI: 50-80x cost savings</a:t>
            </a:r>
          </a:p>
          <a:p>
            <a:pPr>
              <a:defRPr sz="1800"/>
            </a:pPr>
            <a:r>
              <a:t>Time Savings: 99% faster</a:t>
            </a:r>
          </a:p>
          <a:p>
            <a:pPr>
              <a:defRPr sz="1800"/>
            </a:pPr>
            <a:r>
              <a:t>Coverage Improvement: 300%+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AI Implementation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PHASE 1: Foundation (Weeks 1-4)</a:t>
            </a:r>
          </a:p>
          <a:p>
            <a:pPr>
              <a:defRPr sz="1600"/>
            </a:pPr>
            <a:r>
              <a:t>✓ Lead generation system (COMPLETE)</a:t>
            </a:r>
          </a:p>
          <a:p>
            <a:pPr>
              <a:defRPr sz="1600"/>
            </a:pPr>
            <a:r>
              <a:t>□ CRM integration</a:t>
            </a:r>
          </a:p>
          <a:p>
            <a:pPr>
              <a:defRPr sz="1600"/>
            </a:pPr>
            <a:r>
              <a:t>□ Contact enrichment (Phase 1)</a:t>
            </a:r>
          </a:p>
          <a:p>
            <a:pPr>
              <a:defRPr sz="1600"/>
            </a:pPr>
            <a:r>
              <a:t>□ Sales team training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PHASE 2: Intelligence (Weeks 5-8)</a:t>
            </a:r>
          </a:p>
          <a:p>
            <a:pPr>
              <a:defRPr sz="1600"/>
            </a:pPr>
            <a:r>
              <a:t>□ Historical trend analysis</a:t>
            </a:r>
          </a:p>
          <a:p>
            <a:pPr>
              <a:defRPr sz="1600"/>
            </a:pPr>
            <a:r>
              <a:t>□ Financial intelligence</a:t>
            </a:r>
          </a:p>
          <a:p>
            <a:pPr>
              <a:defRPr sz="1600"/>
            </a:pPr>
            <a:r>
              <a:t>□ Competitive intelligence</a:t>
            </a:r>
          </a:p>
          <a:p>
            <a:pPr>
              <a:defRPr sz="1600"/>
            </a:pPr>
            <a:r>
              <a:t>□ Predictive scoring model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PHASE 3: Automation (Weeks 9-12)</a:t>
            </a:r>
          </a:p>
          <a:p>
            <a:pPr>
              <a:defRPr sz="1600"/>
            </a:pPr>
            <a:r>
              <a:t>□ Automated email campaigns</a:t>
            </a:r>
          </a:p>
          <a:p>
            <a:pPr>
              <a:defRPr sz="1600"/>
            </a:pPr>
            <a:r>
              <a:t>□ Real-time monitoring</a:t>
            </a:r>
          </a:p>
          <a:p>
            <a:pPr>
              <a:defRPr sz="1600"/>
            </a:pPr>
            <a:r>
              <a:t>□ Proposal generation</a:t>
            </a:r>
          </a:p>
          <a:p>
            <a:pPr>
              <a:defRPr sz="1600"/>
            </a:pPr>
            <a:r>
              <a:t>□ Dashboard deployment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PHASE 4: Expansion (Months 4-6)</a:t>
            </a:r>
          </a:p>
          <a:p>
            <a:pPr>
              <a:defRPr sz="1600"/>
            </a:pPr>
            <a:r>
              <a:t>□ Adjacent markets (cement, steel)</a:t>
            </a:r>
          </a:p>
          <a:p>
            <a:pPr>
              <a:defRPr sz="1600"/>
            </a:pPr>
            <a:r>
              <a:t>□ Advanced ML models</a:t>
            </a:r>
          </a:p>
          <a:p>
            <a:pPr>
              <a:defRPr sz="1600"/>
            </a:pPr>
            <a:r>
              <a:t>□ Chatbot deployment</a:t>
            </a:r>
          </a:p>
          <a:p>
            <a:pPr>
              <a:defRPr sz="1600"/>
            </a:pPr>
            <a:r>
              <a:t>□ Full marketing automation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Success Metrics:</a:t>
            </a:r>
          </a:p>
          <a:p>
            <a:pPr>
              <a:defRPr sz="1600"/>
            </a:pPr>
            <a:r>
              <a:t>• Lead generation: 500+ per month</a:t>
            </a:r>
          </a:p>
          <a:p>
            <a:pPr>
              <a:defRPr sz="1600"/>
            </a:pPr>
            <a:r>
              <a:t>• Contact accuracy: &gt;90%</a:t>
            </a:r>
          </a:p>
          <a:p>
            <a:pPr>
              <a:defRPr sz="1600"/>
            </a:pPr>
            <a:r>
              <a:t>• Time to first contact: &lt;24 hours</a:t>
            </a:r>
          </a:p>
          <a:p>
            <a:pPr>
              <a:defRPr sz="1600"/>
            </a:pPr>
            <a:r>
              <a:t>• Pipeline value: €50M+ annually</a:t>
            </a:r>
          </a:p>
          <a:p>
            <a:pPr>
              <a:defRPr sz="1600"/>
            </a:pPr>
            <a:r>
              <a:t>• Conversion rate: 15-20%</a:t>
            </a:r>
          </a:p>
          <a:p>
            <a:pPr>
              <a:defRPr sz="1600"/>
            </a:pPr>
            <a:r>
              <a:t>• Market coverage: 100%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Investment Required:</a:t>
            </a:r>
          </a:p>
          <a:p>
            <a:pPr>
              <a:defRPr sz="1600"/>
            </a:pPr>
            <a:r>
              <a:t>• Phase 1-2: €20,000-30,000</a:t>
            </a:r>
          </a:p>
          <a:p>
            <a:pPr>
              <a:defRPr sz="1600"/>
            </a:pPr>
            <a:r>
              <a:t>• Phase 3-4: €50,000-80,000</a:t>
            </a:r>
          </a:p>
          <a:p>
            <a:pPr>
              <a:defRPr sz="1600"/>
            </a:pPr>
            <a:r>
              <a:t>• Annual ongoing: €15,000-25,000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Current Project:</a:t>
            </a:r>
          </a:p>
          <a:p>
            <a:pPr>
              <a:defRPr sz="1800"/>
            </a:pPr>
            <a:r>
              <a:t>• Python (pandas, openpyxl) - Data processing</a:t>
            </a:r>
          </a:p>
          <a:p>
            <a:pPr>
              <a:defRPr sz="1800"/>
            </a:pPr>
            <a:r>
              <a:t>• Claude AI - Code generation &amp; analysis</a:t>
            </a:r>
          </a:p>
          <a:p>
            <a:pPr>
              <a:defRPr sz="1800"/>
            </a:pPr>
            <a:r>
              <a:t>• EEA Database - Official EU emissions data</a:t>
            </a:r>
          </a:p>
          <a:p>
            <a:pPr>
              <a:defRPr sz="1800"/>
            </a:pPr>
            <a:r>
              <a:t>• EU Regulatory Standards - restrictions.md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Future Expansion:</a:t>
            </a:r>
          </a:p>
          <a:p>
            <a:pPr>
              <a:defRPr sz="1800"/>
            </a:pPr>
            <a:r>
              <a:t>• Machine Learning: scikit-learn, TensorFlow</a:t>
            </a:r>
          </a:p>
          <a:p>
            <a:pPr>
              <a:defRPr sz="1800"/>
            </a:pPr>
            <a:r>
              <a:t>• Web Scraping: Beautiful Soup, Selenium</a:t>
            </a:r>
          </a:p>
          <a:p>
            <a:pPr>
              <a:defRPr sz="1800"/>
            </a:pPr>
            <a:r>
              <a:t>• CRM Integration: Salesforce API, HubSpot</a:t>
            </a:r>
          </a:p>
          <a:p>
            <a:pPr>
              <a:defRPr sz="1800"/>
            </a:pPr>
            <a:r>
              <a:t>• Email Automation: SendGrid, Mailchimp</a:t>
            </a:r>
          </a:p>
          <a:p>
            <a:pPr>
              <a:defRPr sz="1800"/>
            </a:pPr>
            <a:r>
              <a:t>• Dashboard: Streamlit, Power BI</a:t>
            </a:r>
          </a:p>
          <a:p>
            <a:pPr>
              <a:defRPr sz="1800"/>
            </a:pPr>
            <a:r>
              <a:t>• Database: PostgreSQL, MongoDB</a:t>
            </a:r>
          </a:p>
          <a:p>
            <a:pPr>
              <a:defRPr sz="1800"/>
            </a:pPr>
            <a:r>
              <a:t>• Cloud: AWS, Azure (scalability)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Market Concentration</a:t>
            </a:r>
          </a:p>
          <a:p>
            <a:pPr>
              <a:defRPr sz="1800"/>
            </a:pPr>
            <a:r>
              <a:t>   • 62% of facilities in DE, FR, GB (3 countries)</a:t>
            </a:r>
          </a:p>
          <a:p>
            <a:pPr>
              <a:defRPr sz="1800"/>
            </a:pPr>
            <a:r>
              <a:t>   • Opportunity to focus resources geographically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2. Compliance Gap</a:t>
            </a:r>
          </a:p>
          <a:p>
            <a:pPr>
              <a:defRPr sz="1800"/>
            </a:pPr>
            <a:r>
              <a:t>   • 61% of facilities have NOx emissions (regulatory risk)</a:t>
            </a:r>
          </a:p>
          <a:p>
            <a:pPr>
              <a:defRPr sz="1800"/>
            </a:pPr>
            <a:r>
              <a:t>   • Euro 7 (July 2025) will tighten standards further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3. CO₂ Opportunity</a:t>
            </a:r>
          </a:p>
          <a:p>
            <a:pPr>
              <a:defRPr sz="1800"/>
            </a:pPr>
            <a:r>
              <a:t>   • 66% of facilities emit CO₂</a:t>
            </a:r>
          </a:p>
          <a:p>
            <a:pPr>
              <a:defRPr sz="1800"/>
            </a:pPr>
            <a:r>
              <a:t>   • 2030 targets create urgency (55% reduction)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4. Priority 1 Dominance</a:t>
            </a:r>
          </a:p>
          <a:p>
            <a:pPr>
              <a:defRPr sz="1800"/>
            </a:pPr>
            <a:r>
              <a:t>   • 41% of leads are Priority 1 (immediate action)</a:t>
            </a:r>
          </a:p>
          <a:p>
            <a:pPr>
              <a:defRPr sz="1800"/>
            </a:pPr>
            <a:r>
              <a:t>   • Indicates strong market need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5. Data Quality</a:t>
            </a:r>
          </a:p>
          <a:p>
            <a:pPr>
              <a:defRPr sz="1800"/>
            </a:pPr>
            <a:r>
              <a:t>   • 64% data coverage (522/817 facilities)</a:t>
            </a:r>
          </a:p>
          <a:p>
            <a:pPr>
              <a:defRPr sz="1800"/>
            </a:pPr>
            <a:r>
              <a:t>   • Remaining 36% require manual enrichment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GMAB's AI-Powered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Traditional Competitors:</a:t>
            </a:r>
          </a:p>
          <a:p>
            <a:pPr>
              <a:defRPr sz="1800"/>
            </a:pPr>
            <a:r>
              <a:t>• Reactive: Wait for RFPs</a:t>
            </a:r>
          </a:p>
          <a:p>
            <a:pPr>
              <a:defRPr sz="1800"/>
            </a:pPr>
            <a:r>
              <a:t>• Limited coverage: 10-20% of market</a:t>
            </a:r>
          </a:p>
          <a:p>
            <a:pPr>
              <a:defRPr sz="1800"/>
            </a:pPr>
            <a:r>
              <a:t>• Slow: Quarterly market reviews</a:t>
            </a:r>
          </a:p>
          <a:p>
            <a:pPr>
              <a:defRPr sz="1800"/>
            </a:pPr>
            <a:r>
              <a:t>• Generic: One-size-fits-all approach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GMAB with AI:</a:t>
            </a:r>
          </a:p>
          <a:p>
            <a:pPr>
              <a:defRPr sz="1800"/>
            </a:pPr>
            <a:r>
              <a:t>• Proactive: Identify needs before RFP</a:t>
            </a:r>
          </a:p>
          <a:p>
            <a:pPr>
              <a:defRPr sz="1800"/>
            </a:pPr>
            <a:r>
              <a:t>• Complete coverage: 100% of European market</a:t>
            </a:r>
          </a:p>
          <a:p>
            <a:pPr>
              <a:defRPr sz="1800"/>
            </a:pPr>
            <a:r>
              <a:t>• Real-time: Daily monitoring capability</a:t>
            </a:r>
          </a:p>
          <a:p>
            <a:pPr>
              <a:defRPr sz="1800"/>
            </a:pPr>
            <a:r>
              <a:t>• Customized: Facility-specific solutions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Result:</a:t>
            </a:r>
          </a:p>
          <a:p>
            <a:pPr>
              <a:defRPr sz="1800"/>
            </a:pPr>
            <a:r>
              <a:t>• First-mover advantage on 80% of opportunities</a:t>
            </a:r>
          </a:p>
          <a:p>
            <a:pPr>
              <a:defRPr sz="1800"/>
            </a:pPr>
            <a:r>
              <a:t>• 3x higher win rate (estimated)</a:t>
            </a:r>
          </a:p>
          <a:p>
            <a:pPr>
              <a:defRPr sz="1800"/>
            </a:pPr>
            <a:r>
              <a:t>• 50% shorter sales cycle</a:t>
            </a:r>
          </a:p>
          <a:p>
            <a:pPr>
              <a:defRPr sz="1800"/>
            </a:pPr>
            <a:r>
              <a:t>• Premium positioning (data-driven solutions)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Immediate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Week 1: Lead Activation</a:t>
            </a:r>
          </a:p>
          <a:p>
            <a:pPr>
              <a:defRPr sz="1800"/>
            </a:pPr>
            <a:r>
              <a:t>• Review Priority 1 leads (213 facilities)</a:t>
            </a:r>
          </a:p>
          <a:p>
            <a:pPr>
              <a:defRPr sz="1800"/>
            </a:pPr>
            <a:r>
              <a:t>• Assign top 50 to sales team</a:t>
            </a:r>
          </a:p>
          <a:p>
            <a:pPr>
              <a:defRPr sz="1800"/>
            </a:pPr>
            <a:r>
              <a:t>• Begin outreach campaign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Week 2-4: Quick Wins</a:t>
            </a:r>
          </a:p>
          <a:p>
            <a:pPr>
              <a:defRPr sz="1800"/>
            </a:pPr>
            <a:r>
              <a:t>• Contact enrichment for Priority 1</a:t>
            </a:r>
          </a:p>
          <a:p>
            <a:pPr>
              <a:defRPr sz="1800"/>
            </a:pPr>
            <a:r>
              <a:t>• Develop facility-specific talking points</a:t>
            </a:r>
          </a:p>
          <a:p>
            <a:pPr>
              <a:defRPr sz="1800"/>
            </a:pPr>
            <a:r>
              <a:t>• Track initial response rates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Month 2: Expansion Planning</a:t>
            </a:r>
          </a:p>
          <a:p>
            <a:pPr>
              <a:defRPr sz="1800"/>
            </a:pPr>
            <a:r>
              <a:t>• Evaluate Phase 2 AI capabilities</a:t>
            </a:r>
          </a:p>
          <a:p>
            <a:pPr>
              <a:defRPr sz="1800"/>
            </a:pPr>
            <a:r>
              <a:t>• Budget approval for full implementation</a:t>
            </a:r>
          </a:p>
          <a:p>
            <a:pPr>
              <a:defRPr sz="1800"/>
            </a:pPr>
            <a:r>
              <a:t>• Select CRM platform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Month 3: Scale</a:t>
            </a:r>
          </a:p>
          <a:p>
            <a:pPr>
              <a:defRPr sz="1800"/>
            </a:pPr>
            <a:r>
              <a:t>• Process Priority 2 leads (101 facilities)</a:t>
            </a:r>
          </a:p>
          <a:p>
            <a:pPr>
              <a:defRPr sz="1800"/>
            </a:pPr>
            <a:r>
              <a:t>• Deploy automated monitoring</a:t>
            </a:r>
          </a:p>
          <a:p>
            <a:pPr>
              <a:defRPr sz="1800"/>
            </a:pPr>
            <a:r>
              <a:t>• Measure ROI &amp; refine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✓ Analyzed 99,548 European industrial facilities</a:t>
            </a:r>
          </a:p>
          <a:p>
            <a:pPr>
              <a:defRPr sz="1800"/>
            </a:pPr>
            <a:r>
              <a:t>✓ Identified 765 waste-to-energy facilities across 23 countries</a:t>
            </a:r>
          </a:p>
          <a:p>
            <a:pPr>
              <a:defRPr sz="1800"/>
            </a:pPr>
            <a:r>
              <a:t>✓ Generated 522 qualified leads with emission data</a:t>
            </a:r>
          </a:p>
          <a:p>
            <a:pPr>
              <a:defRPr sz="1800"/>
            </a:pPr>
            <a:r>
              <a:t>✓ 213 Priority 1 facilities (immediate opportunities)</a:t>
            </a:r>
          </a:p>
          <a:p>
            <a:pPr>
              <a:defRPr sz="1800"/>
            </a:pPr>
            <a:r>
              <a:t>✓ AI-driven compliance scoring based on EU standards</a:t>
            </a:r>
          </a:p>
          <a:p>
            <a:pPr>
              <a:defRPr sz="1800"/>
            </a:pPr>
            <a:r>
              <a:t>✓ Total addressable market: 817 WtE facilities in Europe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AI as Our Strategic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What We Accomplished:</a:t>
            </a:r>
          </a:p>
          <a:p>
            <a:pPr>
              <a:defRPr sz="1800"/>
            </a:pPr>
            <a:r>
              <a:t>• 522 qualified leads in 3 hours (vs. 12 weeks manually)</a:t>
            </a:r>
          </a:p>
          <a:p>
            <a:pPr>
              <a:defRPr sz="1800"/>
            </a:pPr>
            <a:r>
              <a:t>• 100% European market coverage (23 countries)</a:t>
            </a:r>
          </a:p>
          <a:p>
            <a:pPr>
              <a:defRPr sz="1800"/>
            </a:pPr>
            <a:r>
              <a:t>• Compliance-driven prioritization (EU standards)</a:t>
            </a:r>
          </a:p>
          <a:p>
            <a:pPr>
              <a:defRPr sz="1800"/>
            </a:pPr>
            <a:r>
              <a:t>• Immediate actionable insights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What's Possible Next:</a:t>
            </a:r>
          </a:p>
          <a:p>
            <a:pPr>
              <a:defRPr sz="1800"/>
            </a:pPr>
            <a:r>
              <a:t>• 12 additional AI capabilities identified</a:t>
            </a:r>
          </a:p>
          <a:p>
            <a:pPr>
              <a:defRPr sz="1800"/>
            </a:pPr>
            <a:r>
              <a:t>• 50-80x ROI demonstrated</a:t>
            </a:r>
          </a:p>
          <a:p>
            <a:pPr>
              <a:defRPr sz="1800"/>
            </a:pPr>
            <a:r>
              <a:t>• Competitive advantage through intelligence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The Opportunity:</a:t>
            </a:r>
          </a:p>
          <a:p>
            <a:pPr>
              <a:defRPr sz="1800"/>
            </a:pPr>
            <a:r>
              <a:t>• €50M+ annual pipeline potential</a:t>
            </a:r>
          </a:p>
          <a:p>
            <a:pPr>
              <a:defRPr sz="1800"/>
            </a:pPr>
            <a:r>
              <a:t>• First-mover advantage in 80% of deals</a:t>
            </a:r>
          </a:p>
          <a:p>
            <a:pPr>
              <a:defRPr sz="1800"/>
            </a:pPr>
            <a:r>
              <a:t>• Market leadership through AI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"Together we succeed, together we go green" - powered by AI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Questions?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GMAB AI-Powered Lead Generation</a:t>
            </a:r>
          </a:p>
          <a:p>
            <a:r>
              <a:t>www.SPIG-GMAB.com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Overview: AI as Our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Challenge: Manual analysis of 100,000+ facilities would take months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AI Solution: Automated compliance checking against EU standards</a:t>
            </a:r>
          </a:p>
          <a:p>
            <a:pPr>
              <a:defRPr sz="1800"/>
            </a:pPr>
            <a:r>
              <a:t>• Integrated restrictions.md (Euro 7, BAT-AEL, IED standards)</a:t>
            </a:r>
          </a:p>
          <a:p>
            <a:pPr>
              <a:defRPr sz="1800"/>
            </a:pPr>
            <a:r>
              <a:t>• Real-time pollutant analysis (NOx, CO₂, SO₂, etc.)</a:t>
            </a:r>
          </a:p>
          <a:p>
            <a:pPr>
              <a:defRPr sz="1800"/>
            </a:pPr>
            <a:r>
              <a:t>• Intelligent scoring algorithm (0-110 points)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Time Saved: Weeks → Hours</a:t>
            </a:r>
          </a:p>
          <a:p>
            <a:pPr>
              <a:defRPr sz="1800"/>
            </a:pPr>
            <a:r>
              <a:t>Accuracy: 100% coverage of regulatory standards</a:t>
            </a:r>
          </a:p>
          <a:p>
            <a:pPr>
              <a:defRPr sz="1800"/>
            </a:pPr>
            <a:r>
              <a:t>Result: 522 qualified leads ready for sales 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EEA Industrial Emissions Database (2021)</a:t>
            </a:r>
          </a:p>
          <a:p>
            <a:pPr>
              <a:defRPr sz="1800"/>
            </a:pPr>
            <a:r>
              <a:t>• 99,548 facilities across Europe</a:t>
            </a:r>
          </a:p>
          <a:p>
            <a:pPr>
              <a:defRPr sz="1800"/>
            </a:pPr>
            <a:r>
              <a:t>• 550,366 pollutant release records</a:t>
            </a:r>
          </a:p>
          <a:p>
            <a:pPr>
              <a:defRPr sz="1800"/>
            </a:pPr>
            <a:r>
              <a:t>• 189,798 energy input records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EU Emission Standards (restrictions.md)</a:t>
            </a:r>
          </a:p>
          <a:p>
            <a:pPr>
              <a:defRPr sz="1800"/>
            </a:pPr>
            <a:r>
              <a:t>• Euro 7 (effective July 1, 2025): NOx, CO, PM limits</a:t>
            </a:r>
          </a:p>
          <a:p>
            <a:pPr>
              <a:defRPr sz="1800"/>
            </a:pPr>
            <a:r>
              <a:t>• BAT-AEL Waste Incineration: NOx 200 mg/Nm³, SO₂ 50 mg/Nm³</a:t>
            </a:r>
          </a:p>
          <a:p>
            <a:pPr>
              <a:defRPr sz="1800"/>
            </a:pPr>
            <a:r>
              <a:t>• CO₂ Fleet Targets: 2025 (95 g/km) → 2035 (zero-emission)</a:t>
            </a:r>
          </a:p>
          <a:p>
            <a:pPr>
              <a:defRPr sz="1800"/>
            </a:pPr>
            <a:r>
              <a:t>• Industrial Emissions Directive (IED) compliance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Scoring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Emission Level Analysis (0-30 points)</a:t>
            </a:r>
          </a:p>
          <a:p>
            <a:pPr>
              <a:defRPr sz="1800"/>
            </a:pPr>
            <a:r>
              <a:t>• &gt;1,000 tonnes/year = 30 pts | &gt;500 tonnes = 25 pts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Pollutant Diversity (0-20 points)</a:t>
            </a:r>
          </a:p>
          <a:p>
            <a:pPr>
              <a:defRPr sz="1800"/>
            </a:pPr>
            <a:r>
              <a:t>• ≥10 pollutant types = 20 pts | ≥5 types = 15 pts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Critical Pollutants (0-50 points combined)</a:t>
            </a:r>
          </a:p>
          <a:p>
            <a:pPr>
              <a:defRPr sz="1800"/>
            </a:pPr>
            <a:r>
              <a:t>• NOx present = +20 pts (regulatory concern)</a:t>
            </a:r>
          </a:p>
          <a:p>
            <a:pPr>
              <a:defRPr sz="1800"/>
            </a:pPr>
            <a:r>
              <a:t>• CO₂ present = +15 pts (2030 targets)</a:t>
            </a:r>
          </a:p>
          <a:p>
            <a:pPr>
              <a:defRPr sz="1800"/>
            </a:pPr>
            <a:r>
              <a:t>• SO₂ present = +15 pts (requires scrubbing)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Facility Size (0-15 points)</a:t>
            </a:r>
          </a:p>
          <a:p>
            <a:pPr>
              <a:defRPr sz="1800"/>
            </a:pPr>
            <a:r>
              <a:t>• &gt;1,000 TJ/year energy = 15 pts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Market Priority (0-10 points)</a:t>
            </a:r>
          </a:p>
          <a:p>
            <a:pPr>
              <a:defRPr sz="1800"/>
            </a:pPr>
            <a:r>
              <a:t>• DE, FR, NL, IT, SE, PL, ES, DK, GB = +10 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 522 Qualified Leads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Priority 1 (80-110 pts): 213 facilities (41%)</a:t>
            </a:r>
          </a:p>
          <a:p>
            <a:pPr>
              <a:defRPr sz="1800"/>
            </a:pPr>
            <a:r>
              <a:t>• Immediate action required</a:t>
            </a:r>
          </a:p>
          <a:p>
            <a:pPr>
              <a:defRPr sz="1800"/>
            </a:pPr>
            <a:r>
              <a:t>• High emissions + NOx/CO₂ present</a:t>
            </a:r>
          </a:p>
          <a:p>
            <a:pPr>
              <a:defRPr sz="1800"/>
            </a:pPr>
            <a:r>
              <a:t>• Sales action: Contact within 24-48 hours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Priority 2 (60-79 pts): 101 facilities (19%)</a:t>
            </a:r>
          </a:p>
          <a:p>
            <a:pPr>
              <a:defRPr sz="1800"/>
            </a:pPr>
            <a:r>
              <a:t>• Active pursuit opportunities</a:t>
            </a:r>
          </a:p>
          <a:p>
            <a:pPr>
              <a:defRPr sz="1800"/>
            </a:pPr>
            <a:r>
              <a:t>• Sales action: Contact within 1 week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Priority 3 (40-59 pts): 131 facilities (25%)</a:t>
            </a:r>
          </a:p>
          <a:p>
            <a:pPr>
              <a:defRPr sz="1800"/>
            </a:pPr>
            <a:r>
              <a:t>• Qualified pipeline</a:t>
            </a:r>
          </a:p>
          <a:p>
            <a:pPr>
              <a:defRPr sz="1800"/>
            </a:pPr>
            <a:r>
              <a:t>• Sales action: Contact within 2 weeks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Priority 4 (30-39 pts): 8 facilities (2%)</a:t>
            </a:r>
          </a:p>
          <a:p>
            <a:pPr>
              <a:defRPr sz="1800"/>
            </a:pPr>
            <a:r>
              <a:t>• Long-term nurture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Geographic Coverage: 23 European Countries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Major Markets (50+ facilities):</a:t>
            </a:r>
          </a:p>
          <a:p>
            <a:pPr>
              <a:defRPr sz="1600"/>
            </a:pPr>
            <a:r>
              <a:t>🇩🇪 Germany: 117 facilities</a:t>
            </a:r>
          </a:p>
          <a:p>
            <a:pPr>
              <a:defRPr sz="1600"/>
            </a:pPr>
            <a:r>
              <a:t>🇫🇷 France: 111 facilities</a:t>
            </a:r>
          </a:p>
          <a:p>
            <a:pPr>
              <a:defRPr sz="1600"/>
            </a:pPr>
            <a:r>
              <a:t>🇬🇧 United Kingdom: 59 facilities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Significant Markets (20-40):</a:t>
            </a:r>
          </a:p>
          <a:p>
            <a:pPr>
              <a:defRPr sz="1600"/>
            </a:pPr>
            <a:r>
              <a:t>🇮🇹 Italy: 37 facilities</a:t>
            </a:r>
          </a:p>
          <a:p>
            <a:pPr>
              <a:defRPr sz="1600"/>
            </a:pPr>
            <a:r>
              <a:t>🇩🇰 Denmark: 33 facilities</a:t>
            </a:r>
          </a:p>
          <a:p>
            <a:pPr>
              <a:defRPr sz="1600"/>
            </a:pPr>
            <a:r>
              <a:t>🇧🇪 Belgium: 28 facilities</a:t>
            </a:r>
          </a:p>
          <a:p>
            <a:pPr>
              <a:defRPr sz="1600"/>
            </a:pPr>
            <a:r>
              <a:t>🇨🇭 Switzerland: 26 facilities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Medium Markets (10-20):</a:t>
            </a:r>
          </a:p>
          <a:p>
            <a:pPr>
              <a:defRPr sz="1600"/>
            </a:pPr>
            <a:r>
              <a:t>🇳🇴 Norway: 16 | 🇵🇱 Poland: 15</a:t>
            </a:r>
          </a:p>
          <a:p>
            <a:pPr>
              <a:defRPr sz="1600"/>
            </a:pPr>
            <a:r>
              <a:t>🇸🇪 Sweden: 13 | 🇦🇹 Austria: 13</a:t>
            </a:r>
          </a:p>
          <a:p>
            <a:pPr>
              <a:defRPr sz="1600"/>
            </a:pPr>
            <a:r>
              <a:t>🇫🇮 Finland: 13 | 🇳🇱 Netherlands: 12</a:t>
            </a:r>
          </a:p>
          <a:p>
            <a:pPr>
              <a:defRPr sz="1600"/>
            </a:pPr>
            <a:r>
              <a:t>🇪🇸 Spain: 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Emerging Markets (1-5):</a:t>
            </a:r>
          </a:p>
          <a:p>
            <a:pPr>
              <a:defRPr sz="1600"/>
            </a:pPr>
            <a:r>
              <a:t>🇨🇿 Czech Republic: 5</a:t>
            </a:r>
          </a:p>
          <a:p>
            <a:pPr>
              <a:defRPr sz="1600"/>
            </a:pPr>
            <a:r>
              <a:t>🇵🇹 Portugal: 4</a:t>
            </a:r>
          </a:p>
          <a:p>
            <a:pPr>
              <a:defRPr sz="1600"/>
            </a:pPr>
            <a:r>
              <a:t>🇭🇺 Hungary: 2</a:t>
            </a:r>
          </a:p>
          <a:p>
            <a:pPr>
              <a:defRPr sz="1600"/>
            </a:pPr>
            <a:r>
              <a:t>🇮🇪 Ireland: 2</a:t>
            </a:r>
          </a:p>
          <a:p>
            <a:pPr>
              <a:defRPr sz="1600"/>
            </a:pPr>
            <a:r>
              <a:t>🇱🇹 Lithuania: 1</a:t>
            </a:r>
          </a:p>
          <a:p>
            <a:pPr>
              <a:defRPr sz="1600"/>
            </a:pPr>
            <a:r>
              <a:t>🇷🇴 Romania: 1</a:t>
            </a:r>
          </a:p>
          <a:p>
            <a:pPr>
              <a:defRPr sz="1600"/>
            </a:pPr>
            <a:r>
              <a:t>🇱🇺 Luxembourg: 1</a:t>
            </a:r>
          </a:p>
          <a:p>
            <a:pPr>
              <a:defRPr sz="1600"/>
            </a:pPr>
            <a:r>
              <a:t>🇸🇰 Slovakia: 1</a:t>
            </a:r>
          </a:p>
          <a:p>
            <a:pPr>
              <a:defRPr sz="1600"/>
            </a:pPr>
            <a:r>
              <a:t>🇸🇮 Slovenia: 1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Total Coverage:</a:t>
            </a:r>
          </a:p>
          <a:p>
            <a:pPr>
              <a:defRPr sz="1600"/>
            </a:pPr>
            <a:r>
              <a:t>• 23 countries</a:t>
            </a:r>
          </a:p>
          <a:p>
            <a:pPr>
              <a:defRPr sz="1600"/>
            </a:pPr>
            <a:r>
              <a:t>• 522 facilities with data</a:t>
            </a:r>
          </a:p>
          <a:p>
            <a:pPr>
              <a:defRPr sz="1600"/>
            </a:pPr>
            <a:r>
              <a:t>• 817 total WtE facilities</a:t>
            </a:r>
          </a:p>
          <a:p>
            <a:pPr>
              <a:defRPr sz="1600"/>
            </a:pPr>
            <a:r>
              <a:t>• 64% data coverage 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Pollutants: Market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NOx (Nitrogen Oxides): 319 facilities (61%)</a:t>
            </a:r>
          </a:p>
          <a:p>
            <a:pPr>
              <a:defRPr sz="1800"/>
            </a:pPr>
            <a:r>
              <a:t>• Regulatory concern: Euro 7 &amp; BAT-AEL limits</a:t>
            </a:r>
          </a:p>
          <a:p>
            <a:pPr>
              <a:defRPr sz="1800"/>
            </a:pPr>
            <a:r>
              <a:t>• GMAB Solution: SCR systems (70-90% reduction)</a:t>
            </a:r>
          </a:p>
          <a:p>
            <a:pPr>
              <a:defRPr sz="1800"/>
            </a:pPr>
            <a:r>
              <a:t>• Market value: €500M+ (estimated)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CO₂ (Carbon Dioxide): 345 facilities (66%)</a:t>
            </a:r>
          </a:p>
          <a:p>
            <a:pPr>
              <a:defRPr sz="1800"/>
            </a:pPr>
            <a:r>
              <a:t>• 2030 targets: 55% reduction vs 2021</a:t>
            </a:r>
          </a:p>
          <a:p>
            <a:pPr>
              <a:defRPr sz="1800"/>
            </a:pPr>
            <a:r>
              <a:t>• GMAB Solution: Waste heat recovery + ORC turbines</a:t>
            </a:r>
          </a:p>
          <a:p>
            <a:pPr>
              <a:defRPr sz="1800"/>
            </a:pPr>
            <a:r>
              <a:t>• Efficiency gains: 15-25%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SO₂ (Sulfur Dioxide): 34 facilities (7%)</a:t>
            </a:r>
          </a:p>
          <a:p>
            <a:pPr>
              <a:defRPr sz="1800"/>
            </a:pPr>
            <a:r>
              <a:t>• BAT-AEL limit: 50 mg/Nm³</a:t>
            </a:r>
          </a:p>
          <a:p>
            <a:pPr>
              <a:defRPr sz="1800"/>
            </a:pPr>
            <a:r>
              <a:t>• GMAB Solution: FGD systems (95%+ removal)</a:t>
            </a:r>
          </a:p>
          <a:p>
            <a:pPr>
              <a:defRPr sz="1800"/>
            </a:pPr>
            <a:r>
              <a:t>• Specialized market segment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Priority 1 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Facility: Unknown (Denmark)</a:t>
            </a:r>
          </a:p>
          <a:p>
            <a:pPr>
              <a:defRPr sz="1800"/>
            </a:pPr>
            <a:r>
              <a:t>Lead Score: 110/110 points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Scoring Breakdown:</a:t>
            </a:r>
          </a:p>
          <a:p>
            <a:pPr>
              <a:defRPr sz="1800"/>
            </a:pPr>
            <a:r>
              <a:t>• Total emissions: 2,231,464 tonnes/year (+30 pts)</a:t>
            </a:r>
          </a:p>
          <a:p>
            <a:pPr>
              <a:defRPr sz="1800"/>
            </a:pPr>
            <a:r>
              <a:t>• 13 different pollutant types (+20 pts)</a:t>
            </a:r>
          </a:p>
          <a:p>
            <a:pPr>
              <a:defRPr sz="1800"/>
            </a:pPr>
            <a:r>
              <a:t>• NOx present: 1,710,000 kg/year (+20 pts)</a:t>
            </a:r>
          </a:p>
          <a:p>
            <a:pPr>
              <a:defRPr sz="1800"/>
            </a:pPr>
            <a:r>
              <a:t>• CO₂ present: 2,200,000,000 kg/year (+15 pts)</a:t>
            </a:r>
          </a:p>
          <a:p>
            <a:pPr>
              <a:defRPr sz="1800"/>
            </a:pPr>
            <a:r>
              <a:t>• Large facility: 2,500 TJ/year (+15 pts)</a:t>
            </a:r>
          </a:p>
          <a:p>
            <a:pPr>
              <a:defRPr sz="1800"/>
            </a:pPr>
            <a:r>
              <a:t>• Priority market: Denmark (+10 pts)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Sales Action: Immediate contact (24-48 hours)</a:t>
            </a:r>
          </a:p>
          <a:p>
            <a:pPr>
              <a:defRPr sz="1800"/>
            </a:pPr>
            <a:r>
              <a:t>GMAB Solution: Comprehensive emission control package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