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 b="1">
                <a:solidFill>
                  <a:srgbClr val="FFFFFF"/>
                </a:solidFill>
              </a:defRPr>
            </a:pPr>
            <a:r>
              <a:t>Sønderborg Kraftvarme A/S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003366"/>
                </a:solidFill>
              </a:defRPr>
            </a:pPr>
            <a:r>
              <a:t>Emission Reduction &amp; Efficiency Optimization Opportunity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2179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666666"/>
                </a:solidFill>
              </a:defRPr>
            </a:pPr>
            <a:r>
              <a:t>GMAB - SPIG Group | Waste-to-Energy Solutions | www.SPIG-GMAB.com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3716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Executive Summary - Critical Opportunity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0" y="6583680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666666"/>
                </a:solidFill>
              </a:defRPr>
            </a:pPr>
            <a:r>
              <a:t>GMAB - Confidential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097280"/>
            <a:ext cx="768096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  <a:defRPr sz="2400" b="1">
                <a:solidFill>
                  <a:srgbClr val="CC0000"/>
                </a:solidFill>
              </a:defRPr>
            </a:pPr>
            <a:r>
              <a:t>🚨 URGENT: Emission Compliance Crisis</a:t>
            </a:r>
          </a:p>
          <a:p>
            <a:pPr lvl="1">
              <a:defRPr sz="1600">
                <a:solidFill>
                  <a:srgbClr val="CC0000"/>
                </a:solidFill>
              </a:defRPr>
            </a:pPr>
            <a:r>
              <a:t>• SOx emissions INCREASED 195.6% (2020→2021): 1,429 kg → 4,224 kg</a:t>
            </a:r>
          </a:p>
          <a:p>
            <a:pPr lvl="1">
              <a:spcAft>
                <a:spcPts val="2000"/>
              </a:spcAft>
              <a:defRPr sz="1600">
                <a:solidFill>
                  <a:srgbClr val="CC0000"/>
                </a:solidFill>
              </a:defRPr>
            </a:pPr>
            <a:r>
              <a:t>• NOx emissions INCREASED 12.1% (2020→2021): 89,380 kg → 100,203 kg</a:t>
            </a:r>
          </a:p>
          <a:p>
            <a:pPr>
              <a:spcAft>
                <a:spcPts val="1000"/>
              </a:spcAft>
              <a:defRPr sz="2200" b="1">
                <a:solidFill>
                  <a:srgbClr val="003366"/>
                </a:solidFill>
              </a:defRPr>
            </a:pPr>
            <a:r>
              <a:t>✓ GMAB Solution Opportunity</a:t>
            </a:r>
          </a:p>
          <a:p>
            <a:pPr lvl="1">
              <a:defRPr sz="1400">
                <a:solidFill>
                  <a:srgbClr val="666666"/>
                </a:solidFill>
              </a:defRPr>
            </a:pPr>
            <a:r>
              <a:t>• 52 MW capacity - Optimal for GMAB ORC &amp; emission control systems</a:t>
            </a:r>
          </a:p>
          <a:p>
            <a:pPr lvl="1">
              <a:defRPr sz="1400">
                <a:solidFill>
                  <a:srgbClr val="666666"/>
                </a:solidFill>
              </a:defRPr>
            </a:pPr>
            <a:r>
              <a:t>• 70,000 tonnes/year waste throughput - Significant energy recovery potential</a:t>
            </a:r>
          </a:p>
          <a:p>
            <a:pPr lvl="1">
              <a:defRPr sz="1400">
                <a:solidFill>
                  <a:srgbClr val="666666"/>
                </a:solidFill>
              </a:defRPr>
            </a:pPr>
            <a:r>
              <a:t>• 32-year-old plant - Due for major upgrades/modernization</a:t>
            </a:r>
          </a:p>
          <a:p>
            <a:pPr lvl="1">
              <a:defRPr sz="1400">
                <a:solidFill>
                  <a:srgbClr val="666666"/>
                </a:solidFill>
              </a:defRPr>
            </a:pPr>
            <a:r>
              <a:t>• Consumer cooperative (16,500 members) - Strong environmental accountability</a:t>
            </a:r>
          </a:p>
          <a:p>
            <a:pPr lvl="1">
              <a:defRPr sz="1400">
                <a:solidFill>
                  <a:srgbClr val="666666"/>
                </a:solidFill>
              </a:defRPr>
            </a:pPr>
            <a:r>
              <a:t>• Estimated ROI: €1.9M-€2.3M/year | Payback: 4-6 years</a:t>
            </a:r>
          </a:p>
        </p:txBody>
      </p:sp>
      <p:sp>
        <p:nvSpPr>
          <p:cNvPr id="6" name="Rectangle 5"/>
          <p:cNvSpPr/>
          <p:nvPr/>
        </p:nvSpPr>
        <p:spPr>
          <a:xfrm>
            <a:off x="731520" y="1097280"/>
            <a:ext cx="7680960" cy="1371600"/>
          </a:xfrm>
          <a:prstGeom prst="rect">
            <a:avLst/>
          </a:prstGeom>
          <a:solidFill>
            <a:srgbClr val="FFEBEB"/>
          </a:solidFill>
          <a:ln w="25400">
            <a:solidFill>
              <a:srgbClr val="CC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3716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Emission Data Analysis - Source: EU EEA Database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0" y="6583680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666666"/>
                </a:solidFill>
              </a:defRPr>
            </a:pPr>
            <a:r>
              <a:t>GMAB - Confidential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31520" y="1371600"/>
          <a:ext cx="768096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371600"/>
                <a:gridCol w="1371600"/>
              </a:tblGrid>
              <a:tr h="457200">
                <a:tc>
                  <a:txBody>
                    <a:bodyPr/>
                    <a:lstStyle/>
                    <a:p>
                      <a:pPr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Pollutant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2020 (kg/year)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2021 (kg/year)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Change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Status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80,201,578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81,207,996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+1.3%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Stable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NOx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89,380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100,203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+12.1%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 b="1">
                          <a:solidFill>
                            <a:srgbClr val="CC0000"/>
                          </a:solidFill>
                        </a:defRPr>
                      </a:pPr>
                      <a:r>
                        <a:t>⚠️ CRITICAL</a:t>
                      </a:r>
                    </a:p>
                  </a:txBody>
                  <a:tcPr>
                    <a:solidFill>
                      <a:srgbClr val="FFC8C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SOx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1,429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4,224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+195.6%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 b="1">
                          <a:solidFill>
                            <a:srgbClr val="CC0000"/>
                          </a:solidFill>
                        </a:defRPr>
                      </a:pPr>
                      <a:r>
                        <a:t>🚨 URGENT</a:t>
                      </a:r>
                    </a:p>
                  </a:txBody>
                  <a:tcPr>
                    <a:solidFill>
                      <a:srgbClr val="FFC8C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1,316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1,302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-1.1%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>
                          <a:solidFill>
                            <a:srgbClr val="009933"/>
                          </a:solidFill>
                        </a:defRPr>
                      </a:pPr>
                      <a:r>
                        <a:t>✓ Good</a:t>
                      </a:r>
                    </a:p>
                  </a:txBody>
                  <a:tcPr>
                    <a:solidFill>
                      <a:srgbClr val="C8FFC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Dioxins/Furans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0.000001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>
                          <a:solidFill>
                            <a:srgbClr val="009933"/>
                          </a:solidFill>
                        </a:defRPr>
                      </a:pPr>
                      <a:r>
                        <a:t>✓ Excellent</a:t>
                      </a:r>
                    </a:p>
                  </a:txBody>
                  <a:tcPr>
                    <a:solidFill>
                      <a:srgbClr val="C8FFC8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31520" y="4572000"/>
            <a:ext cx="7680960" cy="1645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 b="1">
                <a:solidFill>
                  <a:srgbClr val="003366"/>
                </a:solidFill>
              </a:defRPr>
            </a:pPr>
            <a:r>
              <a:t>Key Insights:</a:t>
            </a:r>
          </a:p>
          <a:p>
            <a:pPr lvl="1">
              <a:defRPr sz="1300">
                <a:solidFill>
                  <a:srgbClr val="666666"/>
                </a:solidFill>
              </a:defRPr>
            </a:pPr>
            <a:r>
              <a:t>• SOx tripling suggests desulfurization equipment failure or fuel quality issues</a:t>
            </a:r>
          </a:p>
          <a:p>
            <a:pPr lvl="1">
              <a:defRPr sz="1300">
                <a:solidFill>
                  <a:srgbClr val="666666"/>
                </a:solidFill>
              </a:defRPr>
            </a:pPr>
            <a:r>
              <a:t>• NOx increase indicates combustion optimization degradation or catalyst aging</a:t>
            </a:r>
          </a:p>
          <a:p>
            <a:pPr lvl="1">
              <a:defRPr sz="1300">
                <a:solidFill>
                  <a:srgbClr val="666666"/>
                </a:solidFill>
              </a:defRPr>
            </a:pPr>
            <a:r>
              <a:t>• Regulatory enforcement risk - likely approaching or exceeding IED permit limits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3716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Facility Overview - Sønderborg Kraftvarme A/S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0" y="6583680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666666"/>
                </a:solidFill>
              </a:defRPr>
            </a:pPr>
            <a:r>
              <a:t>GMAB - Confidential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097280"/>
            <a:ext cx="3657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800"/>
              </a:spcAft>
              <a:defRPr sz="1800" b="1">
                <a:solidFill>
                  <a:srgbClr val="003366"/>
                </a:solidFill>
              </a:defRPr>
            </a:pPr>
            <a:r>
              <a:t>Basic Information</a:t>
            </a:r>
          </a:p>
          <a:p>
            <a:pPr>
              <a:spcAft>
                <a:spcPts val="200"/>
              </a:spcAft>
              <a:defRPr sz="1100" b="1">
                <a:solidFill>
                  <a:srgbClr val="003366"/>
                </a:solidFill>
              </a:defRPr>
            </a:pPr>
            <a:r>
              <a:t>Location:</a:t>
            </a:r>
          </a:p>
          <a:p>
            <a:pPr lvl="1">
              <a:spcAft>
                <a:spcPts val="800"/>
              </a:spcAft>
              <a:defRPr sz="1100">
                <a:solidFill>
                  <a:srgbClr val="666666"/>
                </a:solidFill>
              </a:defRPr>
            </a:pPr>
            <a:r>
              <a:t>Vestermark 16, 6400 Sønderborg, Denmark</a:t>
            </a:r>
          </a:p>
          <a:p>
            <a:pPr>
              <a:spcAft>
                <a:spcPts val="200"/>
              </a:spcAft>
              <a:defRPr sz="1100" b="1">
                <a:solidFill>
                  <a:srgbClr val="003366"/>
                </a:solidFill>
              </a:defRPr>
            </a:pPr>
            <a:r>
              <a:t>Capacity:</a:t>
            </a:r>
          </a:p>
          <a:p>
            <a:pPr lvl="1">
              <a:spcAft>
                <a:spcPts val="800"/>
              </a:spcAft>
              <a:defRPr sz="1100">
                <a:solidFill>
                  <a:srgbClr val="666666"/>
                </a:solidFill>
              </a:defRPr>
            </a:pPr>
            <a:r>
              <a:t>52 MW thermal/electrical</a:t>
            </a:r>
          </a:p>
          <a:p>
            <a:pPr>
              <a:spcAft>
                <a:spcPts val="200"/>
              </a:spcAft>
              <a:defRPr sz="1100" b="1">
                <a:solidFill>
                  <a:srgbClr val="003366"/>
                </a:solidFill>
              </a:defRPr>
            </a:pPr>
            <a:r>
              <a:t>Waste Input:</a:t>
            </a:r>
          </a:p>
          <a:p>
            <a:pPr lvl="1">
              <a:spcAft>
                <a:spcPts val="800"/>
              </a:spcAft>
              <a:defRPr sz="1100">
                <a:solidFill>
                  <a:srgbClr val="666666"/>
                </a:solidFill>
              </a:defRPr>
            </a:pPr>
            <a:r>
              <a:t>~70,000 tonnes/year</a:t>
            </a:r>
          </a:p>
          <a:p>
            <a:pPr>
              <a:spcAft>
                <a:spcPts val="200"/>
              </a:spcAft>
              <a:defRPr sz="1100" b="1">
                <a:solidFill>
                  <a:srgbClr val="003366"/>
                </a:solidFill>
              </a:defRPr>
            </a:pPr>
            <a:r>
              <a:t>Technology:</a:t>
            </a:r>
          </a:p>
          <a:p>
            <a:pPr lvl="1">
              <a:spcAft>
                <a:spcPts val="800"/>
              </a:spcAft>
              <a:defRPr sz="1100">
                <a:solidFill>
                  <a:srgbClr val="666666"/>
                </a:solidFill>
              </a:defRPr>
            </a:pPr>
            <a:r>
              <a:t>CHP waste incineration</a:t>
            </a:r>
          </a:p>
          <a:p>
            <a:pPr>
              <a:spcAft>
                <a:spcPts val="200"/>
              </a:spcAft>
              <a:defRPr sz="1100" b="1">
                <a:solidFill>
                  <a:srgbClr val="003366"/>
                </a:solidFill>
              </a:defRPr>
            </a:pPr>
            <a:r>
              <a:t>Operational Since:</a:t>
            </a:r>
          </a:p>
          <a:p>
            <a:pPr lvl="1">
              <a:spcAft>
                <a:spcPts val="800"/>
              </a:spcAft>
              <a:defRPr sz="1100">
                <a:solidFill>
                  <a:srgbClr val="666666"/>
                </a:solidFill>
              </a:defRPr>
            </a:pPr>
            <a:r>
              <a:t>1993 (32 years old)</a:t>
            </a:r>
          </a:p>
          <a:p>
            <a:pPr>
              <a:spcAft>
                <a:spcPts val="200"/>
              </a:spcAft>
              <a:defRPr sz="1100" b="1">
                <a:solidFill>
                  <a:srgbClr val="003366"/>
                </a:solidFill>
              </a:defRPr>
            </a:pPr>
            <a:r>
              <a:t>Service Area:</a:t>
            </a:r>
          </a:p>
          <a:p>
            <a:pPr lvl="1">
              <a:spcAft>
                <a:spcPts val="800"/>
              </a:spcAft>
              <a:defRPr sz="1100">
                <a:solidFill>
                  <a:srgbClr val="666666"/>
                </a:solidFill>
              </a:defRPr>
            </a:pPr>
            <a:r>
              <a:t>Sønderborg, Tønder, Aabenraa municipalities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54880" y="1097280"/>
            <a:ext cx="3657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800"/>
              </a:spcAft>
              <a:defRPr sz="1800" b="1">
                <a:solidFill>
                  <a:srgbClr val="003366"/>
                </a:solidFill>
              </a:defRPr>
            </a:pPr>
            <a:r>
              <a:t>Ownership &amp; Stakeholders</a:t>
            </a:r>
          </a:p>
          <a:p>
            <a:pPr>
              <a:defRPr sz="1100" b="1">
                <a:solidFill>
                  <a:srgbClr val="003366"/>
                </a:solidFill>
              </a:defRPr>
            </a:pPr>
            <a:r>
              <a:t>Structure:</a:t>
            </a:r>
          </a:p>
          <a:p>
            <a:pPr lvl="1">
              <a:defRPr sz="1100">
                <a:solidFill>
                  <a:srgbClr val="666666"/>
                </a:solidFill>
              </a:defRPr>
            </a:pPr>
            <a:r>
              <a:t>• Consumer-owned cooperative (Sønderborg Fjernvarme Amba)</a:t>
            </a:r>
          </a:p>
          <a:p>
            <a:pPr lvl="1">
              <a:defRPr sz="1100">
                <a:solidFill>
                  <a:srgbClr val="666666"/>
                </a:solidFill>
              </a:defRPr>
            </a:pPr>
            <a:r>
              <a:t>• 16,500 cooperative members</a:t>
            </a:r>
          </a:p>
          <a:p>
            <a:pPr lvl="1">
              <a:defRPr sz="1100">
                <a:solidFill>
                  <a:srgbClr val="666666"/>
                </a:solidFill>
              </a:defRPr>
            </a:pPr>
            <a:r>
              <a:t>• Parent: Sønderborg Varme A/S</a:t>
            </a:r>
          </a:p>
          <a:p>
            <a:pPr lvl="1">
              <a:defRPr sz="1100">
                <a:solidFill>
                  <a:srgbClr val="666666"/>
                </a:solidFill>
              </a:defRPr>
            </a:pPr>
            <a:r>
              <a:t>• Recently transitioned to 100% cooperative ownership</a:t>
            </a:r>
          </a:p>
          <a:p>
            <a:pPr>
              <a:spcAft>
                <a:spcPts val="1000"/>
              </a:spcAft>
            </a:pPr>
          </a:p>
          <a:p>
            <a:pPr>
              <a:defRPr sz="1100" b="1">
                <a:solidFill>
                  <a:srgbClr val="003366"/>
                </a:solidFill>
              </a:defRPr>
            </a:pPr>
            <a:r>
              <a:t>Stakeholder Pressure:</a:t>
            </a:r>
          </a:p>
          <a:p>
            <a:pPr lvl="1">
              <a:defRPr sz="1100">
                <a:solidFill>
                  <a:srgbClr val="666666"/>
                </a:solidFill>
              </a:defRPr>
            </a:pPr>
            <a:r>
              <a:t>• High environmental accountability to members</a:t>
            </a:r>
          </a:p>
          <a:p>
            <a:pPr lvl="1">
              <a:defRPr sz="1100">
                <a:solidFill>
                  <a:srgbClr val="666666"/>
                </a:solidFill>
              </a:defRPr>
            </a:pPr>
            <a:r>
              <a:t>• Political pressure from 3 municipalities</a:t>
            </a:r>
          </a:p>
          <a:p>
            <a:pPr lvl="1">
              <a:defRPr sz="1100">
                <a:solidFill>
                  <a:srgbClr val="666666"/>
                </a:solidFill>
              </a:defRPr>
            </a:pPr>
            <a:r>
              <a:t>• Subject to Danish EPA and EU IED regulations</a:t>
            </a:r>
          </a:p>
          <a:p>
            <a:pPr lvl="1">
              <a:defRPr sz="1100">
                <a:solidFill>
                  <a:srgbClr val="666666"/>
                </a:solidFill>
              </a:defRPr>
            </a:pPr>
            <a:r>
              <a:t>• Public emission data transparency (EEA)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3716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GMAB Integrated Solution Package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0" y="6583680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666666"/>
                </a:solidFill>
              </a:defRPr>
            </a:pPr>
            <a:r>
              <a:t>GMAB - Confidential</a:t>
            </a:r>
          </a:p>
        </p:txBody>
      </p:sp>
      <p:sp>
        <p:nvSpPr>
          <p:cNvPr id="5" name="Rectangle 4"/>
          <p:cNvSpPr/>
          <p:nvPr/>
        </p:nvSpPr>
        <p:spPr>
          <a:xfrm>
            <a:off x="731520" y="1097280"/>
            <a:ext cx="7680960" cy="1463040"/>
          </a:xfrm>
          <a:prstGeom prst="rect">
            <a:avLst/>
          </a:prstGeom>
          <a:solidFill>
            <a:srgbClr val="F0F5FA"/>
          </a:solidFill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914400" y="1188720"/>
            <a:ext cx="7315200" cy="1280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600"/>
              </a:spcAft>
              <a:defRPr sz="1600" b="1">
                <a:solidFill>
                  <a:srgbClr val="CC0000"/>
                </a:solidFill>
              </a:defRPr>
            </a:pPr>
            <a:r>
              <a:t>1. Emission Control Upgrade (URGENT)</a:t>
            </a:r>
          </a:p>
          <a:p>
            <a:pPr lvl="1">
              <a:defRPr sz="1100">
                <a:solidFill>
                  <a:srgbClr val="666666"/>
                </a:solidFill>
              </a:defRPr>
            </a:pPr>
            <a:r>
              <a:t>• Flue gas desulfurization (FGD) system retrofit</a:t>
            </a:r>
          </a:p>
          <a:p>
            <a:pPr lvl="1">
              <a:defRPr sz="1100">
                <a:solidFill>
                  <a:srgbClr val="666666"/>
                </a:solidFill>
              </a:defRPr>
            </a:pPr>
            <a:r>
              <a:t>• SCR/SNCR catalyst replacement for NOx reduction</a:t>
            </a:r>
          </a:p>
          <a:p>
            <a:pPr lvl="1">
              <a:defRPr sz="1100">
                <a:solidFill>
                  <a:srgbClr val="666666"/>
                </a:solidFill>
              </a:defRPr>
            </a:pPr>
            <a:r>
              <a:t>• Advanced combustion optimization</a:t>
            </a:r>
          </a:p>
          <a:p>
            <a:pPr lvl="1">
              <a:defRPr sz="1100">
                <a:solidFill>
                  <a:srgbClr val="666666"/>
                </a:solidFill>
              </a:defRPr>
            </a:pPr>
            <a:r>
              <a:t>• Target: 80% SOx reduction, 30% NOx reduction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731520" y="2743200"/>
            <a:ext cx="7680960" cy="1463040"/>
          </a:xfrm>
          <a:prstGeom prst="rect">
            <a:avLst/>
          </a:prstGeom>
          <a:solidFill>
            <a:srgbClr val="F0F5FA"/>
          </a:solidFill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914400" y="2834640"/>
            <a:ext cx="7315200" cy="1280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600"/>
              </a:spcAft>
              <a:defRPr sz="1600" b="1">
                <a:solidFill>
                  <a:srgbClr val="FF6600"/>
                </a:solidFill>
              </a:defRPr>
            </a:pPr>
            <a:r>
              <a:t>2. ORC Waste Heat Recovery System</a:t>
            </a:r>
          </a:p>
          <a:p>
            <a:pPr lvl="1">
              <a:defRPr sz="1100">
                <a:solidFill>
                  <a:srgbClr val="666666"/>
                </a:solidFill>
              </a:defRPr>
            </a:pPr>
            <a:r>
              <a:t>• Organic Rankine Cycle for low-grade heat recovery</a:t>
            </a:r>
          </a:p>
          <a:p>
            <a:pPr lvl="1">
              <a:defRPr sz="1100">
                <a:solidFill>
                  <a:srgbClr val="666666"/>
                </a:solidFill>
              </a:defRPr>
            </a:pPr>
            <a:r>
              <a:t>• Additional 15,000-25,000 MWh/year electricity</a:t>
            </a:r>
          </a:p>
          <a:p>
            <a:pPr lvl="1">
              <a:defRPr sz="1100">
                <a:solidFill>
                  <a:srgbClr val="666666"/>
                </a:solidFill>
              </a:defRPr>
            </a:pPr>
            <a:r>
              <a:t>• 5-8% overall efficiency improvement</a:t>
            </a:r>
          </a:p>
          <a:p>
            <a:pPr lvl="1">
              <a:defRPr sz="1100">
                <a:solidFill>
                  <a:srgbClr val="666666"/>
                </a:solidFill>
              </a:defRPr>
            </a:pPr>
            <a:r>
              <a:t>• Integration with existing district heating network</a:t>
            </a:r>
          </a:p>
        </p:txBody>
      </p:sp>
      <p:sp>
        <p:nvSpPr>
          <p:cNvPr id="9" name="Rectangle 8"/>
          <p:cNvSpPr/>
          <p:nvPr/>
        </p:nvSpPr>
        <p:spPr>
          <a:xfrm>
            <a:off x="731520" y="4389120"/>
            <a:ext cx="7680960" cy="1463040"/>
          </a:xfrm>
          <a:prstGeom prst="rect">
            <a:avLst/>
          </a:prstGeom>
          <a:solidFill>
            <a:srgbClr val="F0F5FA"/>
          </a:solidFill>
          <a:ln w="38100">
            <a:solidFill>
              <a:srgbClr val="33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914400" y="4480559"/>
            <a:ext cx="7315200" cy="1280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600"/>
              </a:spcAft>
              <a:defRPr sz="1600" b="1">
                <a:solidFill>
                  <a:srgbClr val="3399CC"/>
                </a:solidFill>
              </a:defRPr>
            </a:pPr>
            <a:r>
              <a:t>3. Predictive Maintenance &amp; Monitoring</a:t>
            </a:r>
          </a:p>
          <a:p>
            <a:pPr lvl="1">
              <a:defRPr sz="1100">
                <a:solidFill>
                  <a:srgbClr val="666666"/>
                </a:solidFill>
              </a:defRPr>
            </a:pPr>
            <a:r>
              <a:t>• IoT sensors and AI-powered analytics</a:t>
            </a:r>
          </a:p>
          <a:p>
            <a:pPr lvl="1">
              <a:defRPr sz="1100">
                <a:solidFill>
                  <a:srgbClr val="666666"/>
                </a:solidFill>
              </a:defRPr>
            </a:pPr>
            <a:r>
              <a:t>• Early detection of equipment degradation</a:t>
            </a:r>
          </a:p>
          <a:p>
            <a:pPr lvl="1">
              <a:defRPr sz="1100">
                <a:solidFill>
                  <a:srgbClr val="666666"/>
                </a:solidFill>
              </a:defRPr>
            </a:pPr>
            <a:r>
              <a:t>• Optimized maintenance scheduling</a:t>
            </a:r>
          </a:p>
          <a:p>
            <a:pPr lvl="1">
              <a:defRPr sz="1100">
                <a:solidFill>
                  <a:srgbClr val="666666"/>
                </a:solidFill>
              </a:defRPr>
            </a:pPr>
            <a:r>
              <a:t>• Prevent future emission spikes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3716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Financial Business Case - Annual Benefits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0" y="6583680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666666"/>
                </a:solidFill>
              </a:defRPr>
            </a:pPr>
            <a:r>
              <a:t>GMAB - Confidential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71600" y="1371600"/>
          <a:ext cx="64008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2286000"/>
              </a:tblGrid>
              <a:tr h="457200">
                <a:tc>
                  <a:txBody>
                    <a:bodyPr/>
                    <a:lstStyle/>
                    <a:p>
                      <a:pPr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Benefit Category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Annual Value (€)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Additional electricity sales (20,000 MWh @ €80/MWh)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1200"/>
                      </a:pPr>
                      <a:r>
                        <a:t>€1,600,000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Carbon tax reduction (2,000 tonnes CO2 @ €24/tonne)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1200"/>
                      </a:pPr>
                      <a:r>
                        <a:t>€48,000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Avoided compliance penalties (SOx/NOx violations)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1200"/>
                      </a:pPr>
                      <a:r>
                        <a:t>€100,000-500,000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Reduced maintenance costs (predictive systems)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1200"/>
                      </a:pPr>
                      <a:r>
                        <a:t>€150,000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District heating efficiency gains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1200"/>
                      </a:pPr>
                      <a:r>
                        <a:t>€50,000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TOTAL ANNUAL BENEFIT</a:t>
                      </a:r>
                    </a:p>
                  </a:txBody>
                  <a:tcP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009933"/>
                          </a:solidFill>
                        </a:defRPr>
                      </a:pPr>
                      <a:r>
                        <a:t>€1.95M - €2.35M</a:t>
                      </a:r>
                    </a:p>
                  </a:txBody>
                  <a:tcP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71600" y="4846320"/>
            <a:ext cx="64008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600" b="1">
                <a:solidFill>
                  <a:srgbClr val="003366"/>
                </a:solidFill>
              </a:defRPr>
            </a:pPr>
            <a:r>
              <a:t>Estimated CAPEX: </a:t>
            </a:r>
            <a:r>
              <a:rPr sz="1600" b="1">
                <a:solidFill>
                  <a:srgbClr val="003366"/>
                </a:solidFill>
              </a:rPr>
              <a:t>€8-12 million</a:t>
            </a:r>
          </a:p>
          <a:p>
            <a:pPr>
              <a:defRPr sz="1600" b="1">
                <a:solidFill>
                  <a:srgbClr val="003366"/>
                </a:solidFill>
              </a:defRPr>
            </a:pPr>
            <a:r>
              <a:t>Simple Payback Period: </a:t>
            </a:r>
            <a:r>
              <a:rPr sz="1600" b="1">
                <a:solidFill>
                  <a:srgbClr val="FF6600"/>
                </a:solidFill>
              </a:rPr>
              <a:t>4-6 years</a:t>
            </a:r>
          </a:p>
          <a:p>
            <a:pPr>
              <a:defRPr sz="1600" b="1">
                <a:solidFill>
                  <a:srgbClr val="003366"/>
                </a:solidFill>
              </a:defRPr>
            </a:pPr>
            <a:r>
              <a:t>IRR (20-year lifecycle): </a:t>
            </a:r>
            <a:r>
              <a:rPr sz="1600" b="1">
                <a:solidFill>
                  <a:srgbClr val="009933"/>
                </a:solidFill>
              </a:rPr>
              <a:t>15-18%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3716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Why GMAB? - Your Trusted WtE Partner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0" y="6583680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666666"/>
                </a:solidFill>
              </a:defRPr>
            </a:pPr>
            <a:r>
              <a:t>GMAB - Confidential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097280"/>
            <a:ext cx="768096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500"/>
              </a:spcAft>
              <a:defRPr sz="2000" b="1">
                <a:solidFill>
                  <a:srgbClr val="003366"/>
                </a:solidFill>
              </a:defRPr>
            </a:pPr>
            <a:r>
              <a:t>GMAB's Proven Expertise in Waste-to-Energy</a:t>
            </a:r>
          </a:p>
          <a:p>
            <a:pPr>
              <a:spcAft>
                <a:spcPts val="400"/>
              </a:spcAft>
              <a:defRPr sz="1400" b="1">
                <a:solidFill>
                  <a:srgbClr val="003366"/>
                </a:solidFill>
              </a:defRPr>
            </a:pPr>
            <a:r>
              <a:t>✓ 50+ WtE Installations Worldwide</a:t>
            </a:r>
          </a:p>
          <a:p>
            <a:pPr lvl="1">
              <a:spcAft>
                <a:spcPts val="1000"/>
              </a:spcAft>
              <a:defRPr sz="1100">
                <a:solidFill>
                  <a:srgbClr val="666666"/>
                </a:solidFill>
              </a:defRPr>
            </a:pPr>
            <a:r>
              <a:t>Specialized expertise in MSW, RDF, and biomass incineration plants</a:t>
            </a:r>
          </a:p>
          <a:p>
            <a:pPr>
              <a:spcAft>
                <a:spcPts val="400"/>
              </a:spcAft>
              <a:defRPr sz="1400" b="1">
                <a:solidFill>
                  <a:srgbClr val="003366"/>
                </a:solidFill>
              </a:defRPr>
            </a:pPr>
            <a:r>
              <a:t>✓ Scandinavian Experience</a:t>
            </a:r>
          </a:p>
          <a:p>
            <a:pPr lvl="1">
              <a:spcAft>
                <a:spcPts val="1000"/>
              </a:spcAft>
              <a:defRPr sz="1100">
                <a:solidFill>
                  <a:srgbClr val="666666"/>
                </a:solidFill>
              </a:defRPr>
            </a:pPr>
            <a:r>
              <a:t>Successful projects in Sweden, Finland, and Nordic markets - cultural fit</a:t>
            </a:r>
          </a:p>
          <a:p>
            <a:pPr>
              <a:spcAft>
                <a:spcPts val="400"/>
              </a:spcAft>
              <a:defRPr sz="1400" b="1">
                <a:solidFill>
                  <a:srgbClr val="003366"/>
                </a:solidFill>
              </a:defRPr>
            </a:pPr>
            <a:r>
              <a:t>✓ ORC Technology Leadership</a:t>
            </a:r>
          </a:p>
          <a:p>
            <a:pPr lvl="1">
              <a:spcAft>
                <a:spcPts val="1000"/>
              </a:spcAft>
              <a:defRPr sz="1100">
                <a:solidFill>
                  <a:srgbClr val="666666"/>
                </a:solidFill>
              </a:defRPr>
            </a:pPr>
            <a:r>
              <a:t>Proven waste heat recovery systems delivering 5-8% efficiency gains</a:t>
            </a:r>
          </a:p>
          <a:p>
            <a:pPr>
              <a:spcAft>
                <a:spcPts val="400"/>
              </a:spcAft>
              <a:defRPr sz="1400" b="1">
                <a:solidFill>
                  <a:srgbClr val="003366"/>
                </a:solidFill>
              </a:defRPr>
            </a:pPr>
            <a:r>
              <a:t>✓ Emission Control Expertise</a:t>
            </a:r>
          </a:p>
          <a:p>
            <a:pPr lvl="1">
              <a:spcAft>
                <a:spcPts val="1000"/>
              </a:spcAft>
              <a:defRPr sz="1100">
                <a:solidFill>
                  <a:srgbClr val="666666"/>
                </a:solidFill>
              </a:defRPr>
            </a:pPr>
            <a:r>
              <a:t>Track record solving SOx/NOx compliance challenges at similar plants</a:t>
            </a:r>
          </a:p>
          <a:p>
            <a:pPr>
              <a:spcAft>
                <a:spcPts val="400"/>
              </a:spcAft>
              <a:defRPr sz="1400" b="1">
                <a:solidFill>
                  <a:srgbClr val="003366"/>
                </a:solidFill>
              </a:defRPr>
            </a:pPr>
            <a:r>
              <a:t>✓ Turnkey Solutions</a:t>
            </a:r>
          </a:p>
          <a:p>
            <a:pPr lvl="1">
              <a:spcAft>
                <a:spcPts val="1000"/>
              </a:spcAft>
              <a:defRPr sz="1100">
                <a:solidFill>
                  <a:srgbClr val="666666"/>
                </a:solidFill>
              </a:defRPr>
            </a:pPr>
            <a:r>
              <a:t>Full EPC capability - Engineering, Procurement, Construction, Commissioning</a:t>
            </a:r>
          </a:p>
          <a:p>
            <a:pPr>
              <a:spcAft>
                <a:spcPts val="400"/>
              </a:spcAft>
              <a:defRPr sz="1400" b="1">
                <a:solidFill>
                  <a:srgbClr val="003366"/>
                </a:solidFill>
              </a:defRPr>
            </a:pPr>
            <a:r>
              <a:t>✓ Performance Guarantees</a:t>
            </a:r>
          </a:p>
          <a:p>
            <a:pPr lvl="1">
              <a:spcAft>
                <a:spcPts val="1000"/>
              </a:spcAft>
              <a:defRPr sz="1100">
                <a:solidFill>
                  <a:srgbClr val="666666"/>
                </a:solidFill>
              </a:defRPr>
            </a:pPr>
            <a:r>
              <a:t>We commit to measurable emission reduction and efficiency targets</a:t>
            </a:r>
          </a:p>
          <a:p>
            <a:pPr>
              <a:spcAft>
                <a:spcPts val="400"/>
              </a:spcAft>
              <a:defRPr sz="1400" b="1">
                <a:solidFill>
                  <a:srgbClr val="003366"/>
                </a:solidFill>
              </a:defRPr>
            </a:pPr>
            <a:r>
              <a:t>✓ Cooperative-Friendly Approach</a:t>
            </a:r>
          </a:p>
          <a:p>
            <a:pPr lvl="1">
              <a:spcAft>
                <a:spcPts val="1000"/>
              </a:spcAft>
              <a:defRPr sz="1100">
                <a:solidFill>
                  <a:srgbClr val="666666"/>
                </a:solidFill>
              </a:defRPr>
            </a:pPr>
            <a:r>
              <a:t>Experience working with member-owned utilities and public entities</a:t>
            </a:r>
          </a:p>
          <a:p>
            <a:pPr>
              <a:spcAft>
                <a:spcPts val="400"/>
              </a:spcAft>
              <a:defRPr sz="1400" b="1">
                <a:solidFill>
                  <a:srgbClr val="003366"/>
                </a:solidFill>
              </a:defRPr>
            </a:pPr>
            <a:r>
              <a:t>✓ EU Grant Support</a:t>
            </a:r>
          </a:p>
          <a:p>
            <a:pPr lvl="1">
              <a:spcAft>
                <a:spcPts val="1000"/>
              </a:spcAft>
              <a:defRPr sz="1100">
                <a:solidFill>
                  <a:srgbClr val="666666"/>
                </a:solidFill>
              </a:defRPr>
            </a:pPr>
            <a:r>
              <a:t>Help secure Innovation Fund, Horizon Europe, and Danish Energy Agency funding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3716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Proposed Next Steps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0" y="6583680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666666"/>
                </a:solidFill>
              </a:defRPr>
            </a:pPr>
            <a:r>
              <a:t>GMAB - Confidential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097280"/>
            <a:ext cx="768096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500"/>
              </a:spcAft>
              <a:defRPr sz="2200" b="1">
                <a:solidFill>
                  <a:srgbClr val="003366"/>
                </a:solidFill>
              </a:defRPr>
            </a:pPr>
            <a:r>
              <a:t>Recommended Engagement Timeline</a:t>
            </a:r>
          </a:p>
          <a:p>
            <a:pPr>
              <a:spcAft>
                <a:spcPts val="600"/>
              </a:spcAft>
              <a:defRPr sz="1400" b="1">
                <a:solidFill>
                  <a:srgbClr val="FF6600"/>
                </a:solidFill>
              </a:defRPr>
            </a:pPr>
            <a:r>
              <a:t>Week 1-2: Discovery Meeting</a:t>
            </a:r>
          </a:p>
          <a:p>
            <a:pPr lvl="1">
              <a:defRPr sz="1100">
                <a:solidFill>
                  <a:srgbClr val="666666"/>
                </a:solidFill>
              </a:defRPr>
            </a:pPr>
            <a:r>
              <a:t>• Plant walkthrough and technical assessment</a:t>
            </a:r>
          </a:p>
          <a:p>
            <a:pPr lvl="1">
              <a:defRPr sz="1100">
                <a:solidFill>
                  <a:srgbClr val="666666"/>
                </a:solidFill>
              </a:defRPr>
            </a:pPr>
            <a:r>
              <a:t>• Review emission data and equipment condition</a:t>
            </a:r>
          </a:p>
          <a:p>
            <a:pPr lvl="1">
              <a:spcAft>
                <a:spcPts val="1200"/>
              </a:spcAft>
              <a:defRPr sz="1100">
                <a:solidFill>
                  <a:srgbClr val="666666"/>
                </a:solidFill>
              </a:defRPr>
            </a:pPr>
            <a:r>
              <a:t>• Meet key stakeholders (Plant Manager, Technical Director, Board)</a:t>
            </a:r>
          </a:p>
          <a:p>
            <a:pPr>
              <a:spcAft>
                <a:spcPts val="600"/>
              </a:spcAft>
              <a:defRPr sz="1400" b="1">
                <a:solidFill>
                  <a:srgbClr val="FF6600"/>
                </a:solidFill>
              </a:defRPr>
            </a:pPr>
            <a:r>
              <a:t>Week 3-4: Preliminary Proposal</a:t>
            </a:r>
          </a:p>
          <a:p>
            <a:pPr lvl="1">
              <a:defRPr sz="1100">
                <a:solidFill>
                  <a:srgbClr val="666666"/>
                </a:solidFill>
              </a:defRPr>
            </a:pPr>
            <a:r>
              <a:t>• Detailed technical solution design</a:t>
            </a:r>
          </a:p>
          <a:p>
            <a:pPr lvl="1">
              <a:defRPr sz="1100">
                <a:solidFill>
                  <a:srgbClr val="666666"/>
                </a:solidFill>
              </a:defRPr>
            </a:pPr>
            <a:r>
              <a:t>• Financial modeling and ROI analysis</a:t>
            </a:r>
          </a:p>
          <a:p>
            <a:pPr lvl="1">
              <a:spcAft>
                <a:spcPts val="1200"/>
              </a:spcAft>
              <a:defRPr sz="1100">
                <a:solidFill>
                  <a:srgbClr val="666666"/>
                </a:solidFill>
              </a:defRPr>
            </a:pPr>
            <a:r>
              <a:t>• Regulatory compliance roadmap</a:t>
            </a:r>
          </a:p>
          <a:p>
            <a:pPr>
              <a:spcAft>
                <a:spcPts val="600"/>
              </a:spcAft>
              <a:defRPr sz="1400" b="1">
                <a:solidFill>
                  <a:srgbClr val="FF6600"/>
                </a:solidFill>
              </a:defRPr>
            </a:pPr>
            <a:r>
              <a:t>Week 5-8: Board Presentation</a:t>
            </a:r>
          </a:p>
          <a:p>
            <a:pPr lvl="1">
              <a:defRPr sz="1100">
                <a:solidFill>
                  <a:srgbClr val="666666"/>
                </a:solidFill>
              </a:defRPr>
            </a:pPr>
            <a:r>
              <a:t>• Present to cooperative board and key members</a:t>
            </a:r>
          </a:p>
          <a:p>
            <a:pPr lvl="1">
              <a:defRPr sz="1100">
                <a:solidFill>
                  <a:srgbClr val="666666"/>
                </a:solidFill>
              </a:defRPr>
            </a:pPr>
            <a:r>
              <a:t>• Address stakeholder questions and concerns</a:t>
            </a:r>
          </a:p>
          <a:p>
            <a:pPr lvl="1">
              <a:spcAft>
                <a:spcPts val="1200"/>
              </a:spcAft>
              <a:defRPr sz="1100">
                <a:solidFill>
                  <a:srgbClr val="666666"/>
                </a:solidFill>
              </a:defRPr>
            </a:pPr>
            <a:r>
              <a:t>• Explore EU grant funding opportunities</a:t>
            </a:r>
          </a:p>
          <a:p>
            <a:pPr>
              <a:spcAft>
                <a:spcPts val="600"/>
              </a:spcAft>
              <a:defRPr sz="1400" b="1">
                <a:solidFill>
                  <a:srgbClr val="FF6600"/>
                </a:solidFill>
              </a:defRPr>
            </a:pPr>
            <a:r>
              <a:t>Month 3-4: Detailed Engineering &amp; Contract</a:t>
            </a:r>
          </a:p>
          <a:p>
            <a:pPr lvl="1">
              <a:defRPr sz="1100">
                <a:solidFill>
                  <a:srgbClr val="666666"/>
                </a:solidFill>
              </a:defRPr>
            </a:pPr>
            <a:r>
              <a:t>• Final engineering specifications</a:t>
            </a:r>
          </a:p>
          <a:p>
            <a:pPr lvl="1">
              <a:defRPr sz="1100">
                <a:solidFill>
                  <a:srgbClr val="666666"/>
                </a:solidFill>
              </a:defRPr>
            </a:pPr>
            <a:r>
              <a:t>• Contract negotiation</a:t>
            </a:r>
          </a:p>
          <a:p>
            <a:pPr lvl="1">
              <a:spcAft>
                <a:spcPts val="1200"/>
              </a:spcAft>
              <a:defRPr sz="1100">
                <a:solidFill>
                  <a:srgbClr val="666666"/>
                </a:solidFill>
              </a:defRPr>
            </a:pPr>
            <a:r>
              <a:t>• Project timeline and milestones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3716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Let's Solve This Together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0" y="6583680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666666"/>
                </a:solidFill>
              </a:defRPr>
            </a:pPr>
            <a:r>
              <a:t>GMAB - Confidential</a:t>
            </a:r>
          </a:p>
        </p:txBody>
      </p:sp>
      <p:sp>
        <p:nvSpPr>
          <p:cNvPr id="5" name="Rectangle 4"/>
          <p:cNvSpPr/>
          <p:nvPr/>
        </p:nvSpPr>
        <p:spPr>
          <a:xfrm>
            <a:off x="1371600" y="1645920"/>
            <a:ext cx="6400800" cy="2286000"/>
          </a:xfrm>
          <a:prstGeom prst="rect">
            <a:avLst/>
          </a:prstGeom>
          <a:solidFill>
            <a:srgbClr val="F0FAFF"/>
          </a:solidFill>
          <a:ln w="38100">
            <a:solidFill>
              <a:srgbClr val="3399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645920" y="1828800"/>
            <a:ext cx="585216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200"/>
              </a:spcAft>
              <a:defRPr sz="2200" b="1">
                <a:solidFill>
                  <a:srgbClr val="003366"/>
                </a:solidFill>
              </a:defRPr>
            </a:pPr>
            <a:r>
              <a:t>We've Identified the Problem - Let's Fix It</a:t>
            </a:r>
          </a:p>
          <a:p>
            <a:pPr algn="ctr">
              <a:spcAft>
                <a:spcPts val="1200"/>
              </a:spcAft>
              <a:defRPr sz="1400">
                <a:solidFill>
                  <a:srgbClr val="666666"/>
                </a:solidFill>
              </a:defRPr>
            </a:pPr>
            <a:r>
              <a:t>Your SOx emissions tripled in one year. We've solved this exact challenge at similar plants across Europe. Let us help you:</a:t>
            </a:r>
          </a:p>
          <a:p>
            <a:pPr algn="ctr">
              <a:defRPr sz="1300" b="1">
                <a:solidFill>
                  <a:srgbClr val="003366"/>
                </a:solidFill>
              </a:defRPr>
            </a:pPr>
            <a:r>
              <a:t>✓ Restore emission compliance and avoid regulatory penalties</a:t>
            </a:r>
          </a:p>
          <a:p>
            <a:pPr algn="ctr">
              <a:defRPr sz="1300" b="1">
                <a:solidFill>
                  <a:srgbClr val="003366"/>
                </a:solidFill>
              </a:defRPr>
            </a:pPr>
            <a:r>
              <a:t>✓ Improve efficiency and reduce operating costs for your members</a:t>
            </a:r>
          </a:p>
          <a:p>
            <a:pPr algn="ctr">
              <a:defRPr sz="1300" b="1">
                <a:solidFill>
                  <a:srgbClr val="003366"/>
                </a:solidFill>
              </a:defRPr>
            </a:pPr>
            <a:r>
              <a:t>✓ Secure long-term IED/BAT compliance for the next decade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4572000"/>
            <a:ext cx="64008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spcAft>
                <a:spcPts val="1000"/>
              </a:spcAft>
              <a:defRPr sz="1800" b="1">
                <a:solidFill>
                  <a:srgbClr val="FF6600"/>
                </a:solidFill>
              </a:defRPr>
            </a:pPr>
            <a:r>
              <a:t>Contact GMAB Today for a Complimentary Assessment</a:t>
            </a:r>
          </a:p>
          <a:p>
            <a:pPr algn="ctr">
              <a:defRPr sz="1400">
                <a:solidFill>
                  <a:srgbClr val="003366"/>
                </a:solidFill>
              </a:defRPr>
            </a:pPr>
            <a:r>
              <a:t>GMAB - SPIG Group</a:t>
            </a:r>
          </a:p>
          <a:p>
            <a:pPr algn="ctr">
              <a:defRPr sz="1200">
                <a:solidFill>
                  <a:srgbClr val="666666"/>
                </a:solidFill>
              </a:defRPr>
            </a:pPr>
            <a:r>
              <a:t>www.SPIG-GMAB.com | info@spig-gmab.com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