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28" r:id="rId3"/>
    <p:sldId id="289" r:id="rId4"/>
    <p:sldId id="327" r:id="rId5"/>
    <p:sldId id="290" r:id="rId6"/>
    <p:sldId id="291" r:id="rId7"/>
    <p:sldId id="259" r:id="rId8"/>
    <p:sldId id="260" r:id="rId9"/>
    <p:sldId id="261" r:id="rId10"/>
    <p:sldId id="292" r:id="rId11"/>
    <p:sldId id="318" r:id="rId12"/>
    <p:sldId id="294" r:id="rId13"/>
    <p:sldId id="317" r:id="rId14"/>
    <p:sldId id="329" r:id="rId15"/>
    <p:sldId id="295" r:id="rId16"/>
    <p:sldId id="296" r:id="rId17"/>
    <p:sldId id="266" r:id="rId18"/>
    <p:sldId id="330" r:id="rId19"/>
    <p:sldId id="275" r:id="rId20"/>
    <p:sldId id="298" r:id="rId21"/>
    <p:sldId id="299" r:id="rId22"/>
    <p:sldId id="300" r:id="rId23"/>
    <p:sldId id="301" r:id="rId24"/>
    <p:sldId id="302" r:id="rId25"/>
    <p:sldId id="331" r:id="rId26"/>
    <p:sldId id="332" r:id="rId27"/>
    <p:sldId id="279" r:id="rId28"/>
    <p:sldId id="280" r:id="rId29"/>
    <p:sldId id="305" r:id="rId30"/>
    <p:sldId id="281" r:id="rId31"/>
    <p:sldId id="333" r:id="rId32"/>
    <p:sldId id="334" r:id="rId33"/>
    <p:sldId id="283" r:id="rId34"/>
    <p:sldId id="284" r:id="rId35"/>
    <p:sldId id="285" r:id="rId36"/>
    <p:sldId id="322" r:id="rId37"/>
    <p:sldId id="306" r:id="rId38"/>
    <p:sldId id="307" r:id="rId39"/>
    <p:sldId id="309" r:id="rId40"/>
    <p:sldId id="311" r:id="rId41"/>
    <p:sldId id="312" r:id="rId42"/>
    <p:sldId id="287" r:id="rId43"/>
    <p:sldId id="323" r:id="rId44"/>
    <p:sldId id="324" r:id="rId45"/>
    <p:sldId id="288" r:id="rId46"/>
    <p:sldId id="314" r:id="rId47"/>
    <p:sldId id="315" r:id="rId4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0" y="28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D43F13A-90B1-4339-A081-4943DD279269}" type="datetimeFigureOut">
              <a:rPr lang="ko-KR" altLang="en-US"/>
              <a:pPr>
                <a:defRPr/>
              </a:pPr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D2B81FC-F2D4-45C5-A49F-DE5631C97C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68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9110CE1-D6C7-4CB8-8B48-39C0D837A3A1}" type="slidenum">
              <a:rPr lang="ko-KR" altLang="en-US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Spring 2022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D. K. Kim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C50C2-9566-4810-9BC2-2B11088DFB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596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Spring 2022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D. K. Kim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F0F23-0E87-4CCD-AC87-1C98E1EB06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58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Spring 2022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D. K. Kim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78DB5-895F-40F5-8B1C-0B8164AD10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437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Spring 2022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D. K. Kim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19C74-F449-4FDD-B9D7-13263C645A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799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Spring 2022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D. K. Kim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5D94C-0900-45ED-9CFC-D0BABE6EBC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87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Spring 2022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D. K. Kim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F8FC1-21D0-4361-BE83-349166ADC7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018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Spring 2022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D. K. Kim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595B9-1536-404E-91C2-0FBC8FE1FA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71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Spring 2022</a:t>
            </a: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D. K. Kim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2A9A-64CF-4DC2-825E-8769484C50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18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Spring 2022</a:t>
            </a: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D. K. Kim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7F640-2B16-44C8-A6BE-A3B982C101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92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Spring 2022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D. K. Kim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AFC24-0DCD-4C20-A7CC-E5C2852F75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567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Spring 2022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D. K. Kim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694E-DAEE-49AD-A737-48F9D155D9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720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smtClean="0"/>
            </a:lvl1pPr>
          </a:lstStyle>
          <a:p>
            <a:pPr>
              <a:defRPr/>
            </a:pPr>
            <a:r>
              <a:rPr lang="en-US" altLang="ko-KR" smtClean="0"/>
              <a:t>Spring 2022</a:t>
            </a: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smtClean="0"/>
            </a:lvl1pPr>
          </a:lstStyle>
          <a:p>
            <a:pPr>
              <a:defRPr/>
            </a:pPr>
            <a:r>
              <a:rPr lang="en-US" altLang="ko-KR"/>
              <a:t>D. K. Kim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smtClean="0"/>
            </a:lvl1pPr>
          </a:lstStyle>
          <a:p>
            <a:pPr>
              <a:defRPr/>
            </a:pPr>
            <a:fld id="{E9E100A4-9D16-4580-987F-4B87EF7C73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kkim@jbnu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9.wmf"/><Relationship Id="rId10" Type="http://schemas.openxmlformats.org/officeDocument/2006/relationships/image" Target="../media/image20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1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58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daum.net/_blog/BlogTypeView.do?blogid=0O5nW&amp;articleno=78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ko-KR" altLang="en-US" sz="4400" smtClean="0"/>
              <a:t>제 </a:t>
            </a:r>
            <a:r>
              <a:rPr lang="en-US" altLang="ko-KR" sz="4400" smtClean="0"/>
              <a:t>5 </a:t>
            </a:r>
            <a:r>
              <a:rPr lang="ko-KR" altLang="en-US" sz="4400" smtClean="0"/>
              <a:t>장 자료의 재표현</a:t>
            </a:r>
            <a:r>
              <a:rPr lang="en-US" altLang="ko-KR" sz="4400" smtClean="0"/>
              <a:t>(</a:t>
            </a:r>
            <a:r>
              <a:rPr lang="ko-KR" altLang="en-US" sz="4400" smtClean="0"/>
              <a:t>변환</a:t>
            </a:r>
            <a:r>
              <a:rPr lang="en-US" altLang="ko-KR" sz="4400" smtClean="0"/>
              <a:t>)</a:t>
            </a:r>
            <a:endParaRPr lang="ko-KR" altLang="en-US" sz="44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altLang="ko-KR" sz="1800" dirty="0" smtClean="0"/>
              <a:t>                          Spring 2022</a:t>
            </a:r>
          </a:p>
          <a:p>
            <a:pPr eaLnBrk="1" hangingPunct="1"/>
            <a:r>
              <a:rPr lang="en-US" altLang="ko-KR" sz="1800" dirty="0" smtClean="0"/>
              <a:t>H.P : 010-8622-1637</a:t>
            </a:r>
          </a:p>
          <a:p>
            <a:pPr eaLnBrk="1" hangingPunct="1"/>
            <a:r>
              <a:rPr lang="en-US" altLang="ko-KR" sz="1800" dirty="0" smtClean="0"/>
              <a:t>       E-mail: </a:t>
            </a:r>
            <a:r>
              <a:rPr lang="en-US" altLang="ko-KR" sz="1800" dirty="0" smtClean="0">
                <a:hlinkClick r:id="rId3"/>
              </a:rPr>
              <a:t>dkkim@jbnu.ac.kr</a:t>
            </a:r>
            <a:endParaRPr lang="en-US" altLang="ko-KR" sz="1800" dirty="0" smtClean="0"/>
          </a:p>
          <a:p>
            <a:pPr algn="l" eaLnBrk="1" hangingPunct="1"/>
            <a:r>
              <a:rPr lang="en-US" altLang="ko-KR" sz="1800" dirty="0" smtClean="0"/>
              <a:t>                          D.K. Kim </a:t>
            </a:r>
            <a:endParaRPr lang="ko-KR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07365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ko-KR" sz="1800" b="1" dirty="0" smtClean="0"/>
              <a:t>2. 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변수 사이의 단순한 관계 </a:t>
            </a:r>
            <a:r>
              <a:rPr lang="ko-KR" altLang="en-US" sz="1800" dirty="0" smtClean="0"/>
              <a:t>유도</a:t>
            </a:r>
            <a:endParaRPr lang="en-US" altLang="ko-KR" sz="1800" dirty="0" smtClean="0"/>
          </a:p>
          <a:p>
            <a:pPr eaLnBrk="1" hangingPunct="1">
              <a:buFontTx/>
              <a:buNone/>
              <a:defRPr/>
            </a:pPr>
            <a:endParaRPr lang="en-US" altLang="ko-KR" sz="1600" dirty="0" smtClean="0"/>
          </a:p>
          <a:p>
            <a:pPr eaLnBrk="1" hangingPunct="1">
              <a:buFontTx/>
              <a:buNone/>
              <a:defRPr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예제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자동차의 속도와 제동거리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미 </a:t>
            </a:r>
            <a:r>
              <a:rPr lang="ko-KR" altLang="en-US" sz="1600" dirty="0" err="1" smtClean="0"/>
              <a:t>표준국</a:t>
            </a:r>
            <a:r>
              <a:rPr lang="en-US" altLang="ko-KR" sz="1600" dirty="0" smtClean="0"/>
              <a:t>)</a:t>
            </a:r>
          </a:p>
          <a:p>
            <a:pPr eaLnBrk="1" hangingPunct="1">
              <a:buFontTx/>
              <a:buNone/>
              <a:defRPr/>
            </a:pPr>
            <a:endParaRPr lang="en-US" altLang="ko-KR" sz="2000" dirty="0" smtClean="0"/>
          </a:p>
          <a:p>
            <a:pPr eaLnBrk="1" hangingPunct="1">
              <a:buFontTx/>
              <a:buNone/>
              <a:defRPr/>
            </a:pPr>
            <a:endParaRPr lang="en-US" altLang="ko-KR" sz="2000" dirty="0" smtClean="0"/>
          </a:p>
          <a:p>
            <a:pPr eaLnBrk="1" hangingPunct="1">
              <a:buFontTx/>
              <a:buNone/>
              <a:defRPr/>
            </a:pPr>
            <a:r>
              <a:rPr lang="en-US" altLang="ko-KR" sz="2000" dirty="0" smtClean="0"/>
              <a:t>                                       </a:t>
            </a:r>
            <a:r>
              <a:rPr lang="ko-KR" altLang="en-US" sz="1600" dirty="0" smtClean="0"/>
              <a:t>단위 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스피드</a:t>
            </a:r>
            <a:r>
              <a:rPr lang="en-US" altLang="ko-KR" sz="1400" dirty="0" smtClean="0"/>
              <a:t>(mile/hour),  </a:t>
            </a:r>
            <a:r>
              <a:rPr lang="ko-KR" altLang="en-US" sz="1400" dirty="0" smtClean="0"/>
              <a:t>거리</a:t>
            </a:r>
            <a:r>
              <a:rPr lang="en-US" altLang="ko-KR" sz="1400" dirty="0" smtClean="0"/>
              <a:t>(feet)</a:t>
            </a:r>
          </a:p>
          <a:p>
            <a:pPr eaLnBrk="1" hangingPunct="1">
              <a:buFontTx/>
              <a:buNone/>
              <a:defRPr/>
            </a:pPr>
            <a:endParaRPr lang="en-US" altLang="ko-KR" sz="1400" dirty="0" smtClean="0"/>
          </a:p>
          <a:p>
            <a:pPr eaLnBrk="1" hangingPunct="1">
              <a:buFontTx/>
              <a:buNone/>
              <a:defRPr/>
            </a:pPr>
            <a:r>
              <a:rPr lang="en-US" altLang="ko-KR" sz="1400" dirty="0" smtClean="0"/>
              <a:t>         </a:t>
            </a:r>
          </a:p>
          <a:p>
            <a:pPr eaLnBrk="1" hangingPunct="1">
              <a:buFontTx/>
              <a:buNone/>
              <a:defRPr/>
            </a:pPr>
            <a:endParaRPr lang="en-US" altLang="ko-KR" sz="2400" dirty="0" smtClean="0"/>
          </a:p>
          <a:p>
            <a:pPr eaLnBrk="1" hangingPunct="1">
              <a:buFontTx/>
              <a:buNone/>
              <a:defRPr/>
            </a:pPr>
            <a:endParaRPr lang="en-US" altLang="ko-KR" sz="2400" dirty="0" smtClean="0"/>
          </a:p>
          <a:p>
            <a:pPr eaLnBrk="1" hangingPunct="1">
              <a:buFontTx/>
              <a:buNone/>
              <a:defRPr/>
            </a:pPr>
            <a:endParaRPr lang="en-US" altLang="ko-KR" sz="2400" dirty="0" smtClean="0"/>
          </a:p>
          <a:p>
            <a:pPr eaLnBrk="1" hangingPunct="1">
              <a:buFontTx/>
              <a:buNone/>
              <a:defRPr/>
            </a:pPr>
            <a:endParaRPr lang="en-US" altLang="ko-KR" dirty="0" smtClean="0"/>
          </a:p>
        </p:txBody>
      </p:sp>
      <p:sp>
        <p:nvSpPr>
          <p:cNvPr id="13315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13316" name="바닥글 개체 틀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ko-KR" sz="3200" smtClean="0"/>
              <a:t>5.2 </a:t>
            </a:r>
            <a:r>
              <a:rPr lang="ko-KR" altLang="en-US" sz="3200" smtClean="0"/>
              <a:t>재표현의 목적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46138" y="2060575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스피드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거리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182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54075" y="3141663"/>
          <a:ext cx="5942013" cy="2811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1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par(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mfrow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=c(1,2))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speed&lt;-c(10,20,30,40,50)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distance&lt;-c(10,40,94,182,308)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data&lt;-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data.frame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speed,distance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plot(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distance~speed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lwd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=5, main=“speed and distance(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미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표준국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실험자료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“)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out&lt;-lm(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distance~speed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abline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out,col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=“red”)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square.root.distance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&lt;-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sqrt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(distance)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plot(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square.root.distance~speed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lwd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=5, main=“speed and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square.root.distance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미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표준국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실험자료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“)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out1&lt;-lm(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square.root.distance~speed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Out1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abline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(out1,col=“blue”)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07365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ko-KR" sz="1800" dirty="0" smtClean="0"/>
              <a:t>2. 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변수 사이의 단순한 관계 </a:t>
            </a:r>
            <a:r>
              <a:rPr lang="ko-KR" altLang="en-US" sz="1800" dirty="0" smtClean="0"/>
              <a:t>표출</a:t>
            </a:r>
            <a:endParaRPr lang="en-US" altLang="ko-KR" sz="1800" dirty="0" smtClean="0"/>
          </a:p>
          <a:p>
            <a:pPr eaLnBrk="1" hangingPunct="1">
              <a:buFontTx/>
              <a:buNone/>
              <a:defRPr/>
            </a:pPr>
            <a:r>
              <a:rPr lang="en-US" altLang="ko-KR" sz="2400" dirty="0" smtClean="0"/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600" dirty="0" smtClean="0"/>
              <a:t>   (</a:t>
            </a:r>
            <a:r>
              <a:rPr lang="ko-KR" altLang="en-US" sz="1600" dirty="0" smtClean="0"/>
              <a:t>원 자료 결과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pPr eaLnBrk="1" hangingPunct="1">
              <a:buFontTx/>
              <a:buNone/>
              <a:defRPr/>
            </a:pPr>
            <a:r>
              <a:rPr lang="en-US" altLang="ko-KR" sz="2000" dirty="0" smtClean="0"/>
              <a:t> </a:t>
            </a:r>
            <a:endParaRPr lang="en-US" altLang="ko-KR" sz="1400" dirty="0" smtClean="0"/>
          </a:p>
          <a:p>
            <a:pPr eaLnBrk="1" hangingPunct="1">
              <a:buFontTx/>
              <a:buNone/>
              <a:defRPr/>
            </a:pPr>
            <a:r>
              <a:rPr lang="en-US" altLang="ko-KR" sz="1400" dirty="0" smtClean="0"/>
              <a:t>         </a:t>
            </a:r>
          </a:p>
          <a:p>
            <a:pPr eaLnBrk="1" hangingPunct="1">
              <a:buFontTx/>
              <a:buNone/>
              <a:defRPr/>
            </a:pPr>
            <a:endParaRPr lang="en-US" altLang="ko-KR" sz="2400" dirty="0" smtClean="0"/>
          </a:p>
          <a:p>
            <a:pPr eaLnBrk="1" hangingPunct="1">
              <a:buFontTx/>
              <a:buNone/>
              <a:defRPr/>
            </a:pPr>
            <a:endParaRPr lang="en-US" altLang="ko-KR" sz="2400" dirty="0" smtClean="0"/>
          </a:p>
          <a:p>
            <a:pPr eaLnBrk="1" hangingPunct="1">
              <a:buFontTx/>
              <a:buNone/>
              <a:defRPr/>
            </a:pPr>
            <a:r>
              <a:rPr lang="en-US" altLang="ko-KR" sz="1600" dirty="0" smtClean="0"/>
              <a:t>    ( </a:t>
            </a:r>
            <a:r>
              <a:rPr lang="ko-KR" altLang="en-US" sz="1600" dirty="0" smtClean="0"/>
              <a:t>제곱근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변환 결과 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14339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14340" name="바닥글 개체 틀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ko-KR" sz="3200" smtClean="0"/>
              <a:t>5.2 </a:t>
            </a:r>
            <a:r>
              <a:rPr lang="ko-KR" altLang="en-US" sz="3200" smtClean="0"/>
              <a:t>재표현의 목적</a:t>
            </a: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2281238"/>
            <a:ext cx="408622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4027488"/>
            <a:ext cx="4311650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07365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ko-KR" sz="1800" dirty="0" smtClean="0"/>
              <a:t>2. 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변수 사이의 단순한 관계 </a:t>
            </a:r>
            <a:r>
              <a:rPr lang="ko-KR" altLang="en-US" sz="1800" dirty="0" smtClean="0"/>
              <a:t>표출</a:t>
            </a:r>
            <a:endParaRPr lang="en-US" altLang="ko-KR" sz="1800" dirty="0" smtClean="0"/>
          </a:p>
          <a:p>
            <a:pPr eaLnBrk="1" hangingPunct="1">
              <a:buFontTx/>
              <a:buNone/>
              <a:defRPr/>
            </a:pPr>
            <a:endParaRPr lang="en-US" altLang="ko-KR" sz="2000" dirty="0" smtClean="0"/>
          </a:p>
          <a:p>
            <a:pPr eaLnBrk="1" hangingPunct="1">
              <a:buFontTx/>
              <a:buNone/>
              <a:defRPr/>
            </a:pPr>
            <a:endParaRPr lang="en-US" altLang="ko-KR" sz="2000" dirty="0" smtClean="0"/>
          </a:p>
          <a:p>
            <a:pPr eaLnBrk="1" hangingPunct="1">
              <a:buFontTx/>
              <a:buNone/>
              <a:defRPr/>
            </a:pPr>
            <a:endParaRPr lang="en-US" altLang="ko-KR" sz="1400" dirty="0" smtClean="0"/>
          </a:p>
          <a:p>
            <a:pPr eaLnBrk="1" hangingPunct="1">
              <a:buFontTx/>
              <a:buNone/>
              <a:defRPr/>
            </a:pPr>
            <a:r>
              <a:rPr lang="en-US" altLang="ko-KR" sz="1400" dirty="0" smtClean="0"/>
              <a:t>         </a:t>
            </a:r>
          </a:p>
          <a:p>
            <a:pPr eaLnBrk="1" hangingPunct="1">
              <a:buFontTx/>
              <a:buNone/>
              <a:defRPr/>
            </a:pPr>
            <a:endParaRPr lang="en-US" altLang="ko-KR" sz="2400" dirty="0" smtClean="0"/>
          </a:p>
          <a:p>
            <a:pPr eaLnBrk="1" hangingPunct="1">
              <a:buFontTx/>
              <a:buNone/>
              <a:defRPr/>
            </a:pPr>
            <a:r>
              <a:rPr lang="en-US" altLang="ko-KR" sz="2400" dirty="0" smtClean="0"/>
              <a:t>                              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                             </a:t>
            </a:r>
            <a:r>
              <a:rPr lang="ko-KR" altLang="en-US" sz="1600" dirty="0" smtClean="0"/>
              <a:t>제곱근변환 된 자료의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적합된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회귀</a:t>
            </a:r>
            <a:endParaRPr lang="en-US" altLang="ko-KR" sz="1600" dirty="0" smtClean="0"/>
          </a:p>
          <a:p>
            <a:pPr eaLnBrk="1" hangingPunct="1">
              <a:buFontTx/>
              <a:buNone/>
              <a:defRPr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                             </a:t>
            </a:r>
            <a:r>
              <a:rPr lang="ko-KR" altLang="en-US" sz="1600" dirty="0" smtClean="0"/>
              <a:t>식이 직선화가 더 되었음</a:t>
            </a:r>
            <a:endParaRPr lang="en-US" altLang="ko-KR" sz="1600" dirty="0" smtClean="0"/>
          </a:p>
          <a:p>
            <a:pPr eaLnBrk="1" hangingPunct="1">
              <a:buFontTx/>
              <a:buNone/>
              <a:defRPr/>
            </a:pPr>
            <a:r>
              <a:rPr lang="en-US" altLang="ko-KR" dirty="0" smtClean="0"/>
              <a:t>                                   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선형회귀선</a:t>
            </a:r>
            <a:r>
              <a:rPr lang="en-US" altLang="ko-KR" sz="1600" dirty="0" smtClean="0"/>
              <a:t>: </a:t>
            </a:r>
            <a:endParaRPr lang="en-US" altLang="ko-KR" dirty="0" smtClean="0"/>
          </a:p>
        </p:txBody>
      </p:sp>
      <p:sp>
        <p:nvSpPr>
          <p:cNvPr id="15363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15364" name="바닥글 개체 틀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ko-KR" sz="3200" smtClean="0"/>
              <a:t>5.2 </a:t>
            </a:r>
            <a:r>
              <a:rPr lang="ko-KR" altLang="en-US" sz="3200" smtClean="0"/>
              <a:t>재표현의 목적</a:t>
            </a:r>
          </a:p>
        </p:txBody>
      </p:sp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844675"/>
            <a:ext cx="3887788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7" name="Object 4"/>
          <p:cNvGraphicFramePr>
            <a:graphicFrameLocks noChangeAspect="1"/>
          </p:cNvGraphicFramePr>
          <p:nvPr/>
        </p:nvGraphicFramePr>
        <p:xfrm>
          <a:off x="5394325" y="4724400"/>
          <a:ext cx="30019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수식" r:id="rId4" imgW="2514600" imgH="241300" progId="Equation.3">
                  <p:embed/>
                </p:oleObj>
              </mc:Choice>
              <mc:Fallback>
                <p:oleObj name="수식" r:id="rId4" imgW="2514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4724400"/>
                        <a:ext cx="30019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68313" y="1052513"/>
            <a:ext cx="8229600" cy="5073650"/>
          </a:xfrm>
          <a:blipFill rotWithShape="0">
            <a:blip r:embed="rId3"/>
            <a:stretch>
              <a:fillRect l="-667" t="-721"/>
            </a:stretch>
          </a:blipFill>
          <a:extLst/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6387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16388" name="바닥글 개체 틀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ko-KR" sz="3200" smtClean="0"/>
              <a:t>5.2 </a:t>
            </a:r>
            <a:r>
              <a:rPr lang="ko-KR" altLang="en-US" sz="3200" smtClean="0"/>
              <a:t>재표현의 목적</a:t>
            </a:r>
          </a:p>
        </p:txBody>
      </p:sp>
      <p:graphicFrame>
        <p:nvGraphicFramePr>
          <p:cNvPr id="16390" name="개체 2"/>
          <p:cNvGraphicFramePr>
            <a:graphicFrameLocks noChangeAspect="1"/>
          </p:cNvGraphicFramePr>
          <p:nvPr/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수식" r:id="rId4" imgW="126780" imgH="215526" progId="Equation.3">
                  <p:embed/>
                </p:oleObj>
              </mc:Choice>
              <mc:Fallback>
                <p:oleObj name="수식" r:id="rId4" imgW="126780" imgH="215526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16388" name="바닥글 개체 틀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ko-KR" sz="3200" smtClean="0"/>
              <a:t>5.2 </a:t>
            </a:r>
            <a:r>
              <a:rPr lang="ko-KR" altLang="en-US" sz="3200" smtClean="0"/>
              <a:t>재표현의 목적</a:t>
            </a:r>
          </a:p>
        </p:txBody>
      </p:sp>
      <p:graphicFrame>
        <p:nvGraphicFramePr>
          <p:cNvPr id="16390" name="개체 2"/>
          <p:cNvGraphicFramePr>
            <a:graphicFrameLocks noChangeAspect="1"/>
          </p:cNvGraphicFramePr>
          <p:nvPr/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수식" r:id="rId3" imgW="126780" imgH="215526" progId="Equation.3">
                  <p:embed/>
                </p:oleObj>
              </mc:Choice>
              <mc:Fallback>
                <p:oleObj name="수식" r:id="rId3" imgW="126780" imgH="215526" progId="Equation.3">
                  <p:embed/>
                  <p:pic>
                    <p:nvPicPr>
                      <p:cNvPr id="1639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3. </a:t>
                </a:r>
                <a:r>
                  <a:rPr lang="ko-KR" altLang="en-US" sz="2000" dirty="0" smtClean="0"/>
                  <a:t>산포를 비슷하게 할 목적으로 </a:t>
                </a:r>
                <a:r>
                  <a:rPr lang="en-US" altLang="ko-KR" sz="2000" dirty="0" smtClean="0"/>
                  <a:t>– </a:t>
                </a:r>
                <a:r>
                  <a:rPr lang="ko-KR" altLang="en-US" sz="2000" dirty="0" smtClean="0"/>
                  <a:t>그룹간의 비교를 쉽게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 </a:t>
                </a:r>
                <a:r>
                  <a:rPr lang="ko-KR" altLang="en-US" sz="2000" dirty="0" smtClean="0"/>
                  <a:t>분산의 안정화</a:t>
                </a:r>
                <a:r>
                  <a:rPr lang="en-US" altLang="ko-KR" sz="2000" dirty="0" smtClean="0"/>
                  <a:t>(Variance Stabilization)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  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:</m:t>
                    </m:r>
                  </m:oMath>
                </a14:m>
                <a:r>
                  <a:rPr lang="en-US" altLang="ko-KR" sz="2000" dirty="0" smtClean="0"/>
                  <a:t>  </a:t>
                </a:r>
                <a:r>
                  <a:rPr lang="ko-KR" altLang="en-US" sz="2000" dirty="0" smtClean="0"/>
                  <a:t>원 자료</a:t>
                </a:r>
                <a:r>
                  <a:rPr lang="en-US" altLang="ko-KR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 : </a:t>
                </a:r>
                <a:r>
                  <a:rPr lang="ko-KR" altLang="en-US" sz="2000" dirty="0" smtClean="0"/>
                  <a:t>변환된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자료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2000" dirty="0" smtClean="0"/>
                  <a:t>값들의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변동성이 그들의 평균 값에 관련이 되지 않도록 새로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</a:t>
                </a:r>
                <a:r>
                  <a:rPr lang="ko-KR" altLang="en-US" sz="2000" dirty="0" smtClean="0"/>
                  <a:t>운 함수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 smtClean="0"/>
                  <a:t>를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찾는 것임 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ko-KR" altLang="en-US" sz="2000" dirty="0" smtClean="0"/>
                  <a:t>     예</a:t>
                </a:r>
                <a:r>
                  <a:rPr lang="en-US" altLang="ko-KR" sz="2000" dirty="0" smtClean="0"/>
                  <a:t>)  </a:t>
                </a:r>
                <a:r>
                  <a:rPr lang="ko-KR" altLang="en-US" sz="2000" dirty="0" err="1" smtClean="0"/>
                  <a:t>포아송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err="1" smtClean="0"/>
                  <a:t>이항분포</a:t>
                </a:r>
                <a:r>
                  <a:rPr lang="ko-KR" altLang="en-US" sz="2000" dirty="0" smtClean="0"/>
                  <a:t> 등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741" t="-809" r="-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9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07365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ko-KR" altLang="en-US" sz="1600" dirty="0" smtClean="0"/>
              <a:t>   예제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세 종류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보험상품 </a:t>
            </a:r>
            <a:r>
              <a:rPr lang="en-US" altLang="ko-KR" sz="1600" dirty="0" smtClean="0"/>
              <a:t>A, B, C</a:t>
            </a:r>
            <a:r>
              <a:rPr lang="ko-KR" altLang="en-US" sz="1600" dirty="0" smtClean="0"/>
              <a:t>의 청구액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비교</a:t>
            </a:r>
            <a:endParaRPr lang="en-US" altLang="ko-KR" sz="1600" dirty="0" smtClean="0"/>
          </a:p>
          <a:p>
            <a:pPr eaLnBrk="1" hangingPunct="1">
              <a:buFontTx/>
              <a:buNone/>
              <a:defRPr/>
            </a:pPr>
            <a:endParaRPr lang="en-US" altLang="ko-KR" sz="1600" dirty="0" smtClean="0"/>
          </a:p>
          <a:p>
            <a:pPr eaLnBrk="1" hangingPunct="1">
              <a:buFontTx/>
              <a:buNone/>
              <a:defRPr/>
            </a:pPr>
            <a:r>
              <a:rPr lang="en-US" altLang="ko-KR" sz="2400" dirty="0" smtClean="0"/>
              <a:t>  </a:t>
            </a:r>
          </a:p>
          <a:p>
            <a:pPr eaLnBrk="1" hangingPunct="1">
              <a:buFontTx/>
              <a:buNone/>
              <a:defRPr/>
            </a:pPr>
            <a:endParaRPr lang="en-US" altLang="ko-KR" sz="2400" dirty="0" smtClean="0"/>
          </a:p>
          <a:p>
            <a:pPr eaLnBrk="1" hangingPunct="1">
              <a:buFontTx/>
              <a:buNone/>
              <a:defRPr/>
            </a:pPr>
            <a:r>
              <a:rPr lang="en-US" altLang="ko-KR" sz="2400" dirty="0" smtClean="0"/>
              <a:t>  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2400" dirty="0" smtClean="0"/>
              <a:t> </a:t>
            </a:r>
          </a:p>
          <a:p>
            <a:pPr eaLnBrk="1" hangingPunct="1">
              <a:buFontTx/>
              <a:buNone/>
              <a:defRPr/>
            </a:pPr>
            <a:endParaRPr lang="en-US" altLang="ko-KR" sz="1400" dirty="0" smtClean="0"/>
          </a:p>
          <a:p>
            <a:pPr eaLnBrk="1" hangingPunct="1">
              <a:buFontTx/>
              <a:buNone/>
              <a:defRPr/>
            </a:pPr>
            <a:r>
              <a:rPr lang="en-US" altLang="ko-KR" sz="1400" dirty="0" smtClean="0"/>
              <a:t>         </a:t>
            </a:r>
          </a:p>
          <a:p>
            <a:pPr eaLnBrk="1" hangingPunct="1">
              <a:buFontTx/>
              <a:buNone/>
              <a:defRPr/>
            </a:pPr>
            <a:endParaRPr lang="en-US" altLang="ko-KR" sz="2400" dirty="0" smtClean="0"/>
          </a:p>
          <a:p>
            <a:pPr eaLnBrk="1" hangingPunct="1">
              <a:buFontTx/>
              <a:buNone/>
              <a:defRPr/>
            </a:pPr>
            <a:endParaRPr lang="en-US" altLang="ko-KR" sz="2400" dirty="0" smtClean="0"/>
          </a:p>
          <a:p>
            <a:pPr eaLnBrk="1" hangingPunct="1">
              <a:buFontTx/>
              <a:buNone/>
              <a:defRPr/>
            </a:pPr>
            <a:endParaRPr lang="en-US" altLang="ko-KR" sz="2400" dirty="0" smtClean="0"/>
          </a:p>
          <a:p>
            <a:pPr eaLnBrk="1" hangingPunct="1">
              <a:buFontTx/>
              <a:buNone/>
              <a:defRPr/>
            </a:pPr>
            <a:endParaRPr lang="en-US" altLang="ko-KR" dirty="0" smtClean="0"/>
          </a:p>
        </p:txBody>
      </p:sp>
      <p:sp>
        <p:nvSpPr>
          <p:cNvPr id="18435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18436" name="바닥글 개체 틀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ko-KR" sz="3200" smtClean="0"/>
              <a:t>5.2 </a:t>
            </a:r>
            <a:r>
              <a:rPr lang="ko-KR" altLang="en-US" sz="3200" smtClean="0"/>
              <a:t>재표현의 목적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33234"/>
              </p:ext>
            </p:extLst>
          </p:nvPr>
        </p:nvGraphicFramePr>
        <p:xfrm>
          <a:off x="1508089" y="1988840"/>
          <a:ext cx="508013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x1&lt;-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rgamma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(100,4); g1&lt;-rep(“A”,100)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x2&lt;-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rgamma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(100,4); g1&lt;-rep(“B”,100)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x3&lt;-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rgamma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(100,4); g1&lt;-rep(“C”,100)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claims&lt;-c(x1,x2,x3)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group&lt;-factor(c(g1,g2,g3))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boxplot(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claims~group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=“raw scale”)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x11; 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boxplot(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sqrt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(claims)~group,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sqrt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scale”)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x11; 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boxplot(log(claims)~group,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=“log scale”)</a:t>
                      </a:r>
                    </a:p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4" marR="91414" marT="45692" marB="456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48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052513"/>
                <a:ext cx="8229600" cy="5073650"/>
              </a:xfrm>
            </p:spPr>
            <p:txBody>
              <a:bodyPr/>
              <a:lstStyle/>
              <a:p>
                <a:pPr marL="0" indent="0" eaLnBrk="1" hangingPunct="1">
                  <a:buFontTx/>
                  <a:buNone/>
                  <a:defRPr/>
                </a:pPr>
                <a:r>
                  <a:rPr lang="en-US" altLang="ko-KR" sz="1800" dirty="0" smtClean="0"/>
                  <a:t>3. </a:t>
                </a:r>
                <a:r>
                  <a:rPr lang="ko-KR" altLang="en-US" sz="1800" b="1" dirty="0" smtClean="0">
                    <a:solidFill>
                      <a:srgbClr val="FF0000"/>
                    </a:solidFill>
                  </a:rPr>
                  <a:t>산포를 비슷하게 </a:t>
                </a:r>
                <a:r>
                  <a:rPr lang="ko-KR" altLang="en-US" sz="1800" dirty="0" smtClean="0"/>
                  <a:t>할 목적</a:t>
                </a:r>
                <a:r>
                  <a:rPr lang="en-US" altLang="ko-KR" sz="1800" dirty="0" smtClean="0"/>
                  <a:t>- </a:t>
                </a:r>
                <a:r>
                  <a:rPr lang="ko-KR" altLang="en-US" sz="1800" dirty="0" smtClean="0"/>
                  <a:t>그룹간 비교 쉽게</a:t>
                </a:r>
                <a:r>
                  <a:rPr lang="en-US" altLang="ko-KR" sz="1800" dirty="0" smtClean="0"/>
                  <a:t>  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altLang="ko-KR" sz="2400" dirty="0" smtClean="0"/>
                  <a:t>  </a:t>
                </a:r>
                <a:r>
                  <a:rPr lang="ko-KR" altLang="en-US" sz="1600" dirty="0" smtClean="0"/>
                  <a:t>예제</a:t>
                </a:r>
                <a:r>
                  <a:rPr lang="en-US" altLang="ko-KR" sz="1600" dirty="0" smtClean="0"/>
                  <a:t>) </a:t>
                </a:r>
                <a:r>
                  <a:rPr lang="ko-KR" altLang="en-US" sz="1600" dirty="0" smtClean="0"/>
                  <a:t>세 종류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보험상품 </a:t>
                </a:r>
                <a:r>
                  <a:rPr lang="en-US" altLang="ko-KR" sz="1600" dirty="0" smtClean="0"/>
                  <a:t>A B C</a:t>
                </a:r>
                <a:r>
                  <a:rPr lang="ko-KR" altLang="en-US" sz="1600" dirty="0" smtClean="0"/>
                  <a:t>의 청구액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비교</a:t>
                </a:r>
                <a:endParaRPr lang="en-US" altLang="ko-KR" sz="1600" dirty="0" smtClean="0"/>
              </a:p>
              <a:p>
                <a:pPr eaLnBrk="1" hangingPunct="1">
                  <a:buFontTx/>
                  <a:buNone/>
                  <a:defRPr/>
                </a:pPr>
                <a:endParaRPr lang="en-US" altLang="ko-KR" sz="1600" dirty="0" smtClean="0"/>
              </a:p>
              <a:p>
                <a:pPr eaLnBrk="1" hangingPunct="1">
                  <a:buFontTx/>
                  <a:buNone/>
                  <a:defRPr/>
                </a:pPr>
                <a:r>
                  <a:rPr lang="en-US" altLang="ko-KR" sz="2400" dirty="0" smtClean="0"/>
                  <a:t>  </a:t>
                </a:r>
              </a:p>
              <a:p>
                <a:pPr eaLnBrk="1" hangingPunct="1">
                  <a:buFontTx/>
                  <a:buNone/>
                  <a:defRPr/>
                </a:pPr>
                <a:endParaRPr lang="en-US" altLang="ko-KR" sz="2400" dirty="0" smtClean="0"/>
              </a:p>
              <a:p>
                <a:pPr eaLnBrk="1" hangingPunct="1">
                  <a:buFontTx/>
                  <a:buNone/>
                  <a:defRPr/>
                </a:pPr>
                <a:r>
                  <a:rPr lang="en-US" altLang="ko-KR" sz="2400" dirty="0" smtClean="0"/>
                  <a:t>  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altLang="ko-KR" sz="2400" dirty="0" smtClean="0"/>
                  <a:t> </a:t>
                </a:r>
              </a:p>
              <a:p>
                <a:pPr eaLnBrk="1" hangingPunct="1">
                  <a:buFontTx/>
                  <a:buNone/>
                  <a:defRPr/>
                </a:pPr>
                <a:endParaRPr lang="en-US" altLang="ko-KR" sz="1400" dirty="0" smtClean="0"/>
              </a:p>
              <a:p>
                <a:pPr eaLnBrk="1" hangingPunct="1">
                  <a:buFontTx/>
                  <a:buNone/>
                  <a:defRPr/>
                </a:pPr>
                <a:r>
                  <a:rPr lang="en-US" altLang="ko-KR" sz="1400" dirty="0" smtClean="0"/>
                  <a:t>         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altLang="ko-KR" sz="1600" dirty="0" smtClean="0"/>
                  <a:t>       </a:t>
                </a:r>
                <a:r>
                  <a:rPr lang="en-US" altLang="ko-KR" sz="1600" dirty="0" smtClean="0"/>
                  <a:t>             (</a:t>
                </a:r>
                <a:r>
                  <a:rPr lang="ko-KR" altLang="en-US" sz="1600" dirty="0" smtClean="0"/>
                  <a:t>원 자료</a:t>
                </a:r>
                <a:r>
                  <a:rPr lang="en-US" altLang="ko-KR" sz="1600" dirty="0" smtClean="0"/>
                  <a:t>)                   (</a:t>
                </a:r>
                <a:r>
                  <a:rPr lang="ko-KR" altLang="en-US" sz="1600" dirty="0" smtClean="0"/>
                  <a:t>제곱근 변환</a:t>
                </a:r>
                <a:r>
                  <a:rPr lang="en-US" altLang="ko-KR" sz="1600" dirty="0" smtClean="0"/>
                  <a:t>)                   (</a:t>
                </a:r>
                <a:r>
                  <a:rPr lang="ko-KR" altLang="en-US" sz="1600" dirty="0" smtClean="0"/>
                  <a:t>로그 변환</a:t>
                </a:r>
                <a:r>
                  <a:rPr lang="en-US" altLang="ko-KR" sz="1600" dirty="0" smtClean="0"/>
                  <a:t>)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      </a:t>
                </a:r>
                <a:r>
                  <a:rPr lang="en-US" altLang="ko-KR" sz="2400" dirty="0" smtClean="0"/>
                  <a:t>  </a:t>
                </a:r>
                <a:r>
                  <a:rPr lang="en-US" altLang="ko-KR" sz="2400" dirty="0" smtClean="0"/>
                  <a:t>                         </a:t>
                </a:r>
                <a:r>
                  <a:rPr lang="en-US" altLang="ko-KR" sz="240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ko-KR" sz="1600" dirty="0" smtClean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ko-KR" sz="1600" dirty="0" smtClean="0"/>
              </a:p>
              <a:p>
                <a:pPr eaLnBrk="1" hangingPunct="1">
                  <a:buFontTx/>
                  <a:buNone/>
                  <a:defRPr/>
                </a:pP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                                                </a:t>
                </a:r>
                <a:r>
                  <a:rPr lang="ko-KR" altLang="en-US" sz="1600" dirty="0" smtClean="0"/>
                  <a:t>산포는 </a:t>
                </a:r>
                <a:r>
                  <a:rPr lang="en-US" altLang="ko-KR" sz="1600" dirty="0" smtClean="0"/>
                  <a:t>?                          </a:t>
                </a:r>
                <a:r>
                  <a:rPr lang="ko-KR" altLang="en-US" sz="1600" dirty="0" smtClean="0"/>
                  <a:t>산포는</a:t>
                </a:r>
                <a:r>
                  <a:rPr lang="en-US" altLang="ko-KR" sz="1600" dirty="0" smtClean="0"/>
                  <a:t>?</a:t>
                </a:r>
                <a:endParaRPr lang="en-US" altLang="ko-KR" sz="1600" dirty="0" smtClean="0"/>
              </a:p>
              <a:p>
                <a:pPr eaLnBrk="1" hangingPunct="1">
                  <a:buFontTx/>
                  <a:buNone/>
                  <a:defRPr/>
                </a:pP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400" dirty="0" smtClean="0"/>
                  <a:t> </a:t>
                </a:r>
                <a:r>
                  <a:rPr lang="ko-KR" altLang="en-US" sz="1600" dirty="0" smtClean="0"/>
                  <a:t>어느 변환이 산포가 균일한가 </a:t>
                </a:r>
                <a:r>
                  <a:rPr lang="en-US" altLang="ko-KR" sz="1600" dirty="0" smtClean="0"/>
                  <a:t>? </a:t>
                </a:r>
              </a:p>
              <a:p>
                <a:pPr eaLnBrk="1" hangingPunct="1">
                  <a:buFontTx/>
                  <a:buNone/>
                  <a:defRPr/>
                </a:pPr>
                <a:endParaRPr lang="en-US" altLang="ko-KR" sz="1600" dirty="0" smtClean="0"/>
              </a:p>
              <a:p>
                <a:pPr eaLnBrk="1" hangingPunct="1">
                  <a:buFontTx/>
                  <a:buNone/>
                  <a:defRPr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2048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052513"/>
                <a:ext cx="8229600" cy="5073650"/>
              </a:xfrm>
              <a:blipFill>
                <a:blip r:embed="rId2"/>
                <a:stretch>
                  <a:fillRect l="-667" t="-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9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19460" name="바닥글 개체 틀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5.2 </a:t>
            </a:r>
            <a:r>
              <a:rPr lang="ko-KR" altLang="en-US" sz="2800" dirty="0" err="1" smtClean="0"/>
              <a:t>재표현의</a:t>
            </a:r>
            <a:r>
              <a:rPr lang="ko-KR" altLang="en-US" sz="2800" dirty="0" smtClean="0"/>
              <a:t> 목적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060575"/>
            <a:ext cx="2160587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2062163"/>
            <a:ext cx="2149475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66925"/>
            <a:ext cx="21717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5.2 </a:t>
            </a:r>
            <a:r>
              <a:rPr lang="ko-KR" altLang="en-US" sz="2800" dirty="0" smtClean="0"/>
              <a:t>재 표현의 사다리</a:t>
            </a:r>
            <a:endParaRPr lang="ko-KR" altLang="en-US" sz="2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341438"/>
                <a:ext cx="8229600" cy="4270375"/>
              </a:xfrm>
            </p:spPr>
            <p:txBody>
              <a:bodyPr/>
              <a:lstStyle/>
              <a:p>
                <a:pPr eaLnBrk="1" hangingPunct="1">
                  <a:buFont typeface="Wingdings" panose="05000000000000000000" pitchFamily="2" charset="2"/>
                  <a:buChar char="v"/>
                </a:pPr>
                <a:r>
                  <a:rPr lang="ko-KR" altLang="en-US" sz="1800" dirty="0" smtClean="0"/>
                  <a:t>재 표현 </a:t>
                </a:r>
                <a:r>
                  <a:rPr lang="ko-KR" altLang="en-US" sz="1800" dirty="0"/>
                  <a:t>사다리 </a:t>
                </a:r>
                <a:r>
                  <a:rPr lang="en-US" altLang="ko-KR" sz="1800" dirty="0" smtClean="0"/>
                  <a:t>(</a:t>
                </a:r>
                <a:r>
                  <a:rPr lang="en-US" altLang="ko-KR" sz="1800" b="1" dirty="0" smtClean="0">
                    <a:solidFill>
                      <a:srgbClr val="FF0000"/>
                    </a:solidFill>
                  </a:rPr>
                  <a:t>Box-Cox </a:t>
                </a:r>
                <a:r>
                  <a:rPr lang="ko-KR" altLang="en-US" sz="1800" b="1" dirty="0" smtClean="0">
                    <a:solidFill>
                      <a:srgbClr val="FF0000"/>
                    </a:solidFill>
                  </a:rPr>
                  <a:t>변환</a:t>
                </a:r>
                <a:r>
                  <a:rPr lang="en-US" altLang="ko-KR" sz="1800" b="1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 eaLnBrk="1" hangingPunct="1">
                  <a:buNone/>
                </a:pPr>
                <a:r>
                  <a:rPr lang="en-US" altLang="ko-KR" sz="1800" dirty="0" smtClean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800" dirty="0" smtClean="0">
                    <a:solidFill>
                      <a:schemeClr val="tx1"/>
                    </a:solidFill>
                  </a:rPr>
                  <a:t> :  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원</a:t>
                </a:r>
                <a14:m>
                  <m:oMath xmlns:m="http://schemas.openxmlformats.org/officeDocument/2006/math">
                    <m:r>
                      <a:rPr lang="ko-KR" altLang="en-US" sz="1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자</m:t>
                    </m:r>
                    <m:r>
                      <a:rPr lang="ko-KR" alt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료</m:t>
                    </m:r>
                    <m:r>
                      <a:rPr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sz="18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341438"/>
                <a:ext cx="8229600" cy="4270375"/>
              </a:xfrm>
              <a:blipFill>
                <a:blip r:embed="rId3"/>
                <a:stretch>
                  <a:fillRect l="-444" t="-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4" name="날짜 개체 틀 5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20485" name="바닥글 개체 틀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graphicFrame>
        <p:nvGraphicFramePr>
          <p:cNvPr id="20486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144440"/>
              </p:ext>
            </p:extLst>
          </p:nvPr>
        </p:nvGraphicFramePr>
        <p:xfrm>
          <a:off x="1803125" y="2043112"/>
          <a:ext cx="63007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수식" r:id="rId4" imgW="4762500" imgH="762000" progId="Equation.3">
                  <p:embed/>
                </p:oleObj>
              </mc:Choice>
              <mc:Fallback>
                <p:oleObj name="수식" r:id="rId4" imgW="4762500" imgH="7620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125" y="2043112"/>
                        <a:ext cx="630078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97200"/>
            <a:ext cx="52959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3" y="2967038"/>
            <a:ext cx="1589087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581525"/>
            <a:ext cx="16891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90" name="개체 3"/>
          <p:cNvGraphicFramePr>
            <a:graphicFrameLocks noChangeAspect="1"/>
          </p:cNvGraphicFramePr>
          <p:nvPr/>
        </p:nvGraphicFramePr>
        <p:xfrm>
          <a:off x="7793038" y="2967038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수식" r:id="rId9" imgW="203024" imgH="203024" progId="Equation.3">
                  <p:embed/>
                </p:oleObj>
              </mc:Choice>
              <mc:Fallback>
                <p:oleObj name="수식" r:id="rId9" imgW="203024" imgH="203024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038" y="2967038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개체 4"/>
          <p:cNvGraphicFramePr>
            <a:graphicFrameLocks noChangeAspect="1"/>
          </p:cNvGraphicFramePr>
          <p:nvPr/>
        </p:nvGraphicFramePr>
        <p:xfrm>
          <a:off x="7800975" y="4724400"/>
          <a:ext cx="254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수식" r:id="rId11" imgW="253780" imgH="203024" progId="Equation.3">
                  <p:embed/>
                </p:oleObj>
              </mc:Choice>
              <mc:Fallback>
                <p:oleObj name="수식" r:id="rId11" imgW="253780" imgH="203024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975" y="4724400"/>
                        <a:ext cx="2540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21508" name="바닥글 개체 틀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5.2 </a:t>
            </a:r>
            <a:r>
              <a:rPr lang="ko-KR" altLang="en-US" sz="2800" dirty="0" err="1" smtClean="0"/>
              <a:t>재표현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사다리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ko-KR" sz="1800" dirty="0" smtClean="0"/>
                  <a:t> </a:t>
                </a:r>
                <a:r>
                  <a:rPr lang="ko-KR" altLang="en-US" sz="1800" dirty="0" err="1" smtClean="0"/>
                  <a:t>재표현의</a:t>
                </a:r>
                <a:r>
                  <a:rPr lang="ko-KR" altLang="en-US" sz="1800" dirty="0" smtClean="0"/>
                  <a:t> 사다리 활용</a:t>
                </a:r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 smtClean="0"/>
                  <a:t>      </a:t>
                </a:r>
                <a:r>
                  <a:rPr lang="ko-KR" altLang="en-US" sz="1800" dirty="0" smtClean="0"/>
                  <a:t>오른쪽으로 꼬리가 긴 경우 </a:t>
                </a:r>
                <a:r>
                  <a:rPr lang="en-US" altLang="ko-KR" sz="1800" dirty="0" smtClean="0"/>
                  <a:t>: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ko-KR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dirty="0" smtClean="0"/>
                  <a:t>           </a:t>
                </a:r>
                <a:r>
                  <a:rPr lang="ko-KR" altLang="en-US" sz="1800" dirty="0" smtClean="0"/>
                  <a:t>극심한 오른쪽으로 </a:t>
                </a:r>
                <a:r>
                  <a:rPr lang="ko-KR" altLang="en-US" sz="1800" dirty="0"/>
                  <a:t>꼬리가 긴 경우 </a:t>
                </a:r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: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     </a:t>
                </a:r>
                <a:r>
                  <a:rPr lang="ko-KR" altLang="en-US" sz="1800" dirty="0" smtClean="0"/>
                  <a:t>왼쪽으로 </a:t>
                </a:r>
                <a:r>
                  <a:rPr lang="ko-KR" altLang="en-US" sz="1800" dirty="0"/>
                  <a:t>꼬리가 긴 경우 </a:t>
                </a:r>
                <a:r>
                  <a:rPr lang="en-US" altLang="ko-KR" sz="1800" dirty="0"/>
                  <a:t>: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=2,4,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1800" dirty="0"/>
                  <a:t> </a:t>
                </a:r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 smtClean="0"/>
                  <a:t>    (</a:t>
                </a:r>
                <a:r>
                  <a:rPr lang="ko-KR" altLang="en-US" sz="1800" dirty="0" smtClean="0"/>
                  <a:t>참고</a:t>
                </a:r>
                <a:r>
                  <a:rPr lang="en-US" altLang="ko-KR" sz="1800" dirty="0" smtClean="0"/>
                  <a:t>)   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sz="1800" dirty="0" smtClean="0"/>
                  <a:t> 경우 </a:t>
                </a:r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 smtClean="0"/>
                  <a:t>      </a:t>
                </a:r>
                <a:r>
                  <a:rPr lang="ko-KR" altLang="en-US" sz="1800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=2.303 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 smtClean="0"/>
                  <a:t> 의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관계가 있기 때문에 대수 변환 </a:t>
                </a:r>
                <a:endParaRPr lang="ko-KR" altLang="en-US" sz="1800" dirty="0"/>
              </a:p>
              <a:p>
                <a:pPr marL="0" indent="0">
                  <a:buNone/>
                </a:pPr>
                <a:endParaRPr lang="ko-KR" altLang="en-US" sz="18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4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5.3 </a:t>
            </a:r>
            <a:r>
              <a:rPr lang="ko-KR" altLang="en-US" sz="2800" smtClean="0"/>
              <a:t>재표현의 활용사례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00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예제</a:t>
            </a: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) 28</a:t>
            </a:r>
            <a:r>
              <a:rPr lang="ko-KR" altLang="en-US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종 동물에 대한 </a:t>
            </a: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몸무게</a:t>
            </a: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 뇌무게</a:t>
            </a: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eaLnBrk="1" hangingPunct="1">
              <a:buFontTx/>
              <a:buNone/>
            </a:pPr>
            <a:endParaRPr lang="en-US" altLang="ko-KR" sz="180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r>
              <a:rPr lang="en-US" altLang="ko-KR" sz="200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</p:txBody>
      </p:sp>
      <p:sp>
        <p:nvSpPr>
          <p:cNvPr id="22532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22533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60510"/>
              </p:ext>
            </p:extLst>
          </p:nvPr>
        </p:nvGraphicFramePr>
        <p:xfrm>
          <a:off x="1116013" y="2349500"/>
          <a:ext cx="6037262" cy="227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7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library(MASS)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data(Animals)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attach(Animals)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par(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mfrow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=c(1,2))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plot(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brain~body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xlim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=c(0,1000000))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text(y=brain, x=body, label=abbreviate(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rownames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(Animals)),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adj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=0,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cex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=0.9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  #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                 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lwd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(line width) :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선 넓이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lty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(line type) :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선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유형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, type: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그래프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유형 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cex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(character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expension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점의 크기 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plot(log(brain)~log(body),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xlim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=c(-4,12),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ylim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=c(-4,12))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text(y=log(brain), x=log(body), label=abbreviate(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rownames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(Animals)),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adj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=0,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cex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=0.9)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694" marB="456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en-US" altLang="ko-KR" sz="3200" dirty="0" smtClean="0"/>
              <a:t>5</a:t>
            </a:r>
            <a:r>
              <a:rPr lang="ko-KR" altLang="en-US" sz="3200" dirty="0" smtClean="0"/>
              <a:t>장 자료의 </a:t>
            </a:r>
            <a:r>
              <a:rPr lang="ko-KR" altLang="en-US" sz="3200" dirty="0" err="1" smtClean="0"/>
              <a:t>재표현</a:t>
            </a:r>
            <a:endParaRPr lang="ko-KR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altLang="ko-KR" sz="24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ko-KR" sz="1800" dirty="0" smtClean="0"/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ko-KR" altLang="en-US" sz="1800" dirty="0" smtClean="0"/>
              <a:t>정규분포를 표준정규분포로 변환 했을 때 분포의 모양에는 변함이 없음</a:t>
            </a:r>
            <a:endParaRPr lang="en-US" altLang="ko-KR" sz="18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ko-KR" sz="18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ko-KR" sz="1800" dirty="0"/>
          </a:p>
          <a:p>
            <a:pPr marL="0" indent="0" eaLnBrk="1" hangingPunct="1">
              <a:buFontTx/>
              <a:buNone/>
              <a:defRPr/>
            </a:pPr>
            <a:endParaRPr lang="en-US" altLang="ko-KR" sz="18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ko-KR" sz="1800" dirty="0" smtClean="0"/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자료를 대수변환 하면 선형관계가 되어 해석이 쉬어짐</a:t>
            </a:r>
            <a:endParaRPr lang="en-US" altLang="ko-KR" sz="18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ko-KR" sz="1800" dirty="0"/>
          </a:p>
          <a:p>
            <a:pPr marL="0" indent="0" eaLnBrk="1" hangingPunct="1">
              <a:buFontTx/>
              <a:buNone/>
              <a:defRPr/>
            </a:pPr>
            <a:r>
              <a:rPr lang="en-US" altLang="ko-KR" sz="1800" dirty="0" smtClean="0"/>
              <a:t>         </a:t>
            </a:r>
            <a:endParaRPr lang="en-US" altLang="ko-KR" sz="1800" dirty="0"/>
          </a:p>
          <a:p>
            <a:pPr marL="0" indent="0" eaLnBrk="1" hangingPunct="1">
              <a:buFontTx/>
              <a:buNone/>
              <a:defRPr/>
            </a:pPr>
            <a:r>
              <a:rPr lang="en-US" altLang="ko-KR" sz="1800" dirty="0" smtClean="0"/>
              <a:t>         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ko-KR" sz="2000" dirty="0" smtClean="0"/>
          </a:p>
          <a:p>
            <a:pPr eaLnBrk="1" hangingPunct="1">
              <a:buFontTx/>
              <a:buNone/>
              <a:defRPr/>
            </a:pPr>
            <a:endParaRPr lang="en-US" altLang="ko-KR" dirty="0" smtClean="0"/>
          </a:p>
        </p:txBody>
      </p:sp>
      <p:sp>
        <p:nvSpPr>
          <p:cNvPr id="5124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5125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5.3 </a:t>
            </a:r>
            <a:r>
              <a:rPr lang="ko-KR" altLang="en-US" sz="2800" smtClean="0"/>
              <a:t>재표현의 활용사례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00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예제</a:t>
            </a: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) 28</a:t>
            </a:r>
            <a:r>
              <a:rPr lang="ko-KR" altLang="en-US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종 동물에 대한 </a:t>
            </a: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몸무게</a:t>
            </a: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 뇌무게</a:t>
            </a: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eaLnBrk="1" hangingPunct="1">
              <a:buFontTx/>
              <a:buNone/>
            </a:pPr>
            <a:endParaRPr lang="en-US" altLang="ko-KR" sz="200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r>
              <a:rPr lang="en-US" altLang="ko-KR" sz="200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</p:txBody>
      </p:sp>
      <p:sp>
        <p:nvSpPr>
          <p:cNvPr id="23556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23557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2070100"/>
            <a:ext cx="3887787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5.3 </a:t>
            </a:r>
            <a:r>
              <a:rPr lang="ko-KR" altLang="en-US" sz="2800" smtClean="0"/>
              <a:t>재표현의 활용사례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00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예제</a:t>
            </a: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) 28</a:t>
            </a:r>
            <a:r>
              <a:rPr lang="ko-KR" altLang="en-US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종 동물에 대한 </a:t>
            </a: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몸무게</a:t>
            </a: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 뇌무게</a:t>
            </a: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eaLnBrk="1" hangingPunct="1">
              <a:buFontTx/>
              <a:buNone/>
            </a:pPr>
            <a:endParaRPr lang="en-US" altLang="ko-KR" sz="200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r>
              <a:rPr lang="en-US" altLang="ko-KR" sz="200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</a:p>
        </p:txBody>
      </p:sp>
      <p:sp>
        <p:nvSpPr>
          <p:cNvPr id="24580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24581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8672"/>
              </p:ext>
            </p:extLst>
          </p:nvPr>
        </p:nvGraphicFramePr>
        <p:xfrm>
          <a:off x="684213" y="2349500"/>
          <a:ext cx="5975350" cy="1465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5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m0&lt;-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lm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(log(brain)~log(body))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plot(log(brain)~log(body),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xlim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=c(-4,12),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ylim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=c(-4,12),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main=“linear fit”)</a:t>
                      </a:r>
                    </a:p>
                    <a:p>
                      <a:pPr latinLnBrk="1"/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abline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(m0$coef,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lty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=“dotted”)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m1&lt;-</a:t>
                      </a:r>
                      <a:r>
                        <a:rPr lang="en-US" altLang="ko-KR" sz="1100" b="1" baseline="0" dirty="0" err="1" smtClean="0">
                          <a:solidFill>
                            <a:srgbClr val="0066FF"/>
                          </a:solidFill>
                        </a:rPr>
                        <a:t>r</a:t>
                      </a:r>
                      <a:r>
                        <a:rPr lang="en-US" altLang="ko-KR" sz="1100" b="1" dirty="0" err="1" smtClean="0">
                          <a:solidFill>
                            <a:srgbClr val="0066FF"/>
                          </a:solidFill>
                        </a:rPr>
                        <a:t>lm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(log(brain)~log(body))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r&lt;-m1$residual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x11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plot(log(brain)~log(body),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xlim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=c(-4,12),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ylim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=c(-4,12),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main=“resistance fit”)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abline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(m0$coef,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lty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=“dotted”)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5.3 </a:t>
            </a:r>
            <a:r>
              <a:rPr lang="ko-KR" altLang="en-US" sz="2800" smtClean="0"/>
              <a:t>재표현의 활용사례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예제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 28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종 동물에 대한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몸무게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8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뇌무게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eaLnBrk="1" hangingPunct="1">
              <a:buFontTx/>
              <a:buNone/>
            </a:pPr>
            <a:endParaRPr lang="en-US" altLang="ko-KR" sz="20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r>
              <a:rPr lang="en-US" altLang="ko-KR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hangingPunct="1">
              <a:buFontTx/>
              <a:buNone/>
            </a:pPr>
            <a:endParaRPr lang="en-US" altLang="ko-KR" sz="20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20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20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20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20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20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최소제곱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회귀                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로버스트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회귀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</a:p>
          <a:p>
            <a:pPr eaLnBrk="1" hangingPunct="1">
              <a:buFontTx/>
              <a:buNone/>
            </a:pPr>
            <a:r>
              <a:rPr lang="en-US" altLang="ko-KR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</a:p>
          <a:p>
            <a:pPr eaLnBrk="1" hangingPunct="1">
              <a:buFontTx/>
              <a:buNone/>
            </a:pPr>
            <a:r>
              <a:rPr lang="en-US" altLang="ko-KR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0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어느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모형이 더 적합이 잘 되었는가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</p:txBody>
      </p:sp>
      <p:sp>
        <p:nvSpPr>
          <p:cNvPr id="25604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25605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33600"/>
            <a:ext cx="2663825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133600"/>
            <a:ext cx="26638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5.3 </a:t>
            </a:r>
            <a:r>
              <a:rPr lang="ko-KR" altLang="en-US" sz="2800" smtClean="0"/>
              <a:t>재표현의 활용사례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예제</a:t>
            </a: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) 28</a:t>
            </a:r>
            <a:r>
              <a:rPr lang="ko-KR" altLang="en-US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종 동물에 대한 </a:t>
            </a: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몸무게</a:t>
            </a: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 뇌무게</a:t>
            </a: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eaLnBrk="1" hangingPunct="1">
              <a:buFontTx/>
              <a:buNone/>
            </a:pPr>
            <a:endParaRPr lang="en-US" altLang="ko-KR" sz="200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r>
              <a:rPr lang="en-US" altLang="ko-KR" sz="200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</a:p>
          <a:p>
            <a:pPr eaLnBrk="1" hangingPunct="1">
              <a:buFontTx/>
              <a:buNone/>
            </a:pPr>
            <a:endParaRPr lang="en-US" altLang="ko-KR" sz="200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200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200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200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200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200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200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endParaRPr lang="en-US" altLang="ko-KR" sz="200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buFontTx/>
              <a:buNone/>
            </a:pPr>
            <a:r>
              <a:rPr lang="en-US" altLang="ko-KR" sz="200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</a:p>
        </p:txBody>
      </p:sp>
      <p:sp>
        <p:nvSpPr>
          <p:cNvPr id="26628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26629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758341"/>
              </p:ext>
            </p:extLst>
          </p:nvPr>
        </p:nvGraphicFramePr>
        <p:xfrm>
          <a:off x="1187450" y="2533650"/>
          <a:ext cx="4321175" cy="1255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names &lt;-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rownames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(Animals)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names1&lt;-names[order(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r,decreasing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)]   #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이름 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r1&lt;-r[order(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r,decreasing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       #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잔차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순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data.frame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&lt;-(names1, round(r1,2))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plot(28:1 ~ r1,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xlim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=c(-5,5))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text(y=28:1, x=r1, label=names1,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pos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=4,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adj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=0.2,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cex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=0.9)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5" marR="91455" marT="45759" marB="457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5.3 </a:t>
            </a:r>
            <a:r>
              <a:rPr lang="ko-KR" altLang="en-US" sz="2800" dirty="0" err="1" smtClean="0"/>
              <a:t>재표현의</a:t>
            </a:r>
            <a:r>
              <a:rPr lang="ko-KR" altLang="en-US" sz="2800" dirty="0" smtClean="0"/>
              <a:t> 활용사례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예제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) 28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종 동물에 대한 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(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몸무게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,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ko-KR" altLang="en-US" sz="1800" dirty="0" err="1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뇌무게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)</a:t>
                </a:r>
              </a:p>
              <a:p>
                <a:pPr eaLnBrk="1" hangingPunct="1">
                  <a:buFontTx/>
                  <a:buNone/>
                </a:pPr>
                <a:endParaRPr lang="en-US" altLang="ko-KR" sz="20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ko-KR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                                        </a:t>
                </a:r>
                <a:endParaRPr lang="en-US" altLang="ko-KR" sz="20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ko-KR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                                       </a:t>
                </a:r>
                <a:r>
                  <a:rPr lang="en-US" altLang="ko-KR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r </a:t>
                </a:r>
                <a:r>
                  <a:rPr lang="ko-KR" altLang="en-US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이</a:t>
                </a:r>
                <a:r>
                  <a:rPr lang="en-US" altLang="ko-KR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ko-KR" altLang="en-US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큰 양의 값을 가질수록 </a:t>
                </a:r>
                <a:endParaRPr lang="en-US" altLang="ko-KR" sz="16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ko-KR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                                       </a:t>
                </a:r>
                <a:r>
                  <a:rPr lang="ko-KR" altLang="en-US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진화된 뇌를 </a:t>
                </a:r>
                <a:r>
                  <a:rPr lang="ko-KR" altLang="en-US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가짐</a:t>
                </a:r>
                <a:endParaRPr lang="en-US" altLang="ko-KR" sz="16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1600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16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1600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16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1600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16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1600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16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1600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ko-KR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특이점 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endParaRPr lang="en-US" altLang="ko-KR" sz="18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ko-KR" sz="20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                             </a:t>
                </a:r>
                <a:endParaRPr lang="en-US" altLang="ko-KR" sz="20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20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20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20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ko-KR" sz="20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 </a:t>
                </a:r>
              </a:p>
            </p:txBody>
          </p:sp>
        </mc:Choice>
        <mc:Fallback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809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2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27653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492375"/>
            <a:ext cx="3168650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3284481"/>
            <a:ext cx="1679253" cy="2831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5.3 </a:t>
            </a:r>
            <a:r>
              <a:rPr lang="ko-KR" altLang="en-US" sz="2800" dirty="0" err="1" smtClean="0"/>
              <a:t>재표현의</a:t>
            </a:r>
            <a:r>
              <a:rPr lang="ko-KR" altLang="en-US" sz="2800" dirty="0" smtClean="0"/>
              <a:t> 활용사례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예제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) 28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종 동물에 대한 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(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몸무게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,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ko-KR" altLang="en-US" sz="1800" dirty="0" err="1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뇌무게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)</a:t>
                </a:r>
              </a:p>
              <a:p>
                <a:pPr eaLnBrk="1" hangingPunct="1">
                  <a:buFontTx/>
                  <a:buNone/>
                </a:pPr>
                <a:endParaRPr lang="en-US" altLang="ko-KR" sz="20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ko-KR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                                        </a:t>
                </a:r>
                <a:endParaRPr lang="en-US" altLang="ko-KR" sz="20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ko-KR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굴림체" panose="020B0609000101010101" pitchFamily="49" charset="-127"/>
                      </a:rPr>
                      <m:t>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굴림체" panose="020B0609000101010101" pitchFamily="49" charset="-127"/>
                      </a:rPr>
                      <m:t>=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굴림체" panose="020B0609000101010101" pitchFamily="49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  <a:ea typeface="굴림체" panose="020B0609000101010101" pitchFamily="49" charset="-127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굴림체" panose="020B0609000101010101" pitchFamily="49" charset="-127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굴림체" panose="020B0609000101010101" pitchFamily="49" charset="-127"/>
                              </a:rPr>
                              <m:t>𝑏𝑟𝑎𝑖𝑛</m:t>
                            </m:r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굴림체" panose="020B0609000101010101" pitchFamily="49" charset="-127"/>
                      </a:rPr>
                      <m:t>−2.211−0.664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𝑏𝑜𝑑𝑦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1600" b="0" dirty="0" smtClean="0">
                  <a:latin typeface="굴림체" panose="020B0609000101010101" pitchFamily="49" charset="-127"/>
                  <a:ea typeface="Cambria Math" panose="02040503050406030204" pitchFamily="18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ko-KR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ko-KR" sz="16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en-US" altLang="ko-KR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𝑏𝑟𝑎𝑖𝑛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𝑏𝑜𝑑𝑦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0.664 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−2.211</m:t>
                        </m:r>
                      </m:e>
                    </m:func>
                  </m:oMath>
                </a14:m>
                <a:endParaRPr lang="en-US" altLang="ko-KR" sz="1600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ko-KR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굴림체" panose="020B0609000101010101" pitchFamily="49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체" panose="020B0609000101010101" pitchFamily="49" charset="-127"/>
                          </a:rPr>
                          <m:t>𝑒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굴림체" panose="020B0609000101010101" pitchFamily="49" charset="-127"/>
                          </a:rPr>
                          <m:t>𝑟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굴림체" panose="020B0609000101010101" pitchFamily="49" charset="-127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𝑏𝑟𝑎𝑖𝑛</m:t>
                        </m:r>
                      </m:num>
                      <m:den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𝑏𝑜𝑑𝑦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0.664 </m:t>
                            </m:r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2.211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𝑏𝑟𝑎𝑖𝑛</m:t>
                        </m:r>
                      </m:num>
                      <m:den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𝑏𝑜𝑑𝑦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0.664 </m:t>
                            </m:r>
                          </m:sup>
                        </m:sSup>
                      </m:den>
                    </m:f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</m:t>
                    </m:r>
                    <m:r>
                      <m:rPr>
                        <m:sty m:val="p"/>
                      </m:rP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constant</m:t>
                    </m:r>
                  </m:oMath>
                </a14:m>
                <a:r>
                  <a:rPr lang="en-US" altLang="ko-KR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) </a:t>
                </a:r>
              </a:p>
              <a:p>
                <a:pPr eaLnBrk="1" hangingPunct="1">
                  <a:buFontTx/>
                  <a:buNone/>
                </a:pPr>
                <a:endParaRPr lang="en-US" altLang="ko-KR" sz="16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ko-KR" sz="16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en-US" altLang="ko-KR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(</a:t>
                </a:r>
                <a:r>
                  <a:rPr lang="ko-KR" altLang="en-US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의미</a:t>
                </a:r>
                <a:r>
                  <a:rPr lang="en-US" altLang="ko-KR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)  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ko-KR" sz="16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en-US" altLang="ko-KR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      </a:t>
                </a:r>
                <a:endParaRPr lang="en-US" altLang="ko-KR" sz="1600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ko-KR" sz="16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𝑏𝑟𝑎𝑖𝑛</m:t>
                        </m:r>
                      </m:num>
                      <m:den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𝑏𝑜𝑑𝑦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0.664 </m:t>
                            </m:r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+mj-ea"/>
                            <a:ea typeface="+mj-ea"/>
                          </a:rPr>
                        </m:ctrlPr>
                      </m:fPr>
                      <m:num>
                        <m:r>
                          <a:rPr lang="ko-KR" altLang="en-US" sz="1600" i="1">
                            <a:latin typeface="+mj-ea"/>
                            <a:ea typeface="+mj-ea"/>
                          </a:rPr>
                          <m:t>신</m:t>
                        </m:r>
                        <m:r>
                          <a:rPr lang="ko-KR" altLang="en-US" sz="1600" i="1" smtClean="0">
                            <a:latin typeface="+mj-ea"/>
                            <a:ea typeface="+mj-ea"/>
                          </a:rPr>
                          <m:t>경</m:t>
                        </m:r>
                        <m:r>
                          <a:rPr lang="ko-KR" altLang="en-US" sz="1600" i="1">
                            <a:latin typeface="+mj-ea"/>
                            <a:ea typeface="+mj-ea"/>
                          </a:rPr>
                          <m:t>망</m:t>
                        </m:r>
                        <m:r>
                          <a:rPr lang="en-US" altLang="ko-KR" sz="1600" b="0" i="1" smtClean="0">
                            <a:latin typeface="+mj-ea"/>
                            <a:ea typeface="+mj-ea"/>
                          </a:rPr>
                          <m:t> </m:t>
                        </m:r>
                        <m:r>
                          <a:rPr lang="ko-KR" altLang="en-US" sz="1600" i="1">
                            <a:latin typeface="+mj-ea"/>
                            <a:ea typeface="+mj-ea"/>
                          </a:rPr>
                          <m:t>중</m:t>
                        </m:r>
                        <m:r>
                          <a:rPr lang="ko-KR" altLang="en-US" sz="1600" i="1" smtClean="0">
                            <a:latin typeface="+mj-ea"/>
                            <a:ea typeface="+mj-ea"/>
                          </a:rPr>
                          <m:t>앙</m:t>
                        </m:r>
                        <m:r>
                          <a:rPr lang="ko-KR" altLang="en-US" sz="1600" i="1">
                            <a:latin typeface="+mj-ea"/>
                            <a:ea typeface="+mj-ea"/>
                          </a:rPr>
                          <m:t>처</m:t>
                        </m:r>
                        <m:r>
                          <a:rPr lang="ko-KR" altLang="en-US" sz="1600" i="1" smtClean="0">
                            <a:latin typeface="+mj-ea"/>
                            <a:ea typeface="+mj-ea"/>
                          </a:rPr>
                          <m:t>리</m:t>
                        </m:r>
                        <m:r>
                          <a:rPr lang="ko-KR" altLang="en-US" sz="1600" i="1">
                            <a:latin typeface="+mj-ea"/>
                            <a:ea typeface="+mj-ea"/>
                          </a:rPr>
                          <m:t>기</m:t>
                        </m:r>
                        <m:r>
                          <a:rPr lang="ko-KR" altLang="en-US" sz="1600" i="1" smtClean="0">
                            <a:latin typeface="+mj-ea"/>
                            <a:ea typeface="+mj-ea"/>
                          </a:rPr>
                          <m:t>의</m:t>
                        </m:r>
                        <m:r>
                          <a:rPr lang="en-US" altLang="ko-KR" sz="1600" b="0" i="1" smtClean="0">
                            <a:latin typeface="+mj-ea"/>
                            <a:ea typeface="+mj-ea"/>
                          </a:rPr>
                          <m:t> </m:t>
                        </m:r>
                        <m:r>
                          <a:rPr lang="ko-KR" altLang="en-US" sz="1600" i="1">
                            <a:latin typeface="+mj-ea"/>
                            <a:ea typeface="+mj-ea"/>
                          </a:rPr>
                          <m:t>용</m:t>
                        </m:r>
                        <m:r>
                          <a:rPr lang="ko-KR" altLang="en-US" sz="1600" i="1" smtClean="0">
                            <a:latin typeface="+mj-ea"/>
                            <a:ea typeface="+mj-ea"/>
                          </a:rPr>
                          <m:t>량</m:t>
                        </m:r>
                        <m:r>
                          <a:rPr lang="en-US" altLang="ko-KR" sz="1600" b="0" i="1" smtClean="0">
                            <a:latin typeface="+mj-ea"/>
                            <a:ea typeface="+mj-ea"/>
                          </a:rPr>
                          <m:t> </m:t>
                        </m:r>
                      </m:num>
                      <m:den>
                        <m:r>
                          <a:rPr lang="ko-KR" altLang="en-US" sz="1600" i="1">
                            <a:latin typeface="+mj-ea"/>
                            <a:ea typeface="+mj-ea"/>
                          </a:rPr>
                          <m:t>신</m:t>
                        </m:r>
                        <m:r>
                          <a:rPr lang="ko-KR" altLang="en-US" sz="1600" i="1" smtClean="0">
                            <a:latin typeface="+mj-ea"/>
                            <a:ea typeface="+mj-ea"/>
                          </a:rPr>
                          <m:t>경</m:t>
                        </m:r>
                        <m:r>
                          <a:rPr lang="ko-KR" altLang="en-US" sz="1600" i="1">
                            <a:latin typeface="+mj-ea"/>
                            <a:ea typeface="+mj-ea"/>
                          </a:rPr>
                          <m:t>망</m:t>
                        </m:r>
                        <m:r>
                          <a:rPr lang="ko-KR" altLang="en-US" sz="1600" i="1" smtClean="0">
                            <a:latin typeface="+mj-ea"/>
                            <a:ea typeface="+mj-ea"/>
                          </a:rPr>
                          <m:t>의</m:t>
                        </m:r>
                        <m:r>
                          <a:rPr lang="en-US" altLang="ko-KR" sz="1600" b="0" i="1" smtClean="0">
                            <a:latin typeface="+mj-ea"/>
                            <a:ea typeface="+mj-ea"/>
                          </a:rPr>
                          <m:t> </m:t>
                        </m:r>
                        <m:r>
                          <a:rPr lang="ko-KR" altLang="en-US" sz="1600" i="1">
                            <a:latin typeface="+mj-ea"/>
                            <a:ea typeface="+mj-ea"/>
                          </a:rPr>
                          <m:t>영</m:t>
                        </m:r>
                        <m:r>
                          <a:rPr lang="ko-KR" altLang="en-US" sz="1600" i="1" smtClean="0">
                            <a:latin typeface="+mj-ea"/>
                            <a:ea typeface="+mj-ea"/>
                          </a:rPr>
                          <m:t>역</m:t>
                        </m:r>
                        <m:r>
                          <a:rPr lang="ko-KR" altLang="en-US" sz="1600" i="1">
                            <a:latin typeface="+mj-ea"/>
                            <a:ea typeface="+mj-ea"/>
                          </a:rPr>
                          <m:t>크</m:t>
                        </m:r>
                        <m:r>
                          <a:rPr lang="ko-KR" altLang="en-US" sz="1600" i="1" smtClean="0">
                            <a:latin typeface="+mj-ea"/>
                            <a:ea typeface="+mj-ea"/>
                          </a:rPr>
                          <m:t>기</m:t>
                        </m:r>
                      </m:den>
                    </m:f>
                  </m:oMath>
                </a14:m>
                <a:endParaRPr lang="en-US" altLang="ko-KR" sz="1600" dirty="0" smtClean="0">
                  <a:latin typeface="+mj-ea"/>
                  <a:ea typeface="+mj-ea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1600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16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1600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16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1600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ko-KR" sz="20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                             </a:t>
                </a:r>
                <a:endParaRPr lang="en-US" altLang="ko-KR" sz="20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20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20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ko-KR" sz="20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ko-KR" sz="20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 </a:t>
                </a:r>
              </a:p>
            </p:txBody>
          </p:sp>
        </mc:Choice>
        <mc:Fallback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2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27653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</p:spTree>
    <p:extLst>
      <p:ext uri="{BB962C8B-B14F-4D97-AF65-F5344CB8AC3E}">
        <p14:creationId xmlns:p14="http://schemas.microsoft.com/office/powerpoint/2010/main" val="20426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5.4 </a:t>
            </a:r>
            <a:r>
              <a:rPr lang="ko-KR" altLang="en-US" sz="2800" dirty="0" smtClean="0"/>
              <a:t>표준화 변환 </a:t>
            </a:r>
          </a:p>
        </p:txBody>
      </p:sp>
      <p:sp>
        <p:nvSpPr>
          <p:cNvPr id="28676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28677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ko-KR" altLang="en-US" sz="2000" dirty="0" smtClean="0"/>
                  <a:t>표준화 변환 </a:t>
                </a:r>
                <a:r>
                  <a:rPr lang="en-US" altLang="ko-KR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</a:t>
                </a:r>
                <a:r>
                  <a:rPr lang="ko-KR" altLang="en-US" sz="2000" dirty="0" smtClean="0"/>
                  <a:t>자료의 묶음이 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평균이 </a:t>
                </a:r>
                <a:r>
                  <a:rPr lang="en-US" altLang="ko-KR" sz="2000" dirty="0" smtClean="0"/>
                  <a:t>0, </a:t>
                </a:r>
                <a:r>
                  <a:rPr lang="ko-KR" altLang="en-US" sz="2000" dirty="0" smtClean="0"/>
                  <a:t>분산이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이 되도록 하는 선형변환으로</a:t>
                </a:r>
                <a:r>
                  <a:rPr lang="en-US" altLang="ko-KR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</a:t>
                </a:r>
                <a:r>
                  <a:rPr lang="ko-KR" altLang="en-US" sz="2000" dirty="0" smtClean="0"/>
                  <a:t>묶음 내의 개별 값들의 위치를 나타냄 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,    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=1,2, ⋯,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 (</a:t>
                </a:r>
                <a:r>
                  <a:rPr lang="ko-KR" altLang="en-US" sz="2000" dirty="0" smtClean="0"/>
                  <a:t>예제</a:t>
                </a:r>
                <a:r>
                  <a:rPr lang="en-US" altLang="ko-KR" sz="2000" dirty="0" smtClean="0"/>
                  <a:t>)  </a:t>
                </a:r>
                <a:r>
                  <a:rPr lang="ko-KR" altLang="en-US" sz="2000" dirty="0" smtClean="0"/>
                  <a:t> 한 그룹을 </a:t>
                </a:r>
                <a:r>
                  <a:rPr lang="ko-KR" altLang="en-US" sz="2000" b="1" dirty="0" smtClean="0">
                    <a:solidFill>
                      <a:srgbClr val="FF0000"/>
                    </a:solidFill>
                  </a:rPr>
                  <a:t>랜덤으로 </a:t>
                </a:r>
                <a:r>
                  <a:rPr lang="ko-KR" altLang="en-US" sz="2000" dirty="0" smtClean="0"/>
                  <a:t>두 그룹</a:t>
                </a:r>
                <a:r>
                  <a:rPr lang="en-US" altLang="ko-KR" sz="2000" dirty="0" smtClean="0"/>
                  <a:t>(A,B)</a:t>
                </a:r>
                <a:r>
                  <a:rPr lang="ko-KR" altLang="en-US" sz="2000" dirty="0" smtClean="0"/>
                  <a:t>으로 나눈 후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두 그룹의 능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   </a:t>
                </a:r>
                <a:r>
                  <a:rPr lang="ko-KR" altLang="en-US" sz="2000" dirty="0" err="1" smtClean="0"/>
                  <a:t>력은</a:t>
                </a:r>
                <a:r>
                  <a:rPr lang="ko-KR" altLang="en-US" sz="2000" dirty="0" smtClean="0"/>
                  <a:t> 동일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 각각 시험 </a:t>
                </a:r>
                <a:r>
                  <a:rPr lang="en-US" altLang="ko-KR" sz="2000" dirty="0" smtClean="0"/>
                  <a:t>A</a:t>
                </a:r>
                <a:r>
                  <a:rPr lang="ko-KR" altLang="en-US" sz="2000" dirty="0" smtClean="0"/>
                  <a:t>와 </a:t>
                </a:r>
                <a:r>
                  <a:rPr lang="en-US" altLang="ko-KR" sz="2000" dirty="0" smtClean="0"/>
                  <a:t>B</a:t>
                </a:r>
                <a:r>
                  <a:rPr lang="ko-KR" altLang="en-US" sz="2000" dirty="0" smtClean="0"/>
                  <a:t>로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치렀을 때 두 그룹에 대한 평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   </a:t>
                </a:r>
                <a:r>
                  <a:rPr lang="ko-KR" altLang="en-US" sz="2000" dirty="0" smtClean="0"/>
                  <a:t>균과 분산이 다르다면 시험문제의 난이도가 차이가 있는 것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   </a:t>
                </a:r>
                <a:r>
                  <a:rPr lang="ko-KR" altLang="en-US" sz="2000" dirty="0" smtClean="0"/>
                  <a:t>으로 </a:t>
                </a:r>
                <a:r>
                  <a:rPr lang="ko-KR" altLang="en-US" sz="2000" dirty="0" err="1" smtClean="0"/>
                  <a:t>판담됨</a:t>
                </a:r>
                <a:r>
                  <a:rPr lang="ko-KR" altLang="en-US" sz="2000" dirty="0" smtClean="0"/>
                  <a:t> 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3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5.4 </a:t>
            </a:r>
            <a:r>
              <a:rPr lang="ko-KR" altLang="en-US" sz="2800" smtClean="0"/>
              <a:t>표준화 변환 </a:t>
            </a:r>
          </a:p>
        </p:txBody>
      </p:sp>
      <p:sp>
        <p:nvSpPr>
          <p:cNvPr id="3174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  <a:blipFill rotWithShape="0">
            <a:blip r:embed="rId3"/>
            <a:stretch>
              <a:fillRect/>
            </a:stretch>
          </a:blipFill>
          <a:extLst/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9700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29701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graphicFrame>
        <p:nvGraphicFramePr>
          <p:cNvPr id="29702" name="Object 8"/>
          <p:cNvGraphicFramePr>
            <a:graphicFrameLocks noChangeAspect="1"/>
          </p:cNvGraphicFramePr>
          <p:nvPr/>
        </p:nvGraphicFramePr>
        <p:xfrm>
          <a:off x="873125" y="1816100"/>
          <a:ext cx="15113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수식" r:id="rId4" imgW="914400" imgH="241300" progId="Equation.3">
                  <p:embed/>
                </p:oleObj>
              </mc:Choice>
              <mc:Fallback>
                <p:oleObj name="수식" r:id="rId4" imgW="9144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1816100"/>
                        <a:ext cx="15113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1"/>
          <p:cNvGraphicFramePr>
            <a:graphicFrameLocks noChangeAspect="1"/>
          </p:cNvGraphicFramePr>
          <p:nvPr/>
        </p:nvGraphicFramePr>
        <p:xfrm>
          <a:off x="908050" y="2378075"/>
          <a:ext cx="15113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수식" r:id="rId6" imgW="952087" imgH="241195" progId="Equation.3">
                  <p:embed/>
                </p:oleObj>
              </mc:Choice>
              <mc:Fallback>
                <p:oleObj name="수식" r:id="rId6" imgW="952087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378075"/>
                        <a:ext cx="15113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1052513"/>
            <a:ext cx="8229600" cy="52562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mtClean="0"/>
              <a:t>  </a:t>
            </a:r>
            <a:r>
              <a:rPr lang="ko-KR" altLang="en-US" sz="1800" smtClean="0"/>
              <a:t>로버스트  표준화 변환 </a:t>
            </a:r>
            <a:r>
              <a:rPr lang="en-US" altLang="ko-KR" sz="1800" smtClean="0"/>
              <a:t>:</a:t>
            </a:r>
          </a:p>
          <a:p>
            <a:pPr eaLnBrk="1" hangingPunct="1">
              <a:buFontTx/>
              <a:buNone/>
            </a:pPr>
            <a:endParaRPr lang="en-US" altLang="ko-KR" sz="1800" smtClean="0"/>
          </a:p>
          <a:p>
            <a:pPr eaLnBrk="1" hangingPunct="1">
              <a:buFontTx/>
              <a:buNone/>
            </a:pPr>
            <a:endParaRPr lang="en-US" altLang="ko-KR" sz="1800" smtClean="0"/>
          </a:p>
          <a:p>
            <a:pPr eaLnBrk="1" hangingPunct="1">
              <a:buFontTx/>
              <a:buNone/>
            </a:pPr>
            <a:endParaRPr lang="en-US" altLang="ko-KR" sz="1800" smtClean="0"/>
          </a:p>
          <a:p>
            <a:pPr eaLnBrk="1" hangingPunct="1">
              <a:buFontTx/>
              <a:buNone/>
            </a:pPr>
            <a:endParaRPr lang="en-US" altLang="ko-KR" sz="1800" smtClean="0"/>
          </a:p>
          <a:p>
            <a:pPr eaLnBrk="1" hangingPunct="1">
              <a:buFontTx/>
              <a:buNone/>
            </a:pPr>
            <a:endParaRPr lang="en-US" altLang="ko-KR" sz="1800" smtClean="0"/>
          </a:p>
          <a:p>
            <a:pPr eaLnBrk="1" hangingPunct="1">
              <a:buFontTx/>
              <a:buNone/>
            </a:pPr>
            <a:endParaRPr lang="en-US" altLang="ko-KR" sz="1800" smtClean="0"/>
          </a:p>
          <a:p>
            <a:pPr eaLnBrk="1" hangingPunct="1">
              <a:buFontTx/>
              <a:buNone/>
            </a:pPr>
            <a:endParaRPr lang="en-US" altLang="ko-KR" sz="1800" smtClean="0"/>
          </a:p>
          <a:p>
            <a:pPr eaLnBrk="1" hangingPunct="1">
              <a:buFontTx/>
              <a:buNone/>
            </a:pPr>
            <a:endParaRPr lang="en-US" altLang="ko-KR" sz="1800" smtClean="0"/>
          </a:p>
          <a:p>
            <a:pPr eaLnBrk="1" hangingPunct="1">
              <a:buFontTx/>
              <a:buNone/>
            </a:pPr>
            <a:r>
              <a:rPr lang="en-US" altLang="ko-KR" sz="1800" smtClean="0"/>
              <a:t>       (</a:t>
            </a:r>
            <a:r>
              <a:rPr lang="ko-KR" altLang="en-US" sz="1800" smtClean="0"/>
              <a:t>참고</a:t>
            </a:r>
            <a:r>
              <a:rPr lang="en-US" altLang="ko-KR" sz="1800" smtClean="0"/>
              <a:t>)  </a:t>
            </a:r>
            <a:r>
              <a:rPr lang="ko-KR" altLang="en-US" sz="1800" smtClean="0"/>
              <a:t>중위수와 의사 표준편차 사용</a:t>
            </a:r>
            <a:r>
              <a:rPr lang="en-US" altLang="ko-KR" sz="1800" smtClean="0"/>
              <a:t> </a:t>
            </a:r>
            <a:r>
              <a:rPr lang="ko-KR" altLang="en-US" sz="1800" smtClean="0"/>
              <a:t> </a:t>
            </a:r>
            <a:endParaRPr lang="en-US" altLang="ko-KR" sz="1800" smtClean="0"/>
          </a:p>
        </p:txBody>
      </p:sp>
      <p:sp>
        <p:nvSpPr>
          <p:cNvPr id="30723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30724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5.4 </a:t>
            </a:r>
            <a:r>
              <a:rPr lang="ko-KR" altLang="en-US" sz="2800" smtClean="0"/>
              <a:t>표준화 변환 </a:t>
            </a:r>
          </a:p>
        </p:txBody>
      </p:sp>
      <p:graphicFrame>
        <p:nvGraphicFramePr>
          <p:cNvPr id="30726" name="Object 9"/>
          <p:cNvGraphicFramePr>
            <a:graphicFrameLocks noChangeAspect="1"/>
          </p:cNvGraphicFramePr>
          <p:nvPr/>
        </p:nvGraphicFramePr>
        <p:xfrm>
          <a:off x="1476375" y="2276475"/>
          <a:ext cx="453548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수식" r:id="rId3" imgW="2882900" imgH="990600" progId="Equation.3">
                  <p:embed/>
                </p:oleObj>
              </mc:Choice>
              <mc:Fallback>
                <p:oleObj name="수식" r:id="rId3" imgW="2882900" imgH="990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76475"/>
                        <a:ext cx="4535488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395288" y="1052513"/>
            <a:ext cx="8229600" cy="5257800"/>
          </a:xfrm>
          <a:blipFill rotWithShape="0">
            <a:blip r:embed="rId3"/>
            <a:stretch>
              <a:fillRect/>
            </a:stretch>
          </a:blipFill>
          <a:extLst/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31747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31748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19125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5.4 </a:t>
            </a:r>
            <a:r>
              <a:rPr lang="ko-KR" altLang="en-US" sz="2800" smtClean="0"/>
              <a:t>표준화 변환 </a:t>
            </a:r>
          </a:p>
        </p:txBody>
      </p:sp>
      <p:graphicFrame>
        <p:nvGraphicFramePr>
          <p:cNvPr id="317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426420"/>
              </p:ext>
            </p:extLst>
          </p:nvPr>
        </p:nvGraphicFramePr>
        <p:xfrm>
          <a:off x="1259632" y="-992188"/>
          <a:ext cx="61737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수식" r:id="rId4" imgW="4432300" imgH="482600" progId="Equation.3">
                  <p:embed/>
                </p:oleObj>
              </mc:Choice>
              <mc:Fallback>
                <p:oleObj name="수식" r:id="rId4" imgW="44323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-992188"/>
                        <a:ext cx="617378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35150" y="3276600"/>
          <a:ext cx="4487863" cy="227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3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Par(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mfrow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=c(2,2))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X&lt;-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rnorm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(100,40,10)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Y&lt;-C(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rnorm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(90,40,10),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rnorm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(10,80,5))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z.x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&lt;-(x-mean(x)/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sd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z.y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&lt;-(y-mean(y)/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sd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(y)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zz.x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&lt;-(x-median(x)/(IQR(x)/1.35)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zz.y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&lt;-(y-median(y)/(IQR(y)/1.35)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z.x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breaks=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(-6,6,0.5),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freq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=F,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ylim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=c(0,0.7))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z.y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breaks=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(-6,6,0.5),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freq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=F,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ylim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=c(0,0.7))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zz.x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breaks=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(-6,6,0.5),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freq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=F,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ylim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=c(0,0.7))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zz.x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breaks=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(-6,6,0.5),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freq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=F, 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ylim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=c(0,0.7))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43608" y="1755592"/>
                <a:ext cx="7272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 A </a:t>
                </a:r>
                <a:r>
                  <a:rPr lang="ko-KR" altLang="en-US" dirty="0" smtClean="0"/>
                  <a:t>그룹 </a:t>
                </a:r>
                <a:r>
                  <a:rPr lang="en-US" altLang="ko-KR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40,10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 ⋯,100; 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 smtClean="0">
                    <a:ea typeface="Cambria Math" panose="02040503050406030204" pitchFamily="18" charset="0"/>
                  </a:rPr>
                  <a:t> B </a:t>
                </a:r>
                <a:r>
                  <a:rPr lang="ko-KR" altLang="en-US" b="0" dirty="0" smtClean="0">
                    <a:latin typeface="+mj-ea"/>
                    <a:ea typeface="+mj-ea"/>
                  </a:rPr>
                  <a:t>그룹</a:t>
                </a:r>
                <a:r>
                  <a:rPr lang="en-US" altLang="ko-KR" b="0" dirty="0" smtClean="0">
                    <a:ea typeface="Cambria Math" panose="02040503050406030204" pitchFamily="18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40,10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 ⋯,90,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 ⋯,10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55592"/>
                <a:ext cx="7272808" cy="646331"/>
              </a:xfrm>
              <a:prstGeom prst="rect">
                <a:avLst/>
              </a:prstGeom>
              <a:blipFill>
                <a:blip r:embed="rId6"/>
                <a:stretch>
                  <a:fillRect t="-7547" b="-12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en-US" altLang="ko-KR" sz="3200" dirty="0" smtClean="0"/>
              <a:t>5</a:t>
            </a:r>
            <a:r>
              <a:rPr lang="ko-KR" altLang="en-US" sz="3200" dirty="0" smtClean="0"/>
              <a:t>장 자료의 </a:t>
            </a:r>
            <a:r>
              <a:rPr lang="ko-KR" altLang="en-US" sz="3200" dirty="0" err="1" smtClean="0"/>
              <a:t>재표현</a:t>
            </a:r>
            <a:endParaRPr lang="ko-KR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altLang="ko-KR" sz="2400" dirty="0" smtClean="0"/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자료를 재 표현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변환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하는 목적</a:t>
            </a:r>
            <a:endParaRPr lang="en-US" altLang="ko-KR" sz="18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ko-KR" sz="2400" dirty="0" smtClean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ko-KR" altLang="en-US" sz="1600" b="1" dirty="0" smtClean="0">
                <a:solidFill>
                  <a:srgbClr val="FF0000"/>
                </a:solidFill>
              </a:rPr>
              <a:t>분포의 대칭화 </a:t>
            </a:r>
            <a:r>
              <a:rPr lang="ko-KR" altLang="en-US" sz="1600" dirty="0" smtClean="0"/>
              <a:t>하면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대표 값의 의미가 있음</a:t>
            </a:r>
            <a:r>
              <a:rPr lang="en-US" altLang="ko-KR" sz="1600" dirty="0" smtClean="0"/>
              <a:t>(Symmetry)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en-US" altLang="ko-KR" sz="1600" dirty="0" smtClean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ko-KR" altLang="en-US" sz="1600" b="1" dirty="0" smtClean="0">
                <a:solidFill>
                  <a:srgbClr val="FF0000"/>
                </a:solidFill>
              </a:rPr>
              <a:t>산포를 비슷하게 </a:t>
            </a:r>
            <a:r>
              <a:rPr lang="ko-KR" altLang="en-US" sz="1600" dirty="0" smtClean="0"/>
              <a:t>하여 여러 집단의 비교를 쉽게</a:t>
            </a:r>
            <a:r>
              <a:rPr lang="en-US" altLang="ko-KR" sz="1600" dirty="0" smtClean="0"/>
              <a:t>(Variance Stabilizing)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en-US" altLang="ko-KR" sz="1600" dirty="0" smtClean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ko-KR" altLang="en-US" sz="1600" b="1" dirty="0" smtClean="0">
                <a:solidFill>
                  <a:srgbClr val="FF0000"/>
                </a:solidFill>
              </a:rPr>
              <a:t>변수들간의 관계를</a:t>
            </a:r>
            <a:r>
              <a:rPr lang="ko-KR" altLang="en-US" sz="1600" dirty="0" smtClean="0"/>
              <a:t> 단순화</a:t>
            </a:r>
            <a:r>
              <a:rPr lang="en-US" altLang="ko-KR" sz="1600" dirty="0" smtClean="0"/>
              <a:t>-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직선화</a:t>
            </a:r>
            <a:r>
              <a:rPr lang="ko-KR" altLang="en-US" sz="1600" dirty="0" smtClean="0"/>
              <a:t>하면 결과해석 편리하게</a:t>
            </a:r>
            <a:r>
              <a:rPr lang="en-US" altLang="ko-KR" sz="1600" dirty="0" smtClean="0"/>
              <a:t>(Linearity)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ko-KR" sz="2400" dirty="0" smtClean="0"/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ko-KR" altLang="en-US" sz="1800" dirty="0" smtClean="0"/>
              <a:t>대표적인 변수변환</a:t>
            </a:r>
            <a:endParaRPr lang="en-US" altLang="ko-KR" sz="18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ko-KR" sz="1800" dirty="0" smtClean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ko-KR" altLang="en-US" sz="1600" dirty="0" smtClean="0"/>
              <a:t>제곱근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로그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역 변환 등등</a:t>
            </a:r>
            <a:endParaRPr lang="en-US" altLang="ko-KR" sz="1600" dirty="0" smtClean="0"/>
          </a:p>
          <a:p>
            <a:pPr lvl="1" eaLnBrk="1" hangingPunct="1">
              <a:buFontTx/>
              <a:buNone/>
              <a:defRPr/>
            </a:pPr>
            <a:endParaRPr lang="en-US" altLang="ko-KR" sz="2000" dirty="0" smtClean="0"/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en-US" altLang="ko-KR" sz="2000" dirty="0" smtClean="0"/>
          </a:p>
          <a:p>
            <a:pPr eaLnBrk="1" hangingPunct="1">
              <a:buFontTx/>
              <a:buNone/>
              <a:defRPr/>
            </a:pPr>
            <a:endParaRPr lang="en-US" altLang="ko-KR" dirty="0" smtClean="0"/>
          </a:p>
        </p:txBody>
      </p:sp>
      <p:sp>
        <p:nvSpPr>
          <p:cNvPr id="6148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6149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1847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ko-KR" dirty="0" smtClean="0"/>
          </a:p>
          <a:p>
            <a:pPr eaLnBrk="1" hangingPunct="1">
              <a:buFontTx/>
              <a:buNone/>
              <a:defRPr/>
            </a:pPr>
            <a:endParaRPr lang="en-US" altLang="ko-KR" dirty="0"/>
          </a:p>
          <a:p>
            <a:pPr eaLnBrk="1" hangingPunct="1">
              <a:buFontTx/>
              <a:buNone/>
              <a:defRPr/>
            </a:pPr>
            <a:endParaRPr lang="en-US" altLang="ko-KR" dirty="0" smtClean="0"/>
          </a:p>
          <a:p>
            <a:pPr eaLnBrk="1" hangingPunct="1">
              <a:buFontTx/>
              <a:buNone/>
              <a:defRPr/>
            </a:pPr>
            <a:endParaRPr lang="en-US" altLang="ko-KR" dirty="0"/>
          </a:p>
          <a:p>
            <a:pPr eaLnBrk="1" hangingPunct="1">
              <a:buFontTx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로버스트</a:t>
            </a:r>
            <a:r>
              <a:rPr lang="ko-KR" altLang="en-US" sz="1600" dirty="0" smtClean="0"/>
              <a:t> 표준화 그림</a:t>
            </a:r>
            <a:r>
              <a:rPr lang="en-US" altLang="ko-KR" sz="1600" dirty="0" smtClean="0"/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아래</a:t>
            </a:r>
            <a:r>
              <a:rPr lang="en-US" altLang="ko-KR" sz="1600" dirty="0" smtClean="0"/>
              <a:t>))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두 문제지가 차이 </a:t>
            </a:r>
            <a:r>
              <a:rPr lang="en-US" altLang="ko-KR" sz="1600" dirty="0" smtClean="0"/>
              <a:t>???, </a:t>
            </a:r>
            <a:r>
              <a:rPr lang="ko-KR" altLang="en-US" sz="1600" dirty="0" smtClean="0"/>
              <a:t>아니면 학생들의 차이 </a:t>
            </a:r>
            <a:r>
              <a:rPr lang="en-US" altLang="ko-KR" sz="1600" dirty="0" smtClean="0"/>
              <a:t>???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ko-KR" altLang="en-US" sz="1600" dirty="0" smtClean="0"/>
              <a:t>              만일 문제지가 동일하다면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그룹의 학생이 우수 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1600" dirty="0" smtClean="0"/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두 집단을 저항성 없는 통계량을 이용하여 표준화 했을 때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위 그림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</a:rPr>
              <a:t>는 두 그룹이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sz="1600" dirty="0" smtClean="0">
                <a:solidFill>
                  <a:srgbClr val="FF0000"/>
                </a:solidFill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</a:rPr>
              <a:t>거의 차이가 없는 것으로 나타남 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32771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32772" name="바닥글 개체 틀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5.4 </a:t>
            </a:r>
            <a:r>
              <a:rPr lang="ko-KR" altLang="en-US" sz="2800" smtClean="0"/>
              <a:t>표준화 변환 </a:t>
            </a:r>
          </a:p>
        </p:txBody>
      </p:sp>
      <p:pic>
        <p:nvPicPr>
          <p:cNvPr id="3277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25538"/>
            <a:ext cx="69532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1115616" y="5085184"/>
            <a:ext cx="5032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1847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ko-KR" dirty="0" smtClean="0"/>
          </a:p>
          <a:p>
            <a:pPr eaLnBrk="1" hangingPunct="1">
              <a:buFontTx/>
              <a:buNone/>
              <a:defRPr/>
            </a:pPr>
            <a:endParaRPr lang="en-US" altLang="ko-KR" dirty="0"/>
          </a:p>
          <a:p>
            <a:pPr eaLnBrk="1" hangingPunct="1">
              <a:buFontTx/>
              <a:buNone/>
              <a:defRPr/>
            </a:pPr>
            <a:endParaRPr lang="en-US" altLang="ko-KR" dirty="0" smtClean="0"/>
          </a:p>
          <a:p>
            <a:pPr eaLnBrk="1" hangingPunct="1">
              <a:buFontTx/>
              <a:buNone/>
              <a:defRPr/>
            </a:pPr>
            <a:endParaRPr lang="en-US" altLang="ko-KR" dirty="0"/>
          </a:p>
          <a:p>
            <a:pPr eaLnBrk="1" hangingPunct="1">
              <a:buFontTx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endParaRPr lang="en-US" altLang="ko-KR" sz="2000" dirty="0" smtClean="0"/>
          </a:p>
          <a:p>
            <a:pPr marL="457200" lvl="1" indent="0" eaLnBrk="1" hangingPunct="1">
              <a:buNone/>
              <a:defRPr/>
            </a:pPr>
            <a:endParaRPr lang="en-US" altLang="ko-KR" sz="1600" dirty="0" smtClean="0"/>
          </a:p>
          <a:p>
            <a:pPr marL="457200" lvl="1" indent="0" eaLnBrk="1" hangingPunct="1">
              <a:buNone/>
              <a:defRPr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문제지</a:t>
            </a:r>
            <a:r>
              <a:rPr lang="en-US" altLang="ko-KR" sz="1600" dirty="0" smtClean="0"/>
              <a:t>(A,B)</a:t>
            </a:r>
            <a:r>
              <a:rPr lang="ko-KR" altLang="en-US" sz="1600" dirty="0" smtClean="0"/>
              <a:t>가 동일하다면 </a:t>
            </a:r>
            <a:r>
              <a:rPr lang="en-US" altLang="ko-KR" sz="1600" dirty="0"/>
              <a:t>B</a:t>
            </a:r>
            <a:r>
              <a:rPr lang="ko-KR" altLang="en-US" sz="1600" dirty="0"/>
              <a:t>그룹의 학생이 </a:t>
            </a:r>
            <a:r>
              <a:rPr lang="ko-KR" altLang="en-US" sz="1600" dirty="0" smtClean="0"/>
              <a:t>우수이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우수하게 나타나야 됨 </a:t>
            </a:r>
            <a:endParaRPr lang="en-US" altLang="ko-KR" sz="1600" dirty="0" smtClean="0"/>
          </a:p>
          <a:p>
            <a:pPr marL="457200" lvl="1" indent="0" eaLnBrk="1" hangingPunct="1">
              <a:buNone/>
              <a:defRPr/>
            </a:pPr>
            <a:r>
              <a:rPr lang="en-US" altLang="ko-KR" sz="1600" dirty="0" smtClean="0"/>
              <a:t>   (</a:t>
            </a:r>
            <a:r>
              <a:rPr lang="ko-KR" altLang="en-US" sz="1600" dirty="0" smtClean="0"/>
              <a:t>일반 </a:t>
            </a:r>
            <a:r>
              <a:rPr lang="ko-KR" altLang="en-US" sz="1600" dirty="0" smtClean="0"/>
              <a:t>표준화 그림</a:t>
            </a:r>
            <a:r>
              <a:rPr lang="en-US" altLang="ko-KR" sz="1600" dirty="0" smtClean="0"/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위</a:t>
            </a:r>
            <a:r>
              <a:rPr lang="en-US" altLang="ko-KR" sz="1600" dirty="0" smtClean="0"/>
              <a:t>)) </a:t>
            </a:r>
            <a:endParaRPr lang="en-US" altLang="ko-KR" sz="1600" dirty="0" smtClean="0"/>
          </a:p>
          <a:p>
            <a:pPr marL="457200" lvl="1" indent="0" eaLnBrk="1" hangingPunct="1">
              <a:buFontTx/>
              <a:buNone/>
              <a:defRPr/>
            </a:pPr>
            <a:r>
              <a:rPr lang="ko-KR" altLang="en-US" sz="1600" dirty="0" smtClean="0">
                <a:solidFill>
                  <a:srgbClr val="FF0000"/>
                </a:solidFill>
              </a:rPr>
              <a:t>             </a:t>
            </a:r>
            <a:r>
              <a:rPr lang="ko-KR" altLang="en-US" sz="1600" dirty="0"/>
              <a:t>두 그룹</a:t>
            </a:r>
            <a:r>
              <a:rPr lang="en-US" altLang="ko-KR" sz="1600" dirty="0"/>
              <a:t>(A,B)</a:t>
            </a:r>
            <a:r>
              <a:rPr lang="ko-KR" altLang="en-US" sz="1600" dirty="0"/>
              <a:t>이 </a:t>
            </a:r>
            <a:r>
              <a:rPr lang="en-US" altLang="ko-KR" sz="1600" dirty="0"/>
              <a:t> </a:t>
            </a:r>
            <a:r>
              <a:rPr lang="ko-KR" altLang="en-US" sz="1600" dirty="0"/>
              <a:t>거의 </a:t>
            </a:r>
            <a:r>
              <a:rPr lang="ko-KR" altLang="en-US" sz="1600" b="1" dirty="0">
                <a:solidFill>
                  <a:srgbClr val="FF0000"/>
                </a:solidFill>
              </a:rPr>
              <a:t>차이가 없는 것</a:t>
            </a:r>
            <a:r>
              <a:rPr lang="ko-KR" altLang="en-US" sz="1600" dirty="0"/>
              <a:t>으로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나타남</a:t>
            </a:r>
            <a:endParaRPr lang="en-US" altLang="ko-KR" sz="1600" dirty="0" smtClean="0"/>
          </a:p>
          <a:p>
            <a:pPr marL="457200" lvl="1" indent="0" eaLnBrk="1" hangingPunct="1">
              <a:buNone/>
              <a:defRPr/>
            </a:pPr>
            <a:r>
              <a:rPr lang="en-US" altLang="ko-KR" sz="1600" dirty="0" smtClean="0"/>
              <a:t>   (</a:t>
            </a:r>
            <a:r>
              <a:rPr lang="ko-KR" altLang="en-US" sz="1600" dirty="0" err="1" smtClean="0"/>
              <a:t>로버스트</a:t>
            </a:r>
            <a:r>
              <a:rPr lang="ko-KR" altLang="en-US" sz="1600" dirty="0" smtClean="0"/>
              <a:t> 표준화 </a:t>
            </a:r>
            <a:r>
              <a:rPr lang="ko-KR" altLang="en-US" sz="1600" dirty="0"/>
              <a:t>그림</a:t>
            </a:r>
            <a:r>
              <a:rPr lang="en-US" altLang="ko-KR" sz="1600" dirty="0" smtClean="0"/>
              <a:t>(</a:t>
            </a:r>
            <a:r>
              <a:rPr lang="ko-KR" altLang="en-US" sz="1600" b="1" dirty="0" smtClean="0">
                <a:solidFill>
                  <a:srgbClr val="0066FF"/>
                </a:solidFill>
              </a:rPr>
              <a:t>아래</a:t>
            </a:r>
            <a:r>
              <a:rPr lang="en-US" altLang="ko-KR" sz="1600" dirty="0" smtClean="0"/>
              <a:t>) )</a:t>
            </a:r>
            <a:endParaRPr lang="en-US" altLang="ko-KR" sz="1600" dirty="0"/>
          </a:p>
          <a:p>
            <a:pPr marL="457200" lvl="1" indent="0" eaLnBrk="1" hangingPunct="1">
              <a:buFontTx/>
              <a:buNone/>
              <a:defRPr/>
            </a:pPr>
            <a:r>
              <a:rPr lang="ko-KR" altLang="en-US" sz="1600" dirty="0">
                <a:solidFill>
                  <a:srgbClr val="FF0000"/>
                </a:solidFill>
              </a:rPr>
              <a:t>       </a:t>
            </a:r>
            <a:r>
              <a:rPr lang="ko-KR" altLang="en-US" sz="1600" dirty="0" smtClean="0">
                <a:solidFill>
                  <a:srgbClr val="FF0000"/>
                </a:solidFill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</a:rPr>
              <a:t>   </a:t>
            </a:r>
            <a:r>
              <a:rPr lang="ko-KR" altLang="en-US" sz="1600" dirty="0" smtClean="0"/>
              <a:t>두 그룹</a:t>
            </a:r>
            <a:r>
              <a:rPr lang="en-US" altLang="ko-KR" sz="1600" dirty="0" smtClean="0"/>
              <a:t>(A,B)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 </a:t>
            </a:r>
            <a:r>
              <a:rPr lang="ko-KR" altLang="en-US" sz="1600" b="1" dirty="0" smtClean="0">
                <a:solidFill>
                  <a:srgbClr val="0066FF"/>
                </a:solidFill>
              </a:rPr>
              <a:t>차이가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0066FF"/>
                </a:solidFill>
              </a:rPr>
              <a:t>있는 것</a:t>
            </a:r>
            <a:r>
              <a:rPr lang="ko-KR" altLang="en-US" sz="1600" dirty="0" smtClean="0"/>
              <a:t>으로</a:t>
            </a:r>
            <a:r>
              <a:rPr lang="ko-KR" altLang="en-US" sz="1600" dirty="0" smtClean="0">
                <a:solidFill>
                  <a:srgbClr val="FF0000"/>
                </a:solidFill>
              </a:rPr>
              <a:t>  </a:t>
            </a:r>
            <a:r>
              <a:rPr lang="ko-KR" altLang="en-US" sz="1600" dirty="0" smtClean="0"/>
              <a:t>나타남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32771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32772" name="바닥글 개체 틀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5.4 </a:t>
            </a:r>
            <a:r>
              <a:rPr lang="ko-KR" altLang="en-US" sz="2800" dirty="0" smtClean="0"/>
              <a:t>표준화 변환 </a:t>
            </a:r>
          </a:p>
        </p:txBody>
      </p:sp>
      <p:pic>
        <p:nvPicPr>
          <p:cNvPr id="3277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25538"/>
            <a:ext cx="69532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1259632" y="5373216"/>
            <a:ext cx="5032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187450" y="5949280"/>
            <a:ext cx="5032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 smtClean="0"/>
              <a:t>참고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분포를 </a:t>
            </a:r>
            <a:r>
              <a:rPr lang="ko-KR" altLang="en-US" sz="2800" dirty="0" err="1" smtClean="0"/>
              <a:t>대칭화</a:t>
            </a:r>
            <a:r>
              <a:rPr lang="ko-KR" altLang="en-US" sz="2800" dirty="0" smtClean="0"/>
              <a:t> 할 </a:t>
            </a:r>
            <a:r>
              <a:rPr lang="ko-KR" altLang="en-US" sz="2800" dirty="0" smtClean="0"/>
              <a:t>때 변환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buFont typeface="Wingdings" pitchFamily="2" charset="2"/>
                  <a:buChar char="v"/>
                  <a:defRPr/>
                </a:pPr>
                <a:r>
                  <a:rPr lang="en-US" altLang="ko-KR" sz="2000" dirty="0" smtClean="0"/>
                  <a:t> </a:t>
                </a:r>
                <a:r>
                  <a:rPr lang="ko-KR" altLang="en-US" sz="1800" b="1" dirty="0" smtClean="0">
                    <a:solidFill>
                      <a:srgbClr val="FF0000"/>
                    </a:solidFill>
                  </a:rPr>
                  <a:t>분포를 대칭화 시킬 때 </a:t>
                </a:r>
                <a:r>
                  <a:rPr lang="ko-KR" altLang="en-US" sz="1800" dirty="0" smtClean="0"/>
                  <a:t>필요한 변환의 </a:t>
                </a:r>
                <a:r>
                  <a:rPr lang="ko-KR" altLang="en-US" sz="1800" dirty="0" smtClean="0"/>
                  <a:t>차수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ko-KR" altLang="en-US" sz="1800" dirty="0" smtClean="0"/>
                  <a:t> 구하</a:t>
                </a:r>
                <a:r>
                  <a:rPr lang="ko-KR" altLang="en-US" sz="1800" dirty="0" smtClean="0"/>
                  <a:t>기</a:t>
                </a:r>
                <a:endParaRPr lang="en-US" altLang="ko-KR" sz="1800" dirty="0" smtClean="0"/>
              </a:p>
              <a:p>
                <a:pPr marL="0" indent="0" eaLnBrk="1" hangingPunct="1">
                  <a:buNone/>
                  <a:defRPr/>
                </a:pPr>
                <a:r>
                  <a:rPr lang="en-US" altLang="ko-KR" sz="200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 smtClean="0"/>
                  <a:t> </a:t>
                </a:r>
                <a:r>
                  <a:rPr lang="ko-KR" altLang="en-US" sz="1800" dirty="0" err="1" smtClean="0"/>
                  <a:t>원자료</a:t>
                </a:r>
                <a:r>
                  <a:rPr lang="en-US" altLang="ko-KR" sz="1800" dirty="0" smtClean="0"/>
                  <a:t>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 </m:t>
                    </m:r>
                  </m:oMath>
                </a14:m>
                <a:r>
                  <a:rPr lang="ko-KR" altLang="en-US" sz="1800" dirty="0" smtClean="0"/>
                  <a:t>변환된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자료</a:t>
                </a:r>
                <a:endParaRPr lang="en-US" altLang="ko-KR" sz="1800" dirty="0"/>
              </a:p>
              <a:p>
                <a:pPr marL="0" indent="0" eaLnBrk="1" hangingPunct="1">
                  <a:buNone/>
                  <a:defRPr/>
                </a:pPr>
                <a:r>
                  <a:rPr lang="en-US" altLang="ko-KR" sz="2000" dirty="0" smtClean="0"/>
                  <a:t>    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   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altLang="ko-KR" sz="1600" dirty="0" smtClean="0"/>
              </a:p>
              <a:p>
                <a:pPr marL="0" indent="0" eaLnBrk="1" hangingPunct="1">
                  <a:buNone/>
                  <a:defRPr/>
                </a:pPr>
                <a:r>
                  <a:rPr lang="en-US" altLang="ko-KR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r>
                  <a:rPr lang="ko-KR" altLang="en-US" sz="2000" dirty="0" smtClean="0"/>
                  <a:t>위수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에 관해 </a:t>
                </a:r>
                <a:r>
                  <a:rPr lang="en-US" altLang="ko-KR" sz="2000" dirty="0" smtClean="0"/>
                  <a:t>Taylor </a:t>
                </a:r>
                <a:r>
                  <a:rPr lang="ko-KR" altLang="en-US" sz="2000" dirty="0" smtClean="0"/>
                  <a:t>확장</a:t>
                </a:r>
                <a:endParaRPr lang="en-US" altLang="ko-KR" sz="2000" dirty="0" smtClean="0"/>
              </a:p>
              <a:p>
                <a:pPr marL="0" indent="0" eaLnBrk="1" hangingPunct="1">
                  <a:buNone/>
                  <a:defRPr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 smtClean="0"/>
              </a:p>
              <a:p>
                <a:pPr marL="0" indent="0" eaLnBrk="1" hangingPunct="1">
                  <a:buNone/>
                  <a:defRPr/>
                </a:pPr>
                <a:r>
                  <a:rPr lang="en-US" altLang="ko-KR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 smtClean="0"/>
              </a:p>
              <a:p>
                <a:pPr marL="0" indent="0" eaLnBrk="1" hangingPunct="1">
                  <a:buNone/>
                  <a:defRPr/>
                </a:pPr>
                <a:r>
                  <a:rPr lang="en-US" altLang="ko-KR" sz="2000" dirty="0" smtClean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pPr marL="0" indent="0" eaLnBrk="1" hangingPunct="1">
                  <a:buNone/>
                  <a:defRPr/>
                </a:pPr>
                <a:r>
                  <a:rPr lang="en-US" altLang="ko-KR" sz="2000" dirty="0" smtClean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 smtClean="0"/>
              </a:p>
              <a:p>
                <a:pPr marL="0" indent="0" eaLnBrk="1" hangingPunct="1">
                  <a:buNone/>
                  <a:defRPr/>
                </a:pPr>
                <a:r>
                  <a:rPr lang="en-US" altLang="ko-KR" sz="2000" dirty="0" smtClean="0"/>
                  <a:t>       </a:t>
                </a:r>
                <a:r>
                  <a:rPr lang="ko-KR" altLang="en-US" sz="2000" dirty="0" smtClean="0"/>
                  <a:t>대칭이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되려면 </a:t>
                </a:r>
                <a:endParaRPr lang="en-US" altLang="ko-KR" sz="2000" dirty="0"/>
              </a:p>
              <a:p>
                <a:pPr marL="0" indent="0" eaLnBrk="1" hangingPunct="1">
                  <a:buNone/>
                  <a:defRPr/>
                </a:pPr>
                <a:r>
                  <a:rPr lang="en-US" altLang="ko-KR" sz="2000" dirty="0" smtClean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altLang="ko-KR" sz="2000" dirty="0" smtClean="0"/>
              </a:p>
              <a:p>
                <a:pPr eaLnBrk="1" hangingPunct="1">
                  <a:buFont typeface="Wingdings" pitchFamily="2" charset="2"/>
                  <a:buChar char="v"/>
                  <a:defRPr/>
                </a:pPr>
                <a:endParaRPr lang="en-US" altLang="ko-KR" sz="2000" dirty="0"/>
              </a:p>
              <a:p>
                <a:pPr marL="0" indent="0" eaLnBrk="1" hangingPunct="1">
                  <a:buFontTx/>
                  <a:buNone/>
                  <a:defRPr/>
                </a:pPr>
                <a:r>
                  <a:rPr lang="en-US" altLang="ko-KR" sz="2000" dirty="0" smtClean="0"/>
                  <a:t>     </a:t>
                </a:r>
              </a:p>
              <a:p>
                <a:pPr marL="0" indent="0" eaLnBrk="1" hangingPunct="1">
                  <a:buFontTx/>
                  <a:buNone/>
                  <a:defRPr/>
                </a:pPr>
                <a:r>
                  <a:rPr lang="en-US" altLang="ko-KR" sz="2000" dirty="0" smtClean="0"/>
                  <a:t>       </a:t>
                </a:r>
                <a:r>
                  <a:rPr lang="ko-KR" altLang="en-US" sz="1600" dirty="0" smtClean="0"/>
                  <a:t>대칭이 되려면</a:t>
                </a:r>
                <a:endParaRPr lang="en-US" altLang="ko-KR" sz="1600" dirty="0" smtClean="0"/>
              </a:p>
              <a:p>
                <a:pPr marL="0" indent="0" eaLnBrk="1" hangingPunct="1">
                  <a:buFontTx/>
                  <a:buNone/>
                  <a:defRPr/>
                </a:pPr>
                <a:endParaRPr lang="en-US" altLang="ko-KR" sz="2000" dirty="0"/>
              </a:p>
              <a:p>
                <a:pPr marL="0" indent="0" eaLnBrk="1" hangingPunct="1">
                  <a:buFontTx/>
                  <a:buNone/>
                  <a:defRPr/>
                </a:pPr>
                <a:r>
                  <a:rPr lang="en-US" altLang="ko-KR" sz="2000" dirty="0" smtClean="0"/>
                  <a:t>        </a:t>
                </a:r>
              </a:p>
              <a:p>
                <a:pPr marL="0" indent="0" eaLnBrk="1" hangingPunct="1">
                  <a:buFontTx/>
                  <a:buNone/>
                  <a:defRPr/>
                </a:pPr>
                <a:endParaRPr lang="en-US" altLang="ko-KR" sz="2000" dirty="0"/>
              </a:p>
              <a:p>
                <a:pPr marL="0" indent="0" eaLnBrk="1" hangingPunct="1">
                  <a:buFontTx/>
                  <a:buNone/>
                  <a:defRPr/>
                </a:pPr>
                <a:r>
                  <a:rPr lang="en-US" altLang="ko-KR" sz="2000" dirty="0" smtClean="0"/>
                  <a:t>    </a:t>
                </a:r>
                <a:endParaRPr lang="ko-KR" altLang="en-US" sz="2000" dirty="0" smtClean="0"/>
              </a:p>
              <a:p>
                <a:pPr eaLnBrk="1" hangingPunct="1">
                  <a:buFontTx/>
                  <a:buNone/>
                  <a:defRPr/>
                </a:pPr>
                <a:endParaRPr lang="ko-KR" altLang="en-US" sz="2000" dirty="0" smtClean="0"/>
              </a:p>
              <a:p>
                <a:pPr eaLnBrk="1" hangingPunct="1">
                  <a:buFontTx/>
                  <a:buNone/>
                  <a:defRPr/>
                </a:pPr>
                <a:r>
                  <a:rPr lang="ko-KR" altLang="en-US" sz="2000" dirty="0" smtClean="0"/>
                  <a:t>  </a:t>
                </a:r>
                <a:endParaRPr lang="ko-KR" altLang="en-US" dirty="0" smtClean="0"/>
              </a:p>
            </p:txBody>
          </p:sp>
        </mc:Choice>
        <mc:Fallback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67" t="-404" b="-18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6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33797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</p:spTree>
    <p:extLst>
      <p:ext uri="{BB962C8B-B14F-4D97-AF65-F5344CB8AC3E}">
        <p14:creationId xmlns:p14="http://schemas.microsoft.com/office/powerpoint/2010/main" val="10054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81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28775"/>
                <a:ext cx="8229600" cy="4497388"/>
              </a:xfrm>
            </p:spPr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따라서</a:t>
                </a:r>
                <a:endParaRPr lang="en-US" altLang="ko-KR" sz="1600" dirty="0" smtClean="0"/>
              </a:p>
              <a:p>
                <a:pPr eaLnBrk="1" hangingPunct="1">
                  <a:buFontTx/>
                  <a:buNone/>
                </a:pPr>
                <a:endParaRPr lang="en-US" altLang="ko-KR" sz="1600" dirty="0"/>
              </a:p>
              <a:p>
                <a:pPr eaLnBrk="1" hangingPunct="1">
                  <a:buFontTx/>
                  <a:buNone/>
                </a:pPr>
                <a:r>
                  <a:rPr lang="en-US" altLang="ko-KR" sz="16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 smtClean="0"/>
              </a:p>
              <a:p>
                <a:pPr eaLnBrk="1" hangingPunct="1">
                  <a:buFontTx/>
                  <a:buNone/>
                </a:pP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 smtClean="0"/>
              </a:p>
              <a:p>
                <a:pPr eaLnBrk="1" hangingPunct="1">
                  <a:buFontTx/>
                  <a:buNone/>
                </a:pP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       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dirty="0" smtClean="0"/>
                  <a:t> 관해 정리하면</a:t>
                </a:r>
                <a:r>
                  <a:rPr lang="en-US" altLang="ko-KR" sz="1600" dirty="0" smtClean="0"/>
                  <a:t> </a:t>
                </a:r>
              </a:p>
              <a:p>
                <a:pPr eaLnBrk="1" hangingPunct="1">
                  <a:buFontTx/>
                  <a:buNone/>
                </a:pPr>
                <a:endParaRPr lang="en-US" altLang="ko-KR" sz="1600" dirty="0"/>
              </a:p>
              <a:p>
                <a:pPr eaLnBrk="1" hangingPunct="1">
                  <a:buFontTx/>
                  <a:buNone/>
                </a:pPr>
                <a:r>
                  <a:rPr lang="en-US" altLang="ko-KR" sz="160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≈1−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1600" dirty="0" smtClean="0"/>
                  <a:t>                     </a:t>
                </a:r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  <a:p>
                <a:pPr eaLnBrk="1" hangingPunct="1">
                  <a:buFontTx/>
                  <a:buNone/>
                </a:pPr>
                <a:r>
                  <a:rPr lang="en-US" altLang="ko-KR" sz="2000" dirty="0" smtClean="0"/>
                  <a:t>        </a:t>
                </a:r>
              </a:p>
            </p:txBody>
          </p:sp>
        </mc:Choice>
        <mc:Fallback>
          <p:sp>
            <p:nvSpPr>
              <p:cNvPr id="3481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28775"/>
                <a:ext cx="8229600" cy="4497388"/>
              </a:xfrm>
              <a:blipFill>
                <a:blip r:embed="rId2"/>
                <a:stretch>
                  <a:fillRect t="-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9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34820" name="바닥글 개체 틀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 smtClean="0"/>
              <a:t>분포를 </a:t>
            </a:r>
            <a:r>
              <a:rPr lang="ko-KR" altLang="en-US" sz="2800" dirty="0" err="1" smtClean="0"/>
              <a:t>대칭화</a:t>
            </a:r>
            <a:r>
              <a:rPr lang="ko-KR" altLang="en-US" sz="2800" dirty="0" smtClean="0"/>
              <a:t> 할 </a:t>
            </a:r>
            <a:r>
              <a:rPr lang="ko-KR" altLang="en-US" sz="2800" dirty="0" smtClean="0"/>
              <a:t>때 변환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000" dirty="0" smtClean="0"/>
              <a:t> </a:t>
            </a:r>
          </a:p>
          <a:p>
            <a:pPr eaLnBrk="1" hangingPunct="1">
              <a:buFontTx/>
              <a:buNone/>
            </a:pPr>
            <a:r>
              <a:rPr lang="ko-KR" altLang="en-US" sz="1800" dirty="0" smtClean="0"/>
              <a:t>예제</a:t>
            </a:r>
            <a:r>
              <a:rPr lang="en-US" altLang="ko-KR" sz="1800" dirty="0" smtClean="0"/>
              <a:t>)  </a:t>
            </a:r>
          </a:p>
          <a:p>
            <a:pPr eaLnBrk="1" hangingPunct="1">
              <a:buFontTx/>
              <a:buNone/>
            </a:pPr>
            <a:r>
              <a:rPr lang="en-US" altLang="ko-KR" sz="1800" dirty="0" smtClean="0"/>
              <a:t>         </a:t>
            </a:r>
            <a:r>
              <a:rPr lang="ko-KR" altLang="en-US" sz="1800" dirty="0" smtClean="0"/>
              <a:t>어느 지역의 월 소득에 대한 </a:t>
            </a:r>
            <a:r>
              <a:rPr lang="ko-KR" altLang="en-US" sz="1800" dirty="0" err="1" smtClean="0"/>
              <a:t>중위수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경첩이 다음과 같다면 </a:t>
            </a:r>
            <a:r>
              <a:rPr lang="en-US" altLang="ko-KR" sz="1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ko-KR" sz="1800" dirty="0" smtClean="0"/>
              <a:t>          (</a:t>
            </a:r>
            <a:r>
              <a:rPr lang="ko-KR" altLang="en-US" sz="1800" dirty="0" smtClean="0"/>
              <a:t>비대칭</a:t>
            </a:r>
            <a:r>
              <a:rPr lang="en-US" altLang="ko-KR" sz="1800" dirty="0" smtClean="0"/>
              <a:t>)</a:t>
            </a:r>
          </a:p>
          <a:p>
            <a:pPr eaLnBrk="1" hangingPunct="1">
              <a:buFontTx/>
              <a:buNone/>
            </a:pPr>
            <a:endParaRPr lang="en-US" altLang="ko-KR" sz="2000" dirty="0" smtClean="0"/>
          </a:p>
          <a:p>
            <a:pPr eaLnBrk="1" hangingPunct="1">
              <a:buFontTx/>
              <a:buNone/>
            </a:pPr>
            <a:r>
              <a:rPr lang="en-US" altLang="ko-KR" sz="2000" dirty="0" smtClean="0"/>
              <a:t>                </a:t>
            </a:r>
          </a:p>
          <a:p>
            <a:pPr eaLnBrk="1" hangingPunct="1">
              <a:buFontTx/>
              <a:buNone/>
            </a:pPr>
            <a:endParaRPr lang="en-US" altLang="ko-KR" sz="2000" dirty="0" smtClean="0"/>
          </a:p>
          <a:p>
            <a:pPr eaLnBrk="1" hangingPunct="1">
              <a:buFontTx/>
              <a:buNone/>
            </a:pPr>
            <a:endParaRPr lang="en-US" altLang="ko-KR" sz="2000" dirty="0" smtClean="0"/>
          </a:p>
          <a:p>
            <a:pPr eaLnBrk="1" hangingPunct="1">
              <a:buFontTx/>
              <a:buNone/>
            </a:pPr>
            <a:endParaRPr lang="en-US" altLang="ko-KR" sz="2000" dirty="0" smtClean="0"/>
          </a:p>
          <a:p>
            <a:pPr eaLnBrk="1" hangingPunct="1">
              <a:buFontTx/>
              <a:buNone/>
            </a:pPr>
            <a:endParaRPr lang="en-US" altLang="ko-KR" sz="2000" dirty="0" smtClean="0"/>
          </a:p>
          <a:p>
            <a:pPr eaLnBrk="1" hangingPunct="1">
              <a:buFontTx/>
              <a:buNone/>
            </a:pPr>
            <a:r>
              <a:rPr lang="en-US" altLang="ko-KR" sz="20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ko-KR" sz="2000" dirty="0" smtClean="0"/>
              <a:t>            </a:t>
            </a:r>
            <a:r>
              <a:rPr lang="ko-KR" altLang="en-US" sz="1600" dirty="0" smtClean="0"/>
              <a:t>따라서              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로그변환</a:t>
            </a:r>
            <a:r>
              <a:rPr lang="en-US" altLang="ko-KR" sz="1600" dirty="0" smtClean="0"/>
              <a:t>)</a:t>
            </a:r>
          </a:p>
          <a:p>
            <a:pPr eaLnBrk="1" hangingPunct="1">
              <a:buFontTx/>
              <a:buNone/>
            </a:pPr>
            <a:endParaRPr lang="en-US" altLang="ko-KR" sz="2000" dirty="0" smtClean="0"/>
          </a:p>
          <a:p>
            <a:pPr eaLnBrk="1" hangingPunct="1">
              <a:buFontTx/>
              <a:buNone/>
            </a:pPr>
            <a:r>
              <a:rPr lang="en-US" altLang="ko-KR" sz="2000" dirty="0" smtClean="0"/>
              <a:t>  </a:t>
            </a:r>
          </a:p>
        </p:txBody>
      </p:sp>
      <p:sp>
        <p:nvSpPr>
          <p:cNvPr id="35843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35844" name="바닥글 개체 틀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 smtClean="0"/>
              <a:t>분포를 대칭화할 때 변환</a:t>
            </a:r>
          </a:p>
        </p:txBody>
      </p:sp>
      <p:graphicFrame>
        <p:nvGraphicFramePr>
          <p:cNvPr id="35846" name="개체 1"/>
          <p:cNvGraphicFramePr>
            <a:graphicFrameLocks noChangeAspect="1"/>
          </p:cNvGraphicFramePr>
          <p:nvPr/>
        </p:nvGraphicFramePr>
        <p:xfrm>
          <a:off x="1042988" y="2924175"/>
          <a:ext cx="6884987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8" name="수식" r:id="rId3" imgW="6007100" imgH="2133600" progId="Equation.3">
                  <p:embed/>
                </p:oleObj>
              </mc:Choice>
              <mc:Fallback>
                <p:oleObj name="수식" r:id="rId3" imgW="6007100" imgH="21336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6884987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개체 2"/>
          <p:cNvGraphicFramePr>
            <a:graphicFrameLocks noChangeAspect="1"/>
          </p:cNvGraphicFramePr>
          <p:nvPr/>
        </p:nvGraphicFramePr>
        <p:xfrm>
          <a:off x="2476500" y="5373688"/>
          <a:ext cx="6477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9" name="수식" r:id="rId5" imgW="406224" imgH="190417" progId="Equation.3">
                  <p:embed/>
                </p:oleObj>
              </mc:Choice>
              <mc:Fallback>
                <p:oleObj name="수식" r:id="rId5" imgW="406224" imgH="190417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5373688"/>
                        <a:ext cx="6477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8686800" cy="485775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산포의 균일화 시키고자 할 때</a:t>
            </a:r>
            <a:endParaRPr lang="en-US" altLang="ko-KR" sz="18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ko-KR" sz="2000" dirty="0" smtClean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 smtClean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 smtClean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 smtClean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 smtClean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---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ko-KR" sz="1600" dirty="0" smtClean="0"/>
              <a:t>                                </a:t>
            </a:r>
            <a:r>
              <a:rPr lang="ko-KR" altLang="en-US" sz="1600" dirty="0" smtClean="0"/>
              <a:t>기울기</a:t>
            </a:r>
            <a:endParaRPr lang="en-US" altLang="ko-KR" sz="1600" dirty="0"/>
          </a:p>
          <a:p>
            <a:pPr marL="0" indent="0" eaLnBrk="1" hangingPunct="1">
              <a:buFontTx/>
              <a:buNone/>
              <a:defRPr/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 </a:t>
            </a:r>
          </a:p>
          <a:p>
            <a:pPr eaLnBrk="1" hangingPunct="1">
              <a:buFontTx/>
              <a:buNone/>
              <a:defRPr/>
            </a:pPr>
            <a:endParaRPr lang="en-US" altLang="ko-KR" sz="2000" dirty="0" smtClean="0"/>
          </a:p>
        </p:txBody>
      </p:sp>
      <p:sp>
        <p:nvSpPr>
          <p:cNvPr id="36867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36868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참고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산포의 균일화 할 </a:t>
            </a:r>
            <a:r>
              <a:rPr lang="ko-KR" altLang="en-US" sz="2800" dirty="0" smtClean="0"/>
              <a:t>때 변환</a:t>
            </a:r>
          </a:p>
        </p:txBody>
      </p:sp>
      <p:graphicFrame>
        <p:nvGraphicFramePr>
          <p:cNvPr id="36870" name="개체 1"/>
          <p:cNvGraphicFramePr>
            <a:graphicFrameLocks noChangeAspect="1"/>
          </p:cNvGraphicFramePr>
          <p:nvPr/>
        </p:nvGraphicFramePr>
        <p:xfrm>
          <a:off x="755650" y="1628775"/>
          <a:ext cx="6838950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수식" r:id="rId3" imgW="5486400" imgH="3276600" progId="Equation.3">
                  <p:embed/>
                </p:oleObj>
              </mc:Choice>
              <mc:Fallback>
                <p:oleObj name="수식" r:id="rId3" imgW="5486400" imgH="32766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6838950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739062" cy="381635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ko-KR" sz="2000" dirty="0" smtClean="0"/>
              <a:t> </a:t>
            </a:r>
            <a:r>
              <a:rPr lang="ko-KR" altLang="en-US" sz="1800" dirty="0" smtClean="0"/>
              <a:t>산포의 균일화 시키고자 할 때</a:t>
            </a:r>
            <a:endParaRPr lang="en-US" altLang="ko-KR" sz="1800" dirty="0" smtClean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 smtClean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 smtClean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 smtClean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 smtClean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eaLnBrk="1" hangingPunct="1">
              <a:buFont typeface="Wingdings" pitchFamily="2" charset="2"/>
              <a:buChar char="v"/>
              <a:defRPr/>
            </a:pPr>
            <a:endParaRPr lang="en-US" altLang="ko-KR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 </a:t>
            </a:r>
          </a:p>
          <a:p>
            <a:pPr eaLnBrk="1" hangingPunct="1">
              <a:buFontTx/>
              <a:buNone/>
              <a:defRPr/>
            </a:pPr>
            <a:endParaRPr lang="en-US" altLang="ko-KR" sz="2000" dirty="0" smtClean="0"/>
          </a:p>
        </p:txBody>
      </p:sp>
      <p:sp>
        <p:nvSpPr>
          <p:cNvPr id="37891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37892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산포의 </a:t>
            </a:r>
            <a:r>
              <a:rPr lang="ko-KR" altLang="en-US" sz="2800" dirty="0" err="1" smtClean="0"/>
              <a:t>균일화할</a:t>
            </a:r>
            <a:r>
              <a:rPr lang="ko-KR" altLang="en-US" sz="2800" dirty="0" smtClean="0"/>
              <a:t> 때 변환</a:t>
            </a:r>
          </a:p>
        </p:txBody>
      </p:sp>
      <p:graphicFrame>
        <p:nvGraphicFramePr>
          <p:cNvPr id="37894" name="개체 1"/>
          <p:cNvGraphicFramePr>
            <a:graphicFrameLocks noChangeAspect="1"/>
          </p:cNvGraphicFramePr>
          <p:nvPr/>
        </p:nvGraphicFramePr>
        <p:xfrm>
          <a:off x="1042988" y="2146300"/>
          <a:ext cx="42322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수식" r:id="rId3" imgW="3162300" imgH="431800" progId="Equation.3">
                  <p:embed/>
                </p:oleObj>
              </mc:Choice>
              <mc:Fallback>
                <p:oleObj name="수식" r:id="rId3" imgW="3162300" imgH="4318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46300"/>
                        <a:ext cx="42322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557338"/>
            <a:ext cx="8229600" cy="4497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ko-KR" altLang="en-US" sz="1800" smtClean="0"/>
              <a:t>예제</a:t>
            </a:r>
            <a:r>
              <a:rPr lang="en-US" altLang="ko-KR" sz="1800" smtClean="0"/>
              <a:t>)  </a:t>
            </a:r>
            <a:r>
              <a:rPr lang="ko-KR" altLang="en-US" sz="1800" smtClean="0"/>
              <a:t>세 종류의 플랑크톤 자료에서 산포를 동일하게 하려면  </a:t>
            </a:r>
            <a:r>
              <a:rPr lang="en-US" altLang="ko-KR" sz="1800" smtClean="0"/>
              <a:t>?</a:t>
            </a:r>
          </a:p>
          <a:p>
            <a:pPr eaLnBrk="1" hangingPunct="1">
              <a:buFontTx/>
              <a:buNone/>
            </a:pPr>
            <a:endParaRPr lang="en-US" altLang="ko-KR" sz="2000" smtClean="0"/>
          </a:p>
          <a:p>
            <a:pPr eaLnBrk="1" hangingPunct="1">
              <a:buFontTx/>
              <a:buNone/>
            </a:pPr>
            <a:r>
              <a:rPr lang="en-US" altLang="ko-KR" sz="2000" smtClean="0"/>
              <a:t>    </a:t>
            </a:r>
          </a:p>
        </p:txBody>
      </p:sp>
      <p:sp>
        <p:nvSpPr>
          <p:cNvPr id="38915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38916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산포의 </a:t>
            </a:r>
            <a:r>
              <a:rPr lang="ko-KR" altLang="en-US" sz="2800" dirty="0" err="1" smtClean="0"/>
              <a:t>균일화할</a:t>
            </a:r>
            <a:r>
              <a:rPr lang="ko-KR" altLang="en-US" sz="2800" dirty="0" smtClean="0"/>
              <a:t> 때 변환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38939"/>
              </p:ext>
            </p:extLst>
          </p:nvPr>
        </p:nvGraphicFramePr>
        <p:xfrm>
          <a:off x="1258888" y="2401888"/>
          <a:ext cx="6096000" cy="2606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6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library(ggplot2)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type&lt;-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rep(1:3,c(11,11,11))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data&lt;-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c(387,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470,497,537,540,620,760,845,895,1020,1050, 6060,7600,7900,8260,8900,9250,9650,9830,10200,11000,15500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 18900,22300,27800,28100,28800,29000,31400,32800,34600,39500,43300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plank&lt;-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data.frame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type,data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p&lt;-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ggplot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plank,aes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(factor(type),data))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p+geom_boxplot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p+geom_boxplot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()+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geom_jitter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p+geom_boxplot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()+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coord_flip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p+geom_boxplot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aes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(fill=type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497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ko-KR" altLang="en-US" sz="1800" smtClean="0"/>
              <a:t>예제</a:t>
            </a:r>
            <a:r>
              <a:rPr lang="en-US" altLang="ko-KR" sz="1800" smtClean="0"/>
              <a:t>)  </a:t>
            </a:r>
            <a:r>
              <a:rPr lang="ko-KR" altLang="en-US" sz="1800" smtClean="0"/>
              <a:t>계속 </a:t>
            </a:r>
            <a:endParaRPr lang="en-US" altLang="ko-KR" sz="1800" smtClean="0"/>
          </a:p>
          <a:p>
            <a:pPr eaLnBrk="1" hangingPunct="1">
              <a:buFontTx/>
              <a:buNone/>
            </a:pPr>
            <a:r>
              <a:rPr lang="en-US" altLang="ko-KR" sz="1800" smtClean="0"/>
              <a:t>          </a:t>
            </a:r>
            <a:r>
              <a:rPr lang="ko-KR" altLang="en-US" sz="1800" smtClean="0"/>
              <a:t>세 종류의 플랑크톤 자료에서 산포를 동일하게 하려면  </a:t>
            </a:r>
            <a:r>
              <a:rPr lang="en-US" altLang="ko-KR" sz="1800" smtClean="0"/>
              <a:t>?</a:t>
            </a:r>
          </a:p>
          <a:p>
            <a:pPr eaLnBrk="1" hangingPunct="1">
              <a:buFontTx/>
              <a:buNone/>
            </a:pPr>
            <a:endParaRPr lang="en-US" altLang="ko-KR" sz="2000" smtClean="0"/>
          </a:p>
          <a:p>
            <a:pPr eaLnBrk="1" hangingPunct="1">
              <a:buFontTx/>
              <a:buNone/>
            </a:pPr>
            <a:r>
              <a:rPr lang="en-US" altLang="ko-KR" sz="2000" smtClean="0"/>
              <a:t>    </a:t>
            </a:r>
          </a:p>
        </p:txBody>
      </p:sp>
      <p:sp>
        <p:nvSpPr>
          <p:cNvPr id="39939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39940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466975"/>
            <a:ext cx="25908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산포의 </a:t>
            </a:r>
            <a:r>
              <a:rPr lang="ko-KR" altLang="en-US" sz="2800" dirty="0" err="1" smtClean="0"/>
              <a:t>균일화할</a:t>
            </a:r>
            <a:r>
              <a:rPr lang="ko-KR" altLang="en-US" sz="2800" dirty="0" smtClean="0"/>
              <a:t> 때 변환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497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ko-KR" altLang="en-US" sz="1800" smtClean="0"/>
              <a:t>예제</a:t>
            </a:r>
            <a:r>
              <a:rPr lang="en-US" altLang="ko-KR" sz="1800" smtClean="0"/>
              <a:t>) </a:t>
            </a:r>
            <a:r>
              <a:rPr lang="ko-KR" altLang="en-US" sz="1800" smtClean="0"/>
              <a:t>계속 </a:t>
            </a:r>
            <a:r>
              <a:rPr lang="en-US" altLang="ko-KR" sz="180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ko-KR" sz="1800" smtClean="0"/>
              <a:t>         </a:t>
            </a:r>
            <a:r>
              <a:rPr lang="ko-KR" altLang="en-US" sz="1800" smtClean="0"/>
              <a:t>세 종류의 플랑크톤 자료에서 산포를 동일하게 하려면  </a:t>
            </a:r>
            <a:r>
              <a:rPr lang="en-US" altLang="ko-KR" sz="1800" smtClean="0"/>
              <a:t>?</a:t>
            </a:r>
          </a:p>
          <a:p>
            <a:pPr eaLnBrk="1" hangingPunct="1">
              <a:buFontTx/>
              <a:buNone/>
            </a:pPr>
            <a:endParaRPr lang="en-US" altLang="ko-KR" sz="2000" smtClean="0"/>
          </a:p>
          <a:p>
            <a:pPr eaLnBrk="1" hangingPunct="1">
              <a:buFontTx/>
              <a:buNone/>
            </a:pPr>
            <a:r>
              <a:rPr lang="en-US" altLang="ko-KR" sz="2000" smtClean="0"/>
              <a:t>        </a:t>
            </a:r>
          </a:p>
        </p:txBody>
      </p:sp>
      <p:sp>
        <p:nvSpPr>
          <p:cNvPr id="40963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40964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산포의 </a:t>
            </a:r>
            <a:r>
              <a:rPr lang="ko-KR" altLang="en-US" sz="2800" dirty="0" err="1" smtClean="0"/>
              <a:t>균일화할</a:t>
            </a:r>
            <a:r>
              <a:rPr lang="ko-KR" altLang="en-US" sz="2800" dirty="0" smtClean="0"/>
              <a:t> 때 변환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19627"/>
              </p:ext>
            </p:extLst>
          </p:nvPr>
        </p:nvGraphicFramePr>
        <p:xfrm>
          <a:off x="1187450" y="2419350"/>
          <a:ext cx="6096000" cy="277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A1&lt;-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c(387,470,497,537,540,620,760,845,895,1020,1050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A2&lt;- c(6060,7600,7900,8260,8900,9250,9650,9830,10200,11000,15500)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A3&lt;-c(18900,22300,27800,28100,28800,29000,31400,32800,34600,39500,43300)</a:t>
                      </a: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num1&lt;-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fivenum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(A1); num2&lt;-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fivenum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(A2); num3&lt;-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fivenum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(A3);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data&lt;-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data.frame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(num1.num2,num3)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m1&lt;-data[3,1]; m2&lt;-data[3,2];m3&lt;-data[3,3]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med.tran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&lt;-c(log10(m1),log10(m2),log10(m3))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spr1&lt;-data[4,1]-data[2,1];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spr2&lt;-data[4,2]-data[2,2]; spr3&lt;-data[4,3]-data[2,3]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tran_spr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&lt;-c(log10(spr1),lpg10(spr2),log10(spr3))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out&lt;-lm(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tran_spr~med.tran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out 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7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176838"/>
            <a:ext cx="22383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서론</a:t>
            </a:r>
            <a:r>
              <a:rPr lang="ko-KR" altLang="en-US" smtClean="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altLang="ko-KR" sz="2000" dirty="0" smtClean="0"/>
              <a:t> </a:t>
            </a:r>
            <a:r>
              <a:rPr lang="ko-KR" altLang="en-US" sz="1800" dirty="0" smtClean="0"/>
              <a:t>대표적인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변환</a:t>
            </a:r>
            <a:endParaRPr lang="en-US" altLang="ko-KR" sz="1800" dirty="0" smtClean="0"/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en-US" altLang="ko-KR" sz="2000" dirty="0" smtClean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ko-KR" altLang="en-US" sz="1600" dirty="0" smtClean="0"/>
              <a:t>역 변환 </a:t>
            </a:r>
            <a:r>
              <a:rPr lang="en-US" altLang="ko-KR" sz="1600" dirty="0" smtClean="0"/>
              <a:t> </a:t>
            </a:r>
          </a:p>
          <a:p>
            <a:pPr lvl="2">
              <a:defRPr/>
            </a:pPr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인구 밀도는 사람당 면적이 됨</a:t>
            </a:r>
            <a:r>
              <a:rPr lang="en-US" altLang="ko-KR" sz="1400" dirty="0" smtClean="0"/>
              <a:t> </a:t>
            </a:r>
          </a:p>
          <a:p>
            <a:pPr lvl="2">
              <a:defRPr/>
            </a:pPr>
            <a:endParaRPr lang="en-US" altLang="ko-KR" sz="1400" dirty="0" smtClean="0"/>
          </a:p>
          <a:p>
            <a:pPr lvl="2">
              <a:defRPr/>
            </a:pPr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의사 한 명 당 사람 수는 한 사람당 의사 수가 됨</a:t>
            </a:r>
            <a:r>
              <a:rPr lang="en-US" altLang="ko-KR" sz="1400" dirty="0" smtClean="0"/>
              <a:t> 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endParaRPr lang="en-US" altLang="ko-KR" sz="1400" dirty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대수변환</a:t>
            </a:r>
            <a:endParaRPr lang="en-US" altLang="ko-KR" sz="1600" dirty="0" smtClean="0"/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오른쪽으로 많이 기울어진 분포에 적당</a:t>
            </a:r>
            <a:endParaRPr lang="en-US" altLang="ko-KR" sz="1400" dirty="0" smtClean="0"/>
          </a:p>
          <a:p>
            <a:pPr marL="457200" lvl="1" indent="0" eaLnBrk="1" hangingPunct="1">
              <a:buFontTx/>
              <a:buNone/>
              <a:defRPr/>
            </a:pPr>
            <a:endParaRPr lang="en-US" altLang="ko-KR" sz="1400" dirty="0" smtClean="0"/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ko-KR" altLang="en-US" sz="1600" dirty="0" smtClean="0"/>
              <a:t>제곱근 변환</a:t>
            </a:r>
            <a:endParaRPr lang="en-US" altLang="ko-KR" sz="1600" dirty="0" smtClean="0"/>
          </a:p>
          <a:p>
            <a:pPr marL="914400" lvl="2" indent="0" eaLnBrk="1" hangingPunct="1">
              <a:buFontTx/>
              <a:buNone/>
              <a:defRPr/>
            </a:pPr>
            <a:endParaRPr lang="en-US" altLang="ko-KR" sz="1200" dirty="0"/>
          </a:p>
          <a:p>
            <a:pPr marL="800100" lvl="1" eaLnBrk="1" hangingPunct="1">
              <a:buFont typeface="Wingdings" panose="05000000000000000000" pitchFamily="2" charset="2"/>
              <a:buChar char="§"/>
              <a:defRPr/>
            </a:pPr>
            <a:r>
              <a:rPr lang="ko-KR" altLang="en-US" sz="1600" dirty="0" smtClean="0"/>
              <a:t>제곱변환</a:t>
            </a:r>
            <a:endParaRPr lang="en-US" altLang="ko-KR" sz="1600" dirty="0" smtClean="0"/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/>
              <a:t>왼쪽으로 기울어진 분포에 적당</a:t>
            </a:r>
            <a:endParaRPr lang="en-US" altLang="ko-KR" sz="1400" dirty="0" smtClean="0"/>
          </a:p>
        </p:txBody>
      </p:sp>
      <p:sp>
        <p:nvSpPr>
          <p:cNvPr id="7172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7173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497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ko-KR" altLang="en-US" sz="1800" smtClean="0"/>
              <a:t>예제</a:t>
            </a:r>
            <a:r>
              <a:rPr lang="en-US" altLang="ko-KR" sz="1800" smtClean="0"/>
              <a:t>) </a:t>
            </a:r>
            <a:r>
              <a:rPr lang="ko-KR" altLang="en-US" sz="1800" smtClean="0"/>
              <a:t>계속</a:t>
            </a:r>
            <a:r>
              <a:rPr lang="en-US" altLang="ko-KR" sz="1800" smtClean="0"/>
              <a:t>  </a:t>
            </a:r>
            <a:r>
              <a:rPr lang="ko-KR" altLang="en-US" sz="1800" smtClean="0"/>
              <a:t>세 종류의 플랑크톤 자료에서 산포를 동일하게 하려면  </a:t>
            </a:r>
            <a:r>
              <a:rPr lang="en-US" altLang="ko-KR" sz="1800" smtClean="0"/>
              <a:t>?</a:t>
            </a:r>
          </a:p>
          <a:p>
            <a:pPr eaLnBrk="1" hangingPunct="1">
              <a:buFontTx/>
              <a:buNone/>
            </a:pPr>
            <a:endParaRPr lang="en-US" altLang="ko-KR" sz="1800" smtClean="0"/>
          </a:p>
          <a:p>
            <a:pPr eaLnBrk="1" hangingPunct="1">
              <a:buFontTx/>
              <a:buNone/>
            </a:pPr>
            <a:r>
              <a:rPr lang="en-US" altLang="ko-KR" sz="1800" smtClean="0"/>
              <a:t>    </a:t>
            </a:r>
          </a:p>
        </p:txBody>
      </p:sp>
      <p:sp>
        <p:nvSpPr>
          <p:cNvPr id="41987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41988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graphicFrame>
        <p:nvGraphicFramePr>
          <p:cNvPr id="41989" name="Object 2"/>
          <p:cNvGraphicFramePr>
            <a:graphicFrameLocks noChangeAspect="1"/>
          </p:cNvGraphicFramePr>
          <p:nvPr/>
        </p:nvGraphicFramePr>
        <p:xfrm>
          <a:off x="2124075" y="2205038"/>
          <a:ext cx="29527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수식" r:id="rId3" imgW="1930400" imgH="203200" progId="Equation.3">
                  <p:embed/>
                </p:oleObj>
              </mc:Choice>
              <mc:Fallback>
                <p:oleObj name="수식" r:id="rId3" imgW="19304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5038"/>
                        <a:ext cx="295275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산포의 균일화할 때 변환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412875"/>
            <a:ext cx="8229600" cy="4832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ko-KR" altLang="en-US" sz="1800" smtClean="0"/>
              <a:t>예제</a:t>
            </a:r>
            <a:r>
              <a:rPr lang="en-US" altLang="ko-KR" sz="1800" smtClean="0"/>
              <a:t>)  </a:t>
            </a:r>
            <a:r>
              <a:rPr lang="ko-KR" altLang="en-US" sz="1800" smtClean="0"/>
              <a:t>계속</a:t>
            </a:r>
            <a:r>
              <a:rPr lang="en-US" altLang="ko-KR" sz="1800" smtClean="0"/>
              <a:t>  </a:t>
            </a:r>
          </a:p>
          <a:p>
            <a:pPr eaLnBrk="1" hangingPunct="1">
              <a:buFontTx/>
              <a:buNone/>
            </a:pPr>
            <a:r>
              <a:rPr lang="en-US" altLang="ko-KR" sz="1800" smtClean="0"/>
              <a:t>               </a:t>
            </a:r>
            <a:r>
              <a:rPr lang="ko-KR" altLang="en-US" sz="1800" smtClean="0"/>
              <a:t>변환된 자료의 산포는 동일한가  </a:t>
            </a:r>
            <a:r>
              <a:rPr lang="en-US" altLang="ko-KR" sz="1800" smtClean="0"/>
              <a:t>?</a:t>
            </a:r>
          </a:p>
          <a:p>
            <a:pPr eaLnBrk="1" hangingPunct="1">
              <a:buFontTx/>
              <a:buNone/>
            </a:pPr>
            <a:endParaRPr lang="en-US" altLang="ko-KR" sz="1800" smtClean="0"/>
          </a:p>
          <a:p>
            <a:pPr eaLnBrk="1" hangingPunct="1">
              <a:buFontTx/>
              <a:buNone/>
            </a:pPr>
            <a:r>
              <a:rPr lang="en-US" altLang="ko-KR" sz="2000" smtClean="0"/>
              <a:t>    </a:t>
            </a:r>
          </a:p>
          <a:p>
            <a:pPr eaLnBrk="1" hangingPunct="1">
              <a:buFontTx/>
              <a:buNone/>
            </a:pPr>
            <a:endParaRPr lang="en-US" altLang="ko-KR" sz="2000" smtClean="0"/>
          </a:p>
          <a:p>
            <a:pPr eaLnBrk="1" hangingPunct="1">
              <a:buFontTx/>
              <a:buNone/>
            </a:pPr>
            <a:endParaRPr lang="en-US" altLang="ko-KR" sz="2000" smtClean="0"/>
          </a:p>
          <a:p>
            <a:pPr eaLnBrk="1" hangingPunct="1">
              <a:buFontTx/>
              <a:buNone/>
            </a:pPr>
            <a:endParaRPr lang="en-US" altLang="ko-KR" sz="2000" smtClean="0"/>
          </a:p>
          <a:p>
            <a:pPr eaLnBrk="1" hangingPunct="1">
              <a:buFontTx/>
              <a:buNone/>
            </a:pPr>
            <a:endParaRPr lang="en-US" altLang="ko-KR" sz="2000" smtClean="0"/>
          </a:p>
          <a:p>
            <a:pPr eaLnBrk="1" hangingPunct="1">
              <a:buFontTx/>
              <a:buNone/>
            </a:pPr>
            <a:r>
              <a:rPr lang="en-US" altLang="ko-KR" sz="1800" smtClean="0"/>
              <a:t>             (</a:t>
            </a:r>
            <a:r>
              <a:rPr lang="ko-KR" altLang="en-US" sz="1800" smtClean="0"/>
              <a:t>결과</a:t>
            </a:r>
            <a:r>
              <a:rPr lang="en-US" altLang="ko-KR" sz="1800" smtClean="0"/>
              <a:t>)</a:t>
            </a:r>
          </a:p>
        </p:txBody>
      </p:sp>
      <p:sp>
        <p:nvSpPr>
          <p:cNvPr id="43011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43012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산포의 균일화할 때 변환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242423"/>
              </p:ext>
            </p:extLst>
          </p:nvPr>
        </p:nvGraphicFramePr>
        <p:xfrm>
          <a:off x="1116013" y="2565400"/>
          <a:ext cx="5616575" cy="122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b1&lt;-A1^(1/3);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b2&lt;-A2^(1/3);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b3&lt;-A3^(1/3);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type&lt;-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rep(1:3,c(11,11,11))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data&lt;-c(b1,b2,b3)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tran.data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&lt;-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data.frame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type,data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p&lt;-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ggplot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tran.data</a:t>
                      </a:r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</a:rPr>
                        <a:t>,aes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(factor(type),data))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</a:rPr>
                        <a:t>p+geom_boxplot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0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89363"/>
            <a:ext cx="2268538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68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z="1800" smtClean="0"/>
              <a:t>   1. </a:t>
            </a:r>
            <a:r>
              <a:rPr lang="ko-KR" altLang="en-US" sz="1800" smtClean="0"/>
              <a:t>자료가 범주형 관측도수    인 경우</a:t>
            </a:r>
            <a:endParaRPr lang="en-US" altLang="ko-KR" sz="1800" smtClean="0"/>
          </a:p>
          <a:p>
            <a:pPr eaLnBrk="1" hangingPunct="1">
              <a:buFontTx/>
              <a:buNone/>
            </a:pPr>
            <a:r>
              <a:rPr lang="en-US" altLang="ko-KR" sz="1800" smtClean="0"/>
              <a:t>   2. </a:t>
            </a:r>
            <a:r>
              <a:rPr lang="ko-KR" altLang="en-US" sz="1800" smtClean="0"/>
              <a:t>자료가 비율인 경우</a:t>
            </a:r>
            <a:endParaRPr lang="en-US" altLang="ko-KR" sz="1800" smtClean="0"/>
          </a:p>
          <a:p>
            <a:pPr eaLnBrk="1" hangingPunct="1">
              <a:buFontTx/>
              <a:buNone/>
            </a:pPr>
            <a:r>
              <a:rPr lang="en-US" altLang="ko-KR" sz="1800" smtClean="0"/>
              <a:t>      (1) logit </a:t>
            </a:r>
            <a:r>
              <a:rPr lang="ko-KR" altLang="en-US" sz="1800" smtClean="0"/>
              <a:t>변환 </a:t>
            </a:r>
            <a:r>
              <a:rPr lang="en-US" altLang="ko-KR" sz="180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ko-KR" sz="1800" smtClean="0"/>
              <a:t>      (2) probit </a:t>
            </a:r>
            <a:r>
              <a:rPr lang="ko-KR" altLang="en-US" sz="1800" smtClean="0"/>
              <a:t>변환 </a:t>
            </a:r>
            <a:r>
              <a:rPr lang="en-US" altLang="ko-KR" sz="180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ko-KR" sz="1800" smtClean="0"/>
              <a:t>      (3) </a:t>
            </a:r>
            <a:r>
              <a:rPr lang="ko-KR" altLang="en-US" sz="1800" smtClean="0"/>
              <a:t>각</a:t>
            </a:r>
            <a:r>
              <a:rPr lang="en-US" altLang="ko-KR" sz="1800" smtClean="0"/>
              <a:t> </a:t>
            </a:r>
            <a:r>
              <a:rPr lang="ko-KR" altLang="en-US" sz="1800" smtClean="0"/>
              <a:t>변환 </a:t>
            </a:r>
            <a:r>
              <a:rPr lang="en-US" altLang="ko-KR" sz="180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ko-KR" sz="1800" smtClean="0"/>
              <a:t>      (4)  </a:t>
            </a:r>
            <a:r>
              <a:rPr lang="ko-KR" altLang="en-US" sz="1800" smtClean="0"/>
              <a:t>상관계수 </a:t>
            </a:r>
            <a:r>
              <a:rPr lang="en-US" altLang="ko-KR" sz="1800" smtClean="0"/>
              <a:t>r :</a:t>
            </a:r>
          </a:p>
          <a:p>
            <a:pPr eaLnBrk="1" hangingPunct="1">
              <a:buFontTx/>
              <a:buNone/>
            </a:pPr>
            <a:r>
              <a:rPr lang="en-US" altLang="ko-KR" sz="1800" smtClean="0"/>
              <a:t>      (5) </a:t>
            </a:r>
            <a:r>
              <a:rPr lang="ko-KR" altLang="en-US" sz="1800" smtClean="0"/>
              <a:t>시계열에서 로그변환</a:t>
            </a:r>
            <a:r>
              <a:rPr lang="en-US" altLang="ko-KR" sz="180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ko-KR" sz="1800" smtClean="0"/>
              <a:t>      </a:t>
            </a:r>
          </a:p>
          <a:p>
            <a:pPr eaLnBrk="1" hangingPunct="1">
              <a:buFontTx/>
              <a:buNone/>
            </a:pPr>
            <a:r>
              <a:rPr lang="en-US" altLang="ko-KR" sz="1800" smtClean="0"/>
              <a:t>              </a:t>
            </a:r>
          </a:p>
          <a:p>
            <a:pPr eaLnBrk="1" hangingPunct="1">
              <a:buFontTx/>
              <a:buNone/>
            </a:pPr>
            <a:r>
              <a:rPr lang="en-US" altLang="ko-KR" sz="1800" smtClean="0"/>
              <a:t>                 </a:t>
            </a:r>
            <a:r>
              <a:rPr lang="ko-KR" altLang="en-US" sz="1800" smtClean="0"/>
              <a:t>  </a:t>
            </a:r>
            <a:endParaRPr lang="en-US" altLang="ko-KR" sz="1800" smtClean="0"/>
          </a:p>
        </p:txBody>
      </p:sp>
      <p:sp>
        <p:nvSpPr>
          <p:cNvPr id="44035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44036" name="바닥글 개체 틀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smtClean="0"/>
              <a:t>기타변환 </a:t>
            </a:r>
          </a:p>
        </p:txBody>
      </p:sp>
      <p:graphicFrame>
        <p:nvGraphicFramePr>
          <p:cNvPr id="44038" name="개체 1"/>
          <p:cNvGraphicFramePr>
            <a:graphicFrameLocks noChangeAspect="1"/>
          </p:cNvGraphicFramePr>
          <p:nvPr/>
        </p:nvGraphicFramePr>
        <p:xfrm>
          <a:off x="3498850" y="1633538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0" name="수식" r:id="rId3" imgW="139700" imgH="139700" progId="Equation.3">
                  <p:embed/>
                </p:oleObj>
              </mc:Choice>
              <mc:Fallback>
                <p:oleObj name="수식" r:id="rId3" imgW="139700" imgH="1397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1633538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개체 2"/>
          <p:cNvGraphicFramePr>
            <a:graphicFrameLocks noChangeAspect="1"/>
          </p:cNvGraphicFramePr>
          <p:nvPr/>
        </p:nvGraphicFramePr>
        <p:xfrm>
          <a:off x="4572000" y="1558925"/>
          <a:ext cx="6477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1" name="수식" r:id="rId5" imgW="457200" imgH="228600" progId="Equation.3">
                  <p:embed/>
                </p:oleObj>
              </mc:Choice>
              <mc:Fallback>
                <p:oleObj name="수식" r:id="rId5" imgW="457200" imgH="2286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58925"/>
                        <a:ext cx="6477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개체 3"/>
          <p:cNvGraphicFramePr>
            <a:graphicFrameLocks noChangeAspect="1"/>
          </p:cNvGraphicFramePr>
          <p:nvPr/>
        </p:nvGraphicFramePr>
        <p:xfrm>
          <a:off x="2697163" y="2203450"/>
          <a:ext cx="12969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2" name="수식" r:id="rId7" imgW="889000" imgH="228600" progId="Equation.3">
                  <p:embed/>
                </p:oleObj>
              </mc:Choice>
              <mc:Fallback>
                <p:oleObj name="수식" r:id="rId7" imgW="889000" imgH="22860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2203450"/>
                        <a:ext cx="129698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개체 4"/>
          <p:cNvGraphicFramePr>
            <a:graphicFrameLocks noChangeAspect="1"/>
          </p:cNvGraphicFramePr>
          <p:nvPr/>
        </p:nvGraphicFramePr>
        <p:xfrm>
          <a:off x="2916238" y="2576513"/>
          <a:ext cx="29527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3" name="수식" r:id="rId9" imgW="2362200" imgH="241300" progId="Equation.3">
                  <p:embed/>
                </p:oleObj>
              </mc:Choice>
              <mc:Fallback>
                <p:oleObj name="수식" r:id="rId9" imgW="2362200" imgH="2413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576513"/>
                        <a:ext cx="29527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개체 5"/>
          <p:cNvGraphicFramePr>
            <a:graphicFrameLocks noChangeAspect="1"/>
          </p:cNvGraphicFramePr>
          <p:nvPr/>
        </p:nvGraphicFramePr>
        <p:xfrm>
          <a:off x="2447925" y="2838450"/>
          <a:ext cx="935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4" name="수식" r:id="rId11" imgW="660113" imgH="253890" progId="Equation.3">
                  <p:embed/>
                </p:oleObj>
              </mc:Choice>
              <mc:Fallback>
                <p:oleObj name="수식" r:id="rId11" imgW="660113" imgH="25389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838450"/>
                        <a:ext cx="93503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개체 6"/>
          <p:cNvGraphicFramePr>
            <a:graphicFrameLocks noChangeAspect="1"/>
          </p:cNvGraphicFramePr>
          <p:nvPr/>
        </p:nvGraphicFramePr>
        <p:xfrm>
          <a:off x="2771775" y="3140075"/>
          <a:ext cx="42481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5" name="수식" r:id="rId13" imgW="3556000" imgH="457200" progId="Equation.3">
                  <p:embed/>
                </p:oleObj>
              </mc:Choice>
              <mc:Fallback>
                <p:oleObj name="수식" r:id="rId13" imgW="3556000" imgH="457200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140075"/>
                        <a:ext cx="42481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개체 7"/>
          <p:cNvGraphicFramePr>
            <a:graphicFrameLocks noChangeAspect="1"/>
          </p:cNvGraphicFramePr>
          <p:nvPr/>
        </p:nvGraphicFramePr>
        <p:xfrm>
          <a:off x="1538288" y="4087813"/>
          <a:ext cx="606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6" name="수식" r:id="rId15" imgW="4203700" imgH="698500" progId="Equation.3">
                  <p:embed/>
                </p:oleObj>
              </mc:Choice>
              <mc:Fallback>
                <p:oleObj name="수식" r:id="rId15" imgW="4203700" imgH="698500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4087813"/>
                        <a:ext cx="60674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557338"/>
            <a:ext cx="8229600" cy="4568825"/>
          </a:xfrm>
          <a:blipFill rotWithShape="0">
            <a:blip r:embed="rId2"/>
            <a:stretch>
              <a:fillRect/>
            </a:stretch>
          </a:blipFill>
          <a:extLst/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45059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45060" name="바닥글 개체 틀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smtClean="0"/>
              <a:t>기타변환</a:t>
            </a:r>
            <a:r>
              <a:rPr lang="ko-KR" altLang="en-US" sz="32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557338"/>
            <a:ext cx="8229600" cy="4568825"/>
          </a:xfrm>
          <a:blipFill rotWithShape="0">
            <a:blip r:embed="rId2"/>
            <a:stretch>
              <a:fillRect/>
            </a:stretch>
          </a:blipFill>
          <a:extLst/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46083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46084" name="바닥글 개체 틀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smtClean="0"/>
              <a:t>기타변환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658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mtClean="0"/>
              <a:t> 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0" y="1436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47108" name="_x78372776" descr="EMB00000a240e9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557338"/>
            <a:ext cx="54006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47110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숙제</a:t>
            </a:r>
            <a:r>
              <a:rPr lang="en-US" altLang="ko-KR" sz="2800" dirty="0" smtClean="0"/>
              <a:t> </a:t>
            </a:r>
            <a:endParaRPr lang="ko-KR" altLang="en-US" sz="28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  <a:defRPr/>
            </a:pPr>
            <a:r>
              <a:rPr lang="ko-KR" altLang="en-US" sz="1800" dirty="0" smtClean="0"/>
              <a:t>국가별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인당 </a:t>
            </a:r>
            <a:r>
              <a:rPr lang="en-US" altLang="ko-KR" sz="1800" dirty="0" smtClean="0"/>
              <a:t>GNP </a:t>
            </a:r>
            <a:r>
              <a:rPr lang="ko-KR" altLang="en-US" sz="1800" dirty="0" smtClean="0"/>
              <a:t>자료에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대한 전체 국가의 평균 </a:t>
            </a:r>
            <a:r>
              <a:rPr lang="en-US" altLang="ko-KR" sz="1800" dirty="0" smtClean="0"/>
              <a:t>GNP</a:t>
            </a:r>
            <a:r>
              <a:rPr lang="ko-KR" altLang="en-US" sz="1800" dirty="0" smtClean="0"/>
              <a:t>를 추정하고</a:t>
            </a:r>
            <a:endParaRPr lang="en-US" altLang="ko-KR" sz="1800" dirty="0" smtClean="0"/>
          </a:p>
          <a:p>
            <a:pPr marL="0" indent="0">
              <a:buFontTx/>
              <a:buNone/>
              <a:defRPr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자 한다</a:t>
            </a:r>
            <a:r>
              <a:rPr lang="en-US" altLang="ko-KR" sz="1800" dirty="0" smtClean="0"/>
              <a:t>.</a:t>
            </a:r>
          </a:p>
          <a:p>
            <a:pPr marL="0" indent="0">
              <a:buFontTx/>
              <a:buNone/>
              <a:defRPr/>
            </a:pPr>
            <a:r>
              <a:rPr lang="ko-KR" altLang="en-US" sz="1800" dirty="0" smtClean="0"/>
              <a:t>    </a:t>
            </a:r>
            <a:r>
              <a:rPr lang="en-US" altLang="ko-KR" sz="1800" dirty="0" smtClean="0"/>
              <a:t>      </a:t>
            </a:r>
            <a:r>
              <a:rPr lang="en-US" altLang="ko-KR" sz="1800" dirty="0">
                <a:hlinkClick r:id="rId2"/>
              </a:rPr>
              <a:t>http://blog.daum.net/_blog/BlogTypeView.do?blogid=0O5nW&amp;articleno=78 </a:t>
            </a:r>
            <a:r>
              <a:rPr lang="en-US" altLang="ko-KR" sz="1800" dirty="0" smtClean="0"/>
              <a:t>()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 smtClean="0"/>
              <a:t>        1) stem-and leaf 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Box plot</a:t>
            </a:r>
            <a:r>
              <a:rPr lang="ko-KR" altLang="en-US" sz="1800" dirty="0" smtClean="0"/>
              <a:t>을 그리고 탐색하여라</a:t>
            </a:r>
            <a:endParaRPr lang="en-US" altLang="ko-KR" sz="1800" dirty="0" smtClean="0"/>
          </a:p>
          <a:p>
            <a:pPr marL="0" indent="0">
              <a:buFontTx/>
              <a:buNone/>
              <a:defRPr/>
            </a:pPr>
            <a:r>
              <a:rPr lang="ko-KR" altLang="en-US" sz="1800" dirty="0" smtClean="0"/>
              <a:t>        </a:t>
            </a:r>
            <a:r>
              <a:rPr lang="en-US" altLang="ko-KR" sz="1800" dirty="0" smtClean="0"/>
              <a:t>2) </a:t>
            </a:r>
            <a:r>
              <a:rPr lang="ko-KR" altLang="en-US" sz="1800" dirty="0" smtClean="0"/>
              <a:t>모평균에 대한 </a:t>
            </a:r>
            <a:r>
              <a:rPr lang="en-US" altLang="ko-KR" sz="1800" dirty="0" smtClean="0"/>
              <a:t>95% </a:t>
            </a:r>
            <a:r>
              <a:rPr lang="ko-KR" altLang="en-US" sz="1800" dirty="0" smtClean="0"/>
              <a:t>신뢰구간을 구하라</a:t>
            </a:r>
            <a:endParaRPr lang="en-US" altLang="ko-KR" sz="1800" dirty="0" smtClean="0"/>
          </a:p>
          <a:p>
            <a:pPr marL="0" indent="0">
              <a:buFontTx/>
              <a:buNone/>
              <a:defRPr/>
            </a:pPr>
            <a:r>
              <a:rPr lang="ko-KR" altLang="en-US" sz="1800" dirty="0" smtClean="0"/>
              <a:t>        </a:t>
            </a:r>
            <a:r>
              <a:rPr lang="en-US" altLang="ko-KR" sz="1800" dirty="0" smtClean="0"/>
              <a:t>3) </a:t>
            </a:r>
            <a:r>
              <a:rPr lang="ko-KR" altLang="en-US" sz="1800" dirty="0" smtClean="0"/>
              <a:t>대칭화를 위한 적절한 변환을 하여라</a:t>
            </a:r>
            <a:endParaRPr lang="en-US" altLang="ko-KR" sz="1800" dirty="0" smtClean="0"/>
          </a:p>
          <a:p>
            <a:pPr marL="0" indent="0">
              <a:buFontTx/>
              <a:buNone/>
              <a:defRPr/>
            </a:pPr>
            <a:r>
              <a:rPr lang="ko-KR" altLang="en-US" sz="1800" dirty="0" smtClean="0"/>
              <a:t>        </a:t>
            </a:r>
            <a:r>
              <a:rPr lang="en-US" altLang="ko-KR" sz="1800" dirty="0" smtClean="0"/>
              <a:t>4) </a:t>
            </a:r>
            <a:r>
              <a:rPr lang="ko-KR" altLang="en-US" sz="1800" dirty="0" smtClean="0"/>
              <a:t>변환된 자료를 가지고 모평균에 대한 </a:t>
            </a:r>
            <a:r>
              <a:rPr lang="en-US" altLang="ko-KR" sz="1800" dirty="0" smtClean="0"/>
              <a:t>95% </a:t>
            </a:r>
            <a:r>
              <a:rPr lang="ko-KR" altLang="en-US" sz="1800" dirty="0" smtClean="0"/>
              <a:t>신뢰구간을 구하라</a:t>
            </a:r>
            <a:endParaRPr lang="en-US" altLang="ko-KR" sz="1800" dirty="0"/>
          </a:p>
          <a:p>
            <a:pPr marL="0" indent="0">
              <a:buFontTx/>
              <a:buNone/>
              <a:defRPr/>
            </a:pPr>
            <a:r>
              <a:rPr lang="en-US" altLang="ko-KR" sz="1800" dirty="0" smtClean="0"/>
              <a:t>        5) 1) 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3)</a:t>
            </a:r>
            <a:r>
              <a:rPr lang="ko-KR" altLang="en-US" sz="1800" dirty="0" smtClean="0"/>
              <a:t>의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결과를 탐색하여라</a:t>
            </a:r>
            <a:endParaRPr lang="en-US" altLang="ko-KR" sz="1800" dirty="0" smtClean="0"/>
          </a:p>
          <a:p>
            <a:pPr marL="0" indent="0">
              <a:buFontTx/>
              <a:buNone/>
              <a:defRPr/>
            </a:pPr>
            <a:endParaRPr lang="en-US" altLang="ko-KR" sz="1800" dirty="0"/>
          </a:p>
          <a:p>
            <a:pPr marL="0" indent="0">
              <a:buFontTx/>
              <a:buNone/>
              <a:defRPr/>
            </a:pPr>
            <a:endParaRPr lang="en-US" altLang="ko-KR" sz="2000" dirty="0" smtClean="0"/>
          </a:p>
        </p:txBody>
      </p:sp>
      <p:sp>
        <p:nvSpPr>
          <p:cNvPr id="48132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48133" name="바닥글 개체 틀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smtClean="0"/>
              <a:t>숙제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49155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49156" name="바닥글 개체 틀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49157" name="Rectangle 3"/>
          <p:cNvSpPr txBox="1">
            <a:spLocks noChangeArrowheads="1"/>
          </p:cNvSpPr>
          <p:nvPr/>
        </p:nvSpPr>
        <p:spPr bwMode="auto">
          <a:xfrm>
            <a:off x="395288" y="1196975"/>
            <a:ext cx="82296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/>
              <a:t>2. </a:t>
            </a:r>
            <a:r>
              <a:rPr lang="ko-KR" altLang="en-US" sz="1800"/>
              <a:t>확대경으로 물체를 볼 경우 랜즈를 통하여 본 물체의 외견상의 크기</a:t>
            </a:r>
            <a:r>
              <a:rPr lang="en-US" altLang="ko-KR" sz="1800"/>
              <a:t>(image size)</a:t>
            </a:r>
            <a:r>
              <a:rPr lang="ko-KR" altLang="en-US" sz="1800"/>
              <a:t>와 랜즈로 부터 물체의 거리</a:t>
            </a:r>
            <a:r>
              <a:rPr lang="en-US" altLang="ko-KR" sz="1800"/>
              <a:t>(object distance)</a:t>
            </a:r>
            <a:r>
              <a:rPr lang="ko-KR" altLang="en-US" sz="1800"/>
              <a:t>와는 관계가 있다</a:t>
            </a:r>
            <a:r>
              <a:rPr lang="en-US" altLang="ko-KR" sz="1800"/>
              <a:t>. </a:t>
            </a:r>
            <a:r>
              <a:rPr lang="ko-KR" altLang="en-US" sz="1800"/>
              <a:t>다음은 실험을 통하여 얻은 자료이다</a:t>
            </a:r>
            <a:r>
              <a:rPr lang="en-US" altLang="ko-KR" sz="1800"/>
              <a:t>. </a:t>
            </a:r>
          </a:p>
          <a:p>
            <a:pPr eaLnBrk="1" hangingPunct="1">
              <a:buFontTx/>
              <a:buNone/>
            </a:pPr>
            <a:r>
              <a:rPr lang="en-US" altLang="ko-KR" sz="1800"/>
              <a:t>    </a:t>
            </a:r>
          </a:p>
          <a:p>
            <a:pPr eaLnBrk="1" hangingPunct="1">
              <a:buFontTx/>
              <a:buNone/>
            </a:pPr>
            <a:endParaRPr lang="en-US" altLang="ko-KR" sz="2000"/>
          </a:p>
          <a:p>
            <a:pPr eaLnBrk="1" hangingPunct="1">
              <a:buFontTx/>
              <a:buNone/>
            </a:pPr>
            <a:endParaRPr lang="en-US" altLang="ko-KR" sz="2000"/>
          </a:p>
          <a:p>
            <a:pPr eaLnBrk="1" hangingPunct="1">
              <a:buFontTx/>
              <a:buNone/>
            </a:pPr>
            <a:endParaRPr lang="en-US" altLang="ko-KR" sz="2000"/>
          </a:p>
          <a:p>
            <a:pPr eaLnBrk="1" hangingPunct="1">
              <a:buFontTx/>
              <a:buNone/>
            </a:pPr>
            <a:endParaRPr lang="en-US" altLang="ko-KR" sz="2000"/>
          </a:p>
          <a:p>
            <a:pPr eaLnBrk="1" hangingPunct="1">
              <a:buFontTx/>
              <a:buNone/>
            </a:pPr>
            <a:r>
              <a:rPr lang="en-US" altLang="ko-KR" sz="1800"/>
              <a:t>    </a:t>
            </a:r>
            <a:r>
              <a:rPr lang="ko-KR" altLang="en-US" sz="1800"/>
              <a:t>적절한</a:t>
            </a:r>
            <a:r>
              <a:rPr lang="en-US" altLang="ko-KR" sz="1800"/>
              <a:t> </a:t>
            </a:r>
            <a:r>
              <a:rPr lang="ko-KR" altLang="en-US" sz="1800"/>
              <a:t>변수변환을 하여 직선을 추정하여 두 변수의 관계에 관해 논하시오</a:t>
            </a:r>
            <a:endParaRPr lang="en-US" altLang="ko-KR" sz="1800"/>
          </a:p>
          <a:p>
            <a:pPr eaLnBrk="1" hangingPunct="1">
              <a:buFontTx/>
              <a:buNone/>
            </a:pPr>
            <a:endParaRPr lang="en-US" altLang="ko-KR" sz="2000"/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360613"/>
            <a:ext cx="54387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127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5.1 </a:t>
            </a:r>
            <a:r>
              <a:rPr lang="ko-KR" altLang="en-US" sz="2800" smtClean="0"/>
              <a:t>멱승</a:t>
            </a:r>
            <a:r>
              <a:rPr lang="en-US" altLang="ko-KR" sz="2800" smtClean="0"/>
              <a:t>,</a:t>
            </a:r>
            <a:r>
              <a:rPr lang="ko-KR" altLang="en-US" sz="2800" smtClean="0"/>
              <a:t>로그</a:t>
            </a:r>
            <a:r>
              <a:rPr lang="en-US" altLang="ko-KR" sz="2800" smtClean="0"/>
              <a:t>,</a:t>
            </a:r>
            <a:r>
              <a:rPr lang="ko-KR" altLang="en-US" sz="2800" smtClean="0"/>
              <a:t>지수 변환에 의한 재표현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eaLnBrk="1" hangingPunct="1">
                  <a:buFontTx/>
                  <a:buNone/>
                  <a:defRPr/>
                </a:pPr>
                <a:r>
                  <a:rPr lang="en-US" altLang="ko-KR" sz="1800" dirty="0" smtClean="0"/>
                  <a:t>1.  </a:t>
                </a:r>
                <a:r>
                  <a:rPr lang="ko-KR" altLang="en-US" sz="1800" b="1" dirty="0" smtClean="0">
                    <a:solidFill>
                      <a:srgbClr val="FF0000"/>
                    </a:solidFill>
                  </a:rPr>
                  <a:t>자료의 대칭화 </a:t>
                </a:r>
                <a:r>
                  <a:rPr lang="en-US" altLang="ko-KR" sz="1800" dirty="0" smtClean="0"/>
                  <a:t>– </a:t>
                </a:r>
                <a:r>
                  <a:rPr lang="ko-KR" altLang="en-US" sz="1800" dirty="0" smtClean="0"/>
                  <a:t>대표 값이 의미가 있음</a:t>
                </a:r>
                <a:endParaRPr lang="en-US" altLang="ko-KR" sz="1800" dirty="0" smtClean="0"/>
              </a:p>
              <a:p>
                <a:pPr eaLnBrk="1" hangingPunct="1">
                  <a:buFontTx/>
                  <a:buNone/>
                  <a:defRPr/>
                </a:pPr>
                <a:endParaRPr lang="en-US" altLang="ko-KR" sz="2400" dirty="0" smtClean="0"/>
              </a:p>
              <a:p>
                <a:pPr eaLnBrk="1" hangingPunct="1">
                  <a:buFontTx/>
                  <a:buNone/>
                  <a:defRPr/>
                </a:pPr>
                <a:r>
                  <a:rPr lang="ko-KR" altLang="en-US" sz="1600" dirty="0" smtClean="0"/>
                  <a:t>예제</a:t>
                </a:r>
                <a:r>
                  <a:rPr lang="en-US" altLang="ko-KR" sz="1600" dirty="0" smtClean="0"/>
                  <a:t>) 2021</a:t>
                </a:r>
                <a:r>
                  <a:rPr lang="ko-KR" altLang="en-US" sz="1600" dirty="0" smtClean="0"/>
                  <a:t>년 </a:t>
                </a:r>
                <a:r>
                  <a:rPr lang="en-US" altLang="ko-KR" sz="1600" dirty="0" smtClean="0"/>
                  <a:t>4/4</a:t>
                </a:r>
                <a:r>
                  <a:rPr lang="ko-KR" altLang="en-US" sz="1600" dirty="0" smtClean="0"/>
                  <a:t>분기 </a:t>
                </a:r>
                <a:r>
                  <a:rPr lang="en-US" altLang="ko-KR" sz="1600" dirty="0" smtClean="0"/>
                  <a:t>10</a:t>
                </a:r>
                <a:r>
                  <a:rPr lang="ko-KR" altLang="en-US" sz="1600" dirty="0" smtClean="0"/>
                  <a:t>분위 별 </a:t>
                </a:r>
                <a:r>
                  <a:rPr lang="ko-KR" altLang="en-US" sz="1600" dirty="0" err="1" smtClean="0"/>
                  <a:t>근로자가구</a:t>
                </a:r>
                <a:r>
                  <a:rPr lang="ko-KR" altLang="en-US" sz="1600" dirty="0" smtClean="0"/>
                  <a:t> 소득</a:t>
                </a:r>
                <a:endParaRPr lang="en-US" altLang="ko-KR" sz="1600" dirty="0" smtClean="0"/>
              </a:p>
              <a:p>
                <a:pPr eaLnBrk="1" hangingPunct="1">
                  <a:buFontTx/>
                  <a:buNone/>
                  <a:defRPr/>
                </a:pPr>
                <a:endParaRPr lang="en-US" altLang="ko-KR" sz="1600" dirty="0" smtClean="0"/>
              </a:p>
              <a:p>
                <a:pPr eaLnBrk="1" hangingPunct="1">
                  <a:buFontTx/>
                  <a:buNone/>
                  <a:defRPr/>
                </a:pPr>
                <a:r>
                  <a:rPr lang="en-US" altLang="ko-KR" sz="1600" dirty="0" smtClean="0"/>
                  <a:t> </a:t>
                </a:r>
              </a:p>
              <a:p>
                <a:pPr eaLnBrk="1" hangingPunct="1">
                  <a:buFontTx/>
                  <a:buNone/>
                  <a:defRPr/>
                </a:pPr>
                <a:endParaRPr lang="en-US" altLang="ko-KR" sz="1600" dirty="0" smtClean="0"/>
              </a:p>
              <a:p>
                <a:pPr eaLnBrk="1" hangingPunct="1">
                  <a:buFontTx/>
                  <a:buNone/>
                  <a:defRPr/>
                </a:pPr>
                <a:endParaRPr lang="en-US" altLang="ko-KR" sz="1600" dirty="0"/>
              </a:p>
              <a:p>
                <a:pPr eaLnBrk="1" hangingPunct="1">
                  <a:buFontTx/>
                  <a:buNone/>
                  <a:defRPr/>
                </a:pPr>
                <a:endParaRPr lang="en-US" altLang="ko-KR" sz="1600" dirty="0" smtClean="0"/>
              </a:p>
              <a:p>
                <a:pPr eaLnBrk="1" hangingPunct="1">
                  <a:buFontTx/>
                  <a:buNone/>
                  <a:defRPr/>
                </a:pPr>
                <a:endParaRPr lang="en-US" altLang="ko-KR" sz="1600" dirty="0"/>
              </a:p>
              <a:p>
                <a:pPr eaLnBrk="1" hangingPunct="1">
                  <a:buFontTx/>
                  <a:buNone/>
                  <a:defRPr/>
                </a:pPr>
                <a:r>
                  <a:rPr lang="en-US" altLang="ko-KR" sz="1600" dirty="0" smtClean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600" dirty="0" smtClean="0"/>
                  <a:t>        </a:t>
                </a: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8197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0" y="3123845"/>
            <a:ext cx="3886200" cy="3000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000" y="3168274"/>
            <a:ext cx="1800200" cy="2911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5.1 </a:t>
            </a:r>
            <a:r>
              <a:rPr lang="ko-KR" altLang="en-US" sz="2800" smtClean="0"/>
              <a:t>멱승</a:t>
            </a:r>
            <a:r>
              <a:rPr lang="en-US" altLang="ko-KR" sz="2800" smtClean="0"/>
              <a:t>,</a:t>
            </a:r>
            <a:r>
              <a:rPr lang="ko-KR" altLang="en-US" sz="2800" smtClean="0"/>
              <a:t>로그</a:t>
            </a:r>
            <a:r>
              <a:rPr lang="en-US" altLang="ko-KR" sz="2800" smtClean="0"/>
              <a:t>,</a:t>
            </a:r>
            <a:r>
              <a:rPr lang="ko-KR" altLang="en-US" sz="2800" smtClean="0"/>
              <a:t>지수 변환에 의한 재표현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자료의 대칭화 </a:t>
            </a:r>
            <a:r>
              <a:rPr lang="en-US" altLang="ko-KR" sz="1800" dirty="0" smtClean="0"/>
              <a:t>– </a:t>
            </a:r>
            <a:r>
              <a:rPr lang="ko-KR" altLang="en-US" sz="1800" dirty="0" err="1" smtClean="0"/>
              <a:t>대표값이</a:t>
            </a:r>
            <a:r>
              <a:rPr lang="ko-KR" altLang="en-US" sz="1800" dirty="0" smtClean="0"/>
              <a:t> 의미가 있음</a:t>
            </a:r>
            <a:endParaRPr lang="en-US" altLang="ko-KR" sz="1800" dirty="0" smtClean="0"/>
          </a:p>
          <a:p>
            <a:pPr eaLnBrk="1" hangingPunct="1">
              <a:buFontTx/>
              <a:buNone/>
              <a:defRPr/>
            </a:pPr>
            <a:endParaRPr lang="en-US" altLang="ko-KR" sz="2400" dirty="0" smtClean="0"/>
          </a:p>
          <a:p>
            <a:pPr eaLnBrk="1" hangingPunct="1">
              <a:buFontTx/>
              <a:buNone/>
              <a:defRPr/>
            </a:pPr>
            <a:r>
              <a:rPr lang="ko-KR" altLang="en-US" sz="1600" dirty="0" smtClean="0"/>
              <a:t>예제</a:t>
            </a:r>
            <a:r>
              <a:rPr lang="en-US" altLang="ko-KR" sz="1600" dirty="0" smtClean="0"/>
              <a:t>) 2021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4/4</a:t>
            </a:r>
            <a:r>
              <a:rPr lang="ko-KR" altLang="en-US" sz="1600" dirty="0" smtClean="0"/>
              <a:t>분기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분위 별 도시 근로자 가구 평균소득</a:t>
            </a:r>
            <a:endParaRPr lang="en-US" altLang="ko-KR" sz="1600" dirty="0" smtClean="0"/>
          </a:p>
          <a:p>
            <a:pPr eaLnBrk="1" hangingPunct="1">
              <a:buFontTx/>
              <a:buNone/>
              <a:defRPr/>
            </a:pPr>
            <a:endParaRPr lang="en-US" altLang="ko-KR" sz="2000" dirty="0" smtClean="0"/>
          </a:p>
          <a:p>
            <a:pPr eaLnBrk="1" hangingPunct="1">
              <a:buFontTx/>
              <a:buNone/>
              <a:defRPr/>
            </a:pPr>
            <a:endParaRPr lang="en-US" altLang="ko-KR" sz="2000" dirty="0" smtClean="0"/>
          </a:p>
          <a:p>
            <a:pPr eaLnBrk="1" hangingPunct="1">
              <a:buFontTx/>
              <a:buNone/>
              <a:defRPr/>
            </a:pPr>
            <a:endParaRPr lang="en-US" altLang="ko-KR" sz="1600" dirty="0" smtClean="0"/>
          </a:p>
          <a:p>
            <a:pPr eaLnBrk="1" hangingPunct="1">
              <a:buFontTx/>
              <a:buNone/>
              <a:defRPr/>
            </a:pPr>
            <a:endParaRPr lang="en-US" altLang="ko-KR" sz="1600" dirty="0"/>
          </a:p>
          <a:p>
            <a:pPr eaLnBrk="1" hangingPunct="1">
              <a:buFontTx/>
              <a:buNone/>
              <a:defRPr/>
            </a:pPr>
            <a:endParaRPr lang="en-US" altLang="ko-KR" sz="1600" dirty="0" smtClean="0"/>
          </a:p>
          <a:p>
            <a:pPr eaLnBrk="1" hangingPunct="1">
              <a:buFontTx/>
              <a:buNone/>
              <a:defRPr/>
            </a:pPr>
            <a:endParaRPr lang="en-US" altLang="ko-KR" sz="1600" dirty="0"/>
          </a:p>
          <a:p>
            <a:pPr eaLnBrk="1" hangingPunct="1">
              <a:buFontTx/>
              <a:buNone/>
              <a:defRPr/>
            </a:pPr>
            <a:endParaRPr lang="en-US" altLang="ko-KR" sz="1600" dirty="0" smtClean="0"/>
          </a:p>
          <a:p>
            <a:pPr eaLnBrk="1" hangingPunct="1">
              <a:buFontTx/>
              <a:buNone/>
              <a:defRPr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소득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오른쪽으로 꼬리가 긴 분포</a:t>
            </a:r>
            <a:endParaRPr lang="en-US" altLang="ko-KR" sz="1600" dirty="0" smtClean="0"/>
          </a:p>
          <a:p>
            <a:pPr eaLnBrk="1" hangingPunct="1">
              <a:buFontTx/>
              <a:buNone/>
              <a:defRPr/>
            </a:pPr>
            <a:r>
              <a:rPr lang="en-US" altLang="ko-KR" sz="1600" dirty="0" smtClean="0"/>
              <a:t>     Log(</a:t>
            </a:r>
            <a:r>
              <a:rPr lang="ko-KR" altLang="en-US" sz="1600" dirty="0" smtClean="0"/>
              <a:t>소득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대칭적 분포</a:t>
            </a:r>
            <a:endParaRPr lang="en-US" altLang="ko-KR" sz="1600" dirty="0" smtClean="0"/>
          </a:p>
          <a:p>
            <a:pPr eaLnBrk="1" hangingPunct="1">
              <a:buFontTx/>
              <a:buNone/>
              <a:defRPr/>
            </a:pPr>
            <a:r>
              <a:rPr lang="en-US" altLang="ko-KR" sz="2000" dirty="0" smtClean="0"/>
              <a:t>   </a:t>
            </a:r>
            <a:endParaRPr lang="en-US" altLang="ko-KR" dirty="0" smtClean="0"/>
          </a:p>
        </p:txBody>
      </p:sp>
      <p:sp>
        <p:nvSpPr>
          <p:cNvPr id="9220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9221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58691"/>
              </p:ext>
            </p:extLst>
          </p:nvPr>
        </p:nvGraphicFramePr>
        <p:xfrm>
          <a:off x="684213" y="3021013"/>
          <a:ext cx="4608512" cy="179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2087">
                <a:tc>
                  <a:txBody>
                    <a:bodyPr/>
                    <a:lstStyle/>
                    <a:p>
                      <a:pPr eaLnBrk="1" hangingPunct="1"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par(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mfrow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=c(1,2))</a:t>
                      </a:r>
                    </a:p>
                    <a:p>
                      <a:pPr eaLnBrk="1" hangingPunct="1"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income&lt;-c(1940,3100,3818,4448,5088,5844,6640,7689,</a:t>
                      </a:r>
                    </a:p>
                    <a:p>
                      <a:pPr eaLnBrk="1" hangingPunct="1"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                    9257, 14519)</a:t>
                      </a:r>
                    </a:p>
                    <a:p>
                      <a:pPr eaLnBrk="1" hangingPunct="1"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(income)</a:t>
                      </a:r>
                    </a:p>
                    <a:p>
                      <a:pPr eaLnBrk="1" hangingPunct="1"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(log(income))</a:t>
                      </a:r>
                    </a:p>
                    <a:p>
                      <a:pPr eaLnBrk="1" hangingPunct="1"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summary(income)</a:t>
                      </a:r>
                    </a:p>
                    <a:p>
                      <a:pPr eaLnBrk="1" hangingPunct="1"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summary(log(income))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889" y="3064910"/>
            <a:ext cx="3334122" cy="2512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33941" y="1104748"/>
            <a:ext cx="8229600" cy="5002213"/>
          </a:xfrm>
          <a:blipFill rotWithShape="0">
            <a:blip r:embed="rId2"/>
            <a:stretch>
              <a:fillRect/>
            </a:stretch>
          </a:blipFill>
          <a:extLst/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0243" name="날짜 개체 틀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10244" name="바닥글 개체 틀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5.1 </a:t>
            </a:r>
            <a:r>
              <a:rPr lang="ko-KR" altLang="en-US" sz="2800" smtClean="0"/>
              <a:t>멱승</a:t>
            </a:r>
            <a:r>
              <a:rPr lang="en-US" altLang="ko-KR" sz="2800" smtClean="0"/>
              <a:t>,</a:t>
            </a:r>
            <a:r>
              <a:rPr lang="ko-KR" altLang="en-US" sz="2800" smtClean="0"/>
              <a:t>로그</a:t>
            </a:r>
            <a:r>
              <a:rPr lang="en-US" altLang="ko-KR" sz="2800" smtClean="0"/>
              <a:t>,</a:t>
            </a:r>
            <a:r>
              <a:rPr lang="ko-KR" altLang="en-US" sz="2800" smtClean="0"/>
              <a:t>지수 변환에 의한 재표현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55650" y="2492375"/>
          <a:ext cx="6408738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8352"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&gt; x&lt;-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rnorm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(1000, 1, 0.15)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&gt;par(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mfrow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=c(3,3))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&gt;linear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&lt;- 2*x+100                              #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선형 변환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&gt;square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&lt;-x^2                                    #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제곱 변환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double_square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&lt;-x^4                        # 4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제곱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변환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square_root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&lt;-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sqrt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(square)               #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제곱근 변환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원 자료 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가 됨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double_square_root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&lt;-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sqrt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sqrt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double_square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))     # 4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제곱근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변환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원 자료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가 됨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ㅣ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og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&lt;- log(x)                                      #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대수변환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&gt;exponential&lt;-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exp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(log)                           #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지수변환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원 자료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가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됨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(x,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=“income”, col=“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lightblue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”,border=“pink, main=“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원 자료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(linear,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=“income”, col=“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lightblue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”,border=“pink, main=“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원 자료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를 선형변환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(square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=“income”, col=“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lightblue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”,border=“pink, main=“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원 자료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를 제곱변환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double_square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=“income”, col=“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lightblue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”,border=“pink, main=“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원 자료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제곱변환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square_root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=“income”, col=“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lightblue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”,border=“pink, main=“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원 자료로 변환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double_square_root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=“income”, col=“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lightblue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”,border=“pink, main=“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원 자료로 환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(log,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=“income”, col=“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lightblue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”,border=“pink, main=“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원 자료를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대수변환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(exponential, 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=“income”, col=“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lightblue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”,border=“pink, main=“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원 자료로 변환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104748"/>
            <a:ext cx="3790950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mtClean="0"/>
              <a:t> 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35038"/>
            <a:ext cx="5940425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11269" name="바닥글 개체 틀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5.1 </a:t>
            </a:r>
            <a:r>
              <a:rPr lang="ko-KR" altLang="en-US" sz="2800" smtClean="0"/>
              <a:t>멱승</a:t>
            </a:r>
            <a:r>
              <a:rPr lang="en-US" altLang="ko-KR" sz="2800" smtClean="0"/>
              <a:t>,</a:t>
            </a:r>
            <a:r>
              <a:rPr lang="ko-KR" altLang="en-US" sz="2800" smtClean="0"/>
              <a:t>로그</a:t>
            </a:r>
            <a:r>
              <a:rPr lang="en-US" altLang="ko-KR" sz="2800" smtClean="0"/>
              <a:t>,</a:t>
            </a:r>
            <a:r>
              <a:rPr lang="ko-KR" altLang="en-US" sz="2800" smtClean="0"/>
              <a:t>지수 변환에 의한 재표현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mtClean="0"/>
              <a:t> </a:t>
            </a:r>
          </a:p>
        </p:txBody>
      </p:sp>
      <p:sp>
        <p:nvSpPr>
          <p:cNvPr id="12291" name="날짜 개체 틀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 smtClean="0"/>
              <a:t>Spring 2022</a:t>
            </a:r>
            <a:endParaRPr lang="en-US" altLang="ko-KR" sz="1400"/>
          </a:p>
        </p:txBody>
      </p:sp>
      <p:sp>
        <p:nvSpPr>
          <p:cNvPr id="12292" name="바닥글 개체 틀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/>
              <a:t>D. K. Kim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5.1 </a:t>
            </a:r>
            <a:r>
              <a:rPr lang="ko-KR" altLang="en-US" sz="2800" smtClean="0"/>
              <a:t>멱승</a:t>
            </a:r>
            <a:r>
              <a:rPr lang="en-US" altLang="ko-KR" sz="2800" smtClean="0"/>
              <a:t>,</a:t>
            </a:r>
            <a:r>
              <a:rPr lang="ko-KR" altLang="en-US" sz="2800" smtClean="0"/>
              <a:t>로그</a:t>
            </a:r>
            <a:r>
              <a:rPr lang="en-US" altLang="ko-KR" sz="2800" smtClean="0"/>
              <a:t>,</a:t>
            </a:r>
            <a:r>
              <a:rPr lang="ko-KR" altLang="en-US" sz="2800" smtClean="0"/>
              <a:t>지수 변환에 의한 재표현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03329"/>
              </p:ext>
            </p:extLst>
          </p:nvPr>
        </p:nvGraphicFramePr>
        <p:xfrm>
          <a:off x="1403648" y="1988840"/>
          <a:ext cx="6696918" cy="338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변환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분포 모양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선형</a:t>
                      </a:r>
                      <a:endParaRPr lang="ko-KR" altLang="en-US" sz="1600" dirty="0"/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/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제곱</a:t>
                      </a:r>
                      <a:endParaRPr lang="ko-KR" altLang="en-US" sz="1600" dirty="0"/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있음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양으로 </a:t>
                      </a:r>
                      <a:r>
                        <a:rPr lang="ko-KR" altLang="en-US" sz="1600" dirty="0" err="1" smtClean="0"/>
                        <a:t>긴꼬리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제곱</a:t>
                      </a:r>
                      <a:endParaRPr lang="ko-KR" altLang="en-US" sz="1600" dirty="0"/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있음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심하게 양으로 긴 꼬리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0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제곱          제곱근변환</a:t>
                      </a:r>
                      <a:endParaRPr lang="ko-KR" altLang="en-US" sz="1600" dirty="0"/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대칭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오른쪽으로 긴 꼬리를 가진 변환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제곱         </a:t>
                      </a:r>
                      <a:r>
                        <a:rPr lang="en-US" altLang="ko-KR" sz="1600" dirty="0" smtClean="0"/>
                        <a:t>¼ </a:t>
                      </a:r>
                      <a:r>
                        <a:rPr lang="ko-KR" altLang="en-US" sz="1600" dirty="0" smtClean="0"/>
                        <a:t>변환</a:t>
                      </a:r>
                      <a:endParaRPr lang="ko-KR" altLang="en-US" sz="1600" dirty="0"/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대칭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심하게 오른쪽으로 긴 꼬리의 분포 변환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0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대수           지수</a:t>
                      </a:r>
                      <a:endParaRPr lang="ko-KR" altLang="en-US" sz="1600" dirty="0"/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대칭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심하게 왼쪽으로 긴 꼬리의 분포 변환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 marL="91449" marR="91449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1943100" y="3933056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943100" y="4581128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943100" y="486916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8617</TotalTime>
  <Words>2391</Words>
  <Application>Microsoft Office PowerPoint</Application>
  <PresentationFormat>화면 슬라이드 쇼(4:3)</PresentationFormat>
  <Paragraphs>672</Paragraphs>
  <Slides>47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굴림</vt:lpstr>
      <vt:lpstr>굴림체</vt:lpstr>
      <vt:lpstr>맑은 고딕</vt:lpstr>
      <vt:lpstr>Arial</vt:lpstr>
      <vt:lpstr>Cambria Math</vt:lpstr>
      <vt:lpstr>Wingdings</vt:lpstr>
      <vt:lpstr>기본 디자인</vt:lpstr>
      <vt:lpstr>수식</vt:lpstr>
      <vt:lpstr>제 5 장 자료의 재표현(변환)</vt:lpstr>
      <vt:lpstr>5장 자료의 재표현</vt:lpstr>
      <vt:lpstr>5장 자료의 재표현</vt:lpstr>
      <vt:lpstr>서론 </vt:lpstr>
      <vt:lpstr>5.1 멱승,로그,지수 변환에 의한 재표현</vt:lpstr>
      <vt:lpstr>5.1 멱승,로그,지수 변환에 의한 재표현</vt:lpstr>
      <vt:lpstr>5.1 멱승,로그,지수 변환에 의한 재표현</vt:lpstr>
      <vt:lpstr>5.1 멱승,로그,지수 변환에 의한 재표현</vt:lpstr>
      <vt:lpstr>5.1 멱승,로그,지수 변환에 의한 재표현</vt:lpstr>
      <vt:lpstr>5.2 재표현의 목적</vt:lpstr>
      <vt:lpstr>5.2 재표현의 목적</vt:lpstr>
      <vt:lpstr>5.2 재표현의 목적</vt:lpstr>
      <vt:lpstr>5.2 재표현의 목적</vt:lpstr>
      <vt:lpstr>5.2 재표현의 목적</vt:lpstr>
      <vt:lpstr>5.2 재표현의 목적</vt:lpstr>
      <vt:lpstr>5.2 재표현의 목적</vt:lpstr>
      <vt:lpstr>5.2 재 표현의 사다리</vt:lpstr>
      <vt:lpstr>5.2 재표현 사다리 </vt:lpstr>
      <vt:lpstr>5.3 재표현의 활용사례</vt:lpstr>
      <vt:lpstr>5.3 재표현의 활용사례</vt:lpstr>
      <vt:lpstr>5.3 재표현의 활용사례</vt:lpstr>
      <vt:lpstr>5.3 재표현의 활용사례</vt:lpstr>
      <vt:lpstr>5.3 재표현의 활용사례</vt:lpstr>
      <vt:lpstr>5.3 재표현의 활용사례</vt:lpstr>
      <vt:lpstr>5.3 재표현의 활용사례</vt:lpstr>
      <vt:lpstr>5.4 표준화 변환 </vt:lpstr>
      <vt:lpstr>5.4 표준화 변환 </vt:lpstr>
      <vt:lpstr>5.4 표준화 변환 </vt:lpstr>
      <vt:lpstr>5.4 표준화 변환 </vt:lpstr>
      <vt:lpstr>5.4 표준화 변환 </vt:lpstr>
      <vt:lpstr>5.4 표준화 변환 </vt:lpstr>
      <vt:lpstr>참고. 분포를 대칭화 할 때 변환</vt:lpstr>
      <vt:lpstr>분포를 대칭화 할 때 변환</vt:lpstr>
      <vt:lpstr>분포를 대칭화할 때 변환</vt:lpstr>
      <vt:lpstr>참고. 산포의 균일화 할 때 변환</vt:lpstr>
      <vt:lpstr>산포의 균일화할 때 변환</vt:lpstr>
      <vt:lpstr>산포의 균일화할 때 변환</vt:lpstr>
      <vt:lpstr>산포의 균일화할 때 변환</vt:lpstr>
      <vt:lpstr>산포의 균일화할 때 변환</vt:lpstr>
      <vt:lpstr>산포의 균일화할 때 변환</vt:lpstr>
      <vt:lpstr>산포의 균일화할 때 변환</vt:lpstr>
      <vt:lpstr>기타변환 </vt:lpstr>
      <vt:lpstr>기타변환 </vt:lpstr>
      <vt:lpstr>기타변환 </vt:lpstr>
      <vt:lpstr>PowerPoint 프레젠테이션</vt:lpstr>
      <vt:lpstr>숙제 </vt:lpstr>
      <vt:lpstr>숙제 </vt:lpstr>
    </vt:vector>
  </TitlesOfParts>
  <Company>전북대학교 통계학과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5 장 자료의 재표현</dc:title>
  <dc:creator>default</dc:creator>
  <cp:lastModifiedBy>default</cp:lastModifiedBy>
  <cp:revision>211</cp:revision>
  <dcterms:created xsi:type="dcterms:W3CDTF">2013-04-01T02:00:31Z</dcterms:created>
  <dcterms:modified xsi:type="dcterms:W3CDTF">2022-04-04T06:38:08Z</dcterms:modified>
</cp:coreProperties>
</file>