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73" r:id="rId5"/>
    <p:sldId id="274" r:id="rId6"/>
    <p:sldId id="287" r:id="rId7"/>
    <p:sldId id="281" r:id="rId8"/>
    <p:sldId id="275" r:id="rId9"/>
    <p:sldId id="276" r:id="rId10"/>
    <p:sldId id="294" r:id="rId11"/>
    <p:sldId id="284" r:id="rId12"/>
    <p:sldId id="285" r:id="rId13"/>
    <p:sldId id="282" r:id="rId14"/>
    <p:sldId id="283" r:id="rId15"/>
    <p:sldId id="286" r:id="rId16"/>
    <p:sldId id="278" r:id="rId17"/>
    <p:sldId id="279" r:id="rId18"/>
    <p:sldId id="305" r:id="rId19"/>
    <p:sldId id="280" r:id="rId20"/>
    <p:sldId id="30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28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0AE7-4C50-4159-8D0E-32522EFDB7A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C0C1B-752A-4246-A746-57ACF3B68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2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2B8F-6634-45B8-8C39-3323E6BDD3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stata.com/manuals13/rste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2%B0_(%ED%99%94%ED%95%99)" TargetMode="External"/><Relationship Id="rId2" Type="http://schemas.openxmlformats.org/officeDocument/2006/relationships/hyperlink" Target="https://ko.wikipedia.org/wiki/%EC%88%98%EC%86%8C_%EC%9D%B4%EC%98%A8_%EB%86%8D%EB%8F%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ko.wikipedia.org/wiki/%EC%95%8C%EC%B9%BC%EB%A6%AC%EC%84%B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장 줄기와 잎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2022. 03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4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800" dirty="0" smtClean="0"/>
              <a:t>조선 왕 </a:t>
            </a:r>
            <a:r>
              <a:rPr lang="en-US" altLang="ko-KR" sz="1800" dirty="0" smtClean="0"/>
              <a:t>27</a:t>
            </a:r>
            <a:r>
              <a:rPr lang="ko-KR" altLang="en-US" sz="1800" dirty="0" smtClean="0"/>
              <a:t>명의 수명의 줄기 잎 그림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어느 상자 그림이 자료의 특징을 잘 나타내는가</a:t>
            </a:r>
            <a:r>
              <a:rPr lang="en-US" altLang="ko-KR" sz="1800" dirty="0" smtClean="0"/>
              <a:t>?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07" y="4392397"/>
            <a:ext cx="3550366" cy="11968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89" y="2415167"/>
            <a:ext cx="3759932" cy="16434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456" y="2607035"/>
            <a:ext cx="3686541" cy="23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참고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65" y="2009851"/>
            <a:ext cx="5264224" cy="396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71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48584"/>
            <a:ext cx="5593060" cy="382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16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4238228" cy="360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82" y="2708920"/>
            <a:ext cx="1481236" cy="158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43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38265"/>
            <a:ext cx="2448272" cy="424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2917304" cy="177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33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참고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 </a:t>
            </a:r>
            <a:r>
              <a:rPr lang="ko-KR" altLang="en-US" sz="2000" dirty="0">
                <a:latin typeface="+mj-ea"/>
                <a:ea typeface="+mj-ea"/>
              </a:rPr>
              <a:t>조선 왕이 단명한 네 가지 </a:t>
            </a:r>
            <a:r>
              <a:rPr lang="ko-KR" altLang="en-US" sz="2000" dirty="0" smtClean="0">
                <a:latin typeface="+mj-ea"/>
                <a:ea typeface="+mj-ea"/>
              </a:rPr>
              <a:t>이유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800" dirty="0" smtClean="0"/>
              <a:t>    </a:t>
            </a:r>
            <a:r>
              <a:rPr lang="ko-KR" altLang="en-US" sz="1800" dirty="0"/>
              <a:t>‘음식과 질병을 통해 본 </a:t>
            </a:r>
            <a:r>
              <a:rPr lang="ko-KR" altLang="en-US" sz="1800" dirty="0" smtClean="0"/>
              <a:t>조선 왕들의 </a:t>
            </a:r>
            <a:r>
              <a:rPr lang="ko-KR" altLang="en-US" sz="1800" dirty="0"/>
              <a:t>생로병사</a:t>
            </a:r>
            <a:r>
              <a:rPr lang="ko-KR" altLang="en-US" sz="1800" dirty="0" smtClean="0"/>
              <a:t>’</a:t>
            </a:r>
            <a:r>
              <a:rPr lang="en-US" altLang="ko-KR" sz="1800" dirty="0" smtClean="0"/>
              <a:t>(</a:t>
            </a:r>
            <a:r>
              <a:rPr lang="ko-KR" altLang="en-US" sz="1800" dirty="0"/>
              <a:t>김수진 교수</a:t>
            </a:r>
            <a:r>
              <a:rPr lang="en-US" altLang="ko-KR" sz="1800" dirty="0"/>
              <a:t>(</a:t>
            </a:r>
            <a:r>
              <a:rPr lang="ko-KR" altLang="en-US" sz="1800" dirty="0"/>
              <a:t>백석 </a:t>
            </a:r>
            <a:r>
              <a:rPr lang="ko-KR" altLang="en-US" sz="1800" dirty="0" err="1"/>
              <a:t>예술대</a:t>
            </a:r>
            <a:r>
              <a:rPr lang="en-US" altLang="ko-KR" sz="1800" dirty="0" smtClean="0"/>
              <a:t>))</a:t>
            </a: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당시 </a:t>
            </a:r>
            <a:r>
              <a:rPr lang="ko-KR" altLang="en-US" sz="1600" dirty="0"/>
              <a:t>의학의 </a:t>
            </a:r>
            <a:r>
              <a:rPr lang="ko-KR" altLang="en-US" sz="1600" dirty="0" smtClean="0"/>
              <a:t>한계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종기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비위생적인 생활 습관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목욕 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과도한 </a:t>
            </a:r>
            <a:r>
              <a:rPr lang="ko-KR" altLang="en-US" sz="1600" dirty="0"/>
              <a:t>영양 섭취에 따른 </a:t>
            </a:r>
            <a:r>
              <a:rPr lang="ko-KR" altLang="en-US" sz="1600" dirty="0" err="1"/>
              <a:t>혈액성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염증질환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운동부족과 비만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ko-KR" altLang="en-US" sz="1400" dirty="0" smtClean="0"/>
              <a:t>태조</a:t>
            </a:r>
            <a:r>
              <a:rPr lang="en-US" altLang="ko-KR" sz="1400" dirty="0"/>
              <a:t>(</a:t>
            </a:r>
            <a:r>
              <a:rPr lang="ko-KR" altLang="en-US" sz="1400" dirty="0"/>
              <a:t>당뇨병</a:t>
            </a:r>
            <a:r>
              <a:rPr lang="en-US" altLang="ko-KR" sz="1400" dirty="0"/>
              <a:t>), </a:t>
            </a:r>
            <a:r>
              <a:rPr lang="ko-KR" altLang="en-US" sz="1400" dirty="0"/>
              <a:t>세종</a:t>
            </a:r>
            <a:r>
              <a:rPr lang="en-US" altLang="ko-KR" sz="1400" dirty="0"/>
              <a:t>(</a:t>
            </a:r>
            <a:r>
              <a:rPr lang="ko-KR" altLang="en-US" sz="1400" dirty="0"/>
              <a:t>당뇨병</a:t>
            </a:r>
            <a:r>
              <a:rPr lang="en-US" altLang="ko-KR" sz="1400" dirty="0"/>
              <a:t>), </a:t>
            </a:r>
            <a:r>
              <a:rPr lang="ko-KR" altLang="en-US" sz="1400" dirty="0"/>
              <a:t>중종</a:t>
            </a:r>
            <a:r>
              <a:rPr lang="en-US" altLang="ko-KR" sz="1400" dirty="0"/>
              <a:t>(</a:t>
            </a:r>
            <a:r>
              <a:rPr lang="ko-KR" altLang="en-US" sz="1400" dirty="0"/>
              <a:t>노환</a:t>
            </a:r>
            <a:r>
              <a:rPr lang="en-US" altLang="ko-KR" sz="1400" dirty="0"/>
              <a:t>), </a:t>
            </a:r>
            <a:r>
              <a:rPr lang="ko-KR" altLang="en-US" sz="1400" dirty="0"/>
              <a:t>숙종</a:t>
            </a:r>
            <a:r>
              <a:rPr lang="en-US" altLang="ko-KR" sz="1400" dirty="0"/>
              <a:t>(</a:t>
            </a:r>
            <a:r>
              <a:rPr lang="ko-KR" altLang="en-US" sz="1400" dirty="0"/>
              <a:t>노인병</a:t>
            </a:r>
            <a:r>
              <a:rPr lang="en-US" altLang="ko-KR" sz="1400" dirty="0"/>
              <a:t>), </a:t>
            </a:r>
            <a:r>
              <a:rPr lang="ko-KR" altLang="en-US" sz="1400" dirty="0"/>
              <a:t>영조</a:t>
            </a:r>
            <a:r>
              <a:rPr lang="en-US" altLang="ko-KR" sz="1400" dirty="0"/>
              <a:t>(</a:t>
            </a:r>
            <a:r>
              <a:rPr lang="ko-KR" altLang="en-US" sz="1400" dirty="0"/>
              <a:t>노인성 질환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과색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過色</a:t>
            </a:r>
            <a:r>
              <a:rPr lang="en-US" altLang="ko-KR" sz="1600" dirty="0" smtClean="0"/>
              <a:t>) – </a:t>
            </a:r>
          </a:p>
          <a:p>
            <a:pPr marL="0" indent="0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        </a:t>
            </a:r>
            <a:r>
              <a:rPr lang="ko-KR" altLang="en-US" sz="1400" dirty="0" smtClean="0"/>
              <a:t>비와 </a:t>
            </a:r>
            <a:r>
              <a:rPr lang="ko-KR" altLang="en-US" sz="1400" dirty="0"/>
              <a:t>후궁의 </a:t>
            </a:r>
            <a:r>
              <a:rPr lang="ko-KR" altLang="en-US" sz="1400" dirty="0" smtClean="0"/>
              <a:t>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태종</a:t>
            </a:r>
            <a:r>
              <a:rPr lang="en-US" altLang="ko-KR" sz="1400" dirty="0"/>
              <a:t>·</a:t>
            </a:r>
            <a:r>
              <a:rPr lang="ko-KR" altLang="en-US" sz="1400" dirty="0"/>
              <a:t>성종 </a:t>
            </a:r>
            <a:r>
              <a:rPr lang="en-US" altLang="ko-KR" sz="1400" dirty="0"/>
              <a:t>12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중종 </a:t>
            </a:r>
            <a:r>
              <a:rPr lang="en-US" altLang="ko-KR" sz="1400" dirty="0"/>
              <a:t>10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정종</a:t>
            </a:r>
            <a:r>
              <a:rPr lang="en-US" altLang="ko-KR" sz="1400" dirty="0"/>
              <a:t>·</a:t>
            </a:r>
            <a:r>
              <a:rPr lang="ko-KR" altLang="en-US" sz="1400" dirty="0"/>
              <a:t>선조 </a:t>
            </a:r>
            <a:r>
              <a:rPr lang="en-US" altLang="ko-KR" sz="1400" dirty="0"/>
              <a:t>8</a:t>
            </a:r>
            <a:r>
              <a:rPr lang="ko-KR" altLang="en-US" sz="1400" dirty="0" smtClean="0"/>
              <a:t>명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            </a:t>
            </a:r>
            <a:r>
              <a:rPr lang="ko-KR" altLang="en-US" sz="1400" dirty="0"/>
              <a:t>자식 </a:t>
            </a:r>
            <a:r>
              <a:rPr lang="ko-KR" altLang="en-US" sz="1400" dirty="0" smtClean="0"/>
              <a:t>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세종 </a:t>
            </a:r>
            <a:r>
              <a:rPr lang="en-US" altLang="ko-KR" sz="1400" dirty="0"/>
              <a:t>32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태종 </a:t>
            </a:r>
            <a:r>
              <a:rPr lang="en-US" altLang="ko-KR" sz="1400" dirty="0"/>
              <a:t>29</a:t>
            </a:r>
            <a:r>
              <a:rPr lang="ko-KR" altLang="en-US" sz="1400" dirty="0"/>
              <a:t>명</a:t>
            </a:r>
            <a:r>
              <a:rPr lang="en-US" altLang="ko-KR" sz="1400" dirty="0"/>
              <a:t>,</a:t>
            </a:r>
            <a:r>
              <a:rPr lang="ko-KR" altLang="en-US" sz="1400" dirty="0"/>
              <a:t>성종 </a:t>
            </a:r>
            <a:r>
              <a:rPr lang="en-US" altLang="ko-KR" sz="1400" dirty="0"/>
              <a:t>28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선조 </a:t>
            </a:r>
            <a:r>
              <a:rPr lang="en-US" altLang="ko-KR" sz="1400" dirty="0"/>
              <a:t>25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정종 </a:t>
            </a:r>
            <a:r>
              <a:rPr lang="en-US" altLang="ko-KR" sz="1400" dirty="0"/>
              <a:t>23</a:t>
            </a:r>
            <a:r>
              <a:rPr lang="ko-KR" altLang="en-US" sz="1400" dirty="0" smtClean="0"/>
              <a:t>명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/>
              <a:t>조선의 </a:t>
            </a:r>
            <a:r>
              <a:rPr lang="ko-KR" altLang="en-US" sz="2000" dirty="0"/>
              <a:t>왕보다 왕자의 평균 수명은 더 </a:t>
            </a:r>
            <a:r>
              <a:rPr lang="ko-KR" altLang="en-US" sz="2000" dirty="0" smtClean="0"/>
              <a:t>짧음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/>
              <a:t>왕자의 평균 사망나이는 </a:t>
            </a:r>
            <a:r>
              <a:rPr lang="en-US" altLang="ko-KR" sz="1600" dirty="0"/>
              <a:t>38.6</a:t>
            </a:r>
            <a:r>
              <a:rPr lang="ko-KR" altLang="en-US" sz="1600" dirty="0"/>
              <a:t>세인데 이중 살해됐거나 </a:t>
            </a:r>
            <a:r>
              <a:rPr lang="en-US" altLang="ko-KR" sz="1600" dirty="0"/>
              <a:t>20</a:t>
            </a:r>
            <a:r>
              <a:rPr lang="ko-KR" altLang="en-US" sz="1600" dirty="0"/>
              <a:t>세 전에 숨진 왕자를 빼면 </a:t>
            </a:r>
            <a:r>
              <a:rPr lang="ko-KR" altLang="en-US" sz="1600" dirty="0" smtClean="0"/>
              <a:t>    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평균 </a:t>
            </a:r>
            <a:r>
              <a:rPr lang="ko-KR" altLang="en-US" sz="1600" dirty="0"/>
              <a:t>사망나이는 </a:t>
            </a:r>
            <a:r>
              <a:rPr lang="en-US" altLang="ko-KR" sz="1600" dirty="0"/>
              <a:t>45.3</a:t>
            </a:r>
            <a:r>
              <a:rPr lang="ko-KR" altLang="en-US" sz="1600" dirty="0" smtClean="0"/>
              <a:t>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줄기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잎 그림에서 알 수 있는 것 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</a:p>
          <a:p>
            <a:pPr marL="400050" lvl="1" indent="0">
              <a:buNone/>
            </a:pPr>
            <a:endParaRPr lang="en-US" altLang="ko-KR" sz="1600" b="1" dirty="0"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ea typeface="돋움" panose="020B0600000101010101" pitchFamily="50" charset="-127"/>
              </a:rPr>
              <a:t>군집의 수</a:t>
            </a:r>
            <a:endParaRPr lang="en-US" altLang="ko-KR" sz="1600" b="1" dirty="0" smtClean="0"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endParaRPr lang="en-US" altLang="ko-KR" sz="1600" b="1" dirty="0" smtClean="0"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ea typeface="돋움" panose="020B0600000101010101" pitchFamily="50" charset="-127"/>
              </a:rPr>
              <a:t>집중도</a:t>
            </a:r>
            <a:endParaRPr lang="en-US" altLang="ko-KR" sz="1600" b="1" dirty="0" smtClean="0"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endParaRPr lang="en-US" altLang="ko-KR" sz="1600" b="1" dirty="0" smtClean="0"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ea typeface="돋움" panose="020B0600000101010101" pitchFamily="50" charset="-127"/>
              </a:rPr>
              <a:t>대칭성</a:t>
            </a:r>
            <a:endParaRPr lang="en-US" altLang="ko-KR" sz="1600" b="1" dirty="0" smtClean="0"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endParaRPr lang="en-US" altLang="ko-KR" sz="1600" b="1" dirty="0" smtClean="0"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ea typeface="돋움" panose="020B0600000101010101" pitchFamily="50" charset="-127"/>
              </a:rPr>
              <a:t>자료의 범위 및 산포</a:t>
            </a:r>
            <a:endParaRPr lang="en-US" altLang="ko-KR" sz="1600" b="1" dirty="0" smtClean="0"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endParaRPr lang="en-US" altLang="ko-KR" sz="1600" b="1" dirty="0" smtClean="0">
              <a:ea typeface="돋움" panose="020B0600000101010101" pitchFamily="50" charset="-127"/>
            </a:endParaRP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ea typeface="돋움" panose="020B0600000101010101" pitchFamily="50" charset="-127"/>
              </a:rPr>
              <a:t>특이점의 존재 여부</a:t>
            </a:r>
            <a:endParaRPr lang="ko-KR" altLang="en-US" sz="1600" b="1" dirty="0">
              <a:ea typeface="돋움" panose="020B0600000101010101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 </a:t>
            </a:r>
            <a:r>
              <a:rPr lang="ko-KR" altLang="en-US" sz="1800" dirty="0" smtClean="0">
                <a:latin typeface="굴림체" pitchFamily="49" charset="-127"/>
                <a:ea typeface="굴림체" pitchFamily="49" charset="-127"/>
              </a:rPr>
              <a:t>여러 종류의 줄기 잎 그림</a:t>
            </a:r>
            <a:endParaRPr lang="en-US" altLang="ko-KR" sz="18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>
              <a:buNone/>
            </a:pPr>
            <a:endParaRPr lang="en-US" altLang="ko-KR" sz="24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  </a:t>
            </a:r>
          </a:p>
          <a:p>
            <a:pPr>
              <a:buNone/>
            </a:pPr>
            <a:endParaRPr lang="en-US" altLang="ko-KR" sz="24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4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ko-KR" altLang="en-US" sz="1800" dirty="0" smtClean="0">
                <a:latin typeface="굴림체" pitchFamily="49" charset="-127"/>
                <a:ea typeface="굴림체" pitchFamily="49" charset="-127"/>
              </a:rPr>
              <a:t>붙어 있는 줄기 잎 그림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             </a:t>
            </a:r>
            <a:r>
              <a:rPr lang="ko-KR" altLang="en-US" sz="1800" dirty="0" smtClean="0">
                <a:latin typeface="굴림체" pitchFamily="49" charset="-127"/>
                <a:ea typeface="굴림체" pitchFamily="49" charset="-127"/>
              </a:rPr>
              <a:t>음의 값을 가진 그림</a:t>
            </a:r>
            <a:endParaRPr lang="en-US" altLang="ko-KR" sz="18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ko-KR" altLang="en-US" sz="18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40576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276872"/>
            <a:ext cx="37528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 </a:t>
            </a:r>
            <a:r>
              <a:rPr lang="ko-KR" altLang="en-US" sz="1800" dirty="0" smtClean="0">
                <a:latin typeface="굴림체" pitchFamily="49" charset="-127"/>
                <a:ea typeface="굴림체" pitchFamily="49" charset="-127"/>
              </a:rPr>
              <a:t>여러 종류의 줄기 잎 그림</a:t>
            </a:r>
            <a:endParaRPr lang="en-US" altLang="ko-KR" sz="18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>
              <a:buNone/>
            </a:pPr>
            <a:endParaRPr lang="en-US" altLang="ko-KR" sz="24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  </a:t>
            </a:r>
          </a:p>
          <a:p>
            <a:pPr>
              <a:buNone/>
            </a:pPr>
            <a:endParaRPr lang="en-US" altLang="ko-KR" sz="24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4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    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ko-KR" altLang="en-US" sz="1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81434"/>
              </p:ext>
            </p:extLst>
          </p:nvPr>
        </p:nvGraphicFramePr>
        <p:xfrm>
          <a:off x="899592" y="2132856"/>
          <a:ext cx="496855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1320777707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install.packages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("</a:t>
                      </a:r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aplpack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library(</a:t>
                      </a:r>
                      <a:r>
                        <a:rPr lang="en-US" altLang="ko-KR" sz="1600" dirty="0" err="1" smtClean="0"/>
                        <a:t>aplpack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a&lt;-c(73,62,45,53,38,16,51,28,37,30,56,30,33,56,66,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       54,40,33,59,36,82,48,44,22,32,67,52)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b&lt;-c(67,20,50,70,46)</a:t>
                      </a:r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stem.leaf.backback</a:t>
                      </a:r>
                      <a:r>
                        <a:rPr lang="en-US" altLang="ko-KR" sz="1600" dirty="0" smtClean="0"/>
                        <a:t>(a, b)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71636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988840"/>
            <a:ext cx="2838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198884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http://www.stata.com/manuals13/rstem.pdf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92896"/>
            <a:ext cx="8229600" cy="229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449" y="4581128"/>
            <a:ext cx="5628307" cy="187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55679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기타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(Stem-and-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L</a:t>
            </a: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eaf plot)</a:t>
            </a:r>
            <a:endParaRPr lang="ko-KR" altLang="en-US" sz="24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6264696" cy="487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55679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숙제 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2060848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600" dirty="0" smtClean="0"/>
              <a:t>다음 자료는 어느 도시의 속도 제한 전과 후의 자동차의 속도를 측정한 자료이다</a:t>
            </a:r>
            <a:r>
              <a:rPr lang="en-US" altLang="ko-KR" sz="1600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sz="1600" dirty="0" smtClean="0"/>
              <a:t>전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19, 20, 24, 25, 25, 26, 30, 31, 32, 36, 38, 39, 40, 42, 42, 45, 45, 47, 48, 48,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52</a:t>
            </a:r>
            <a:r>
              <a:rPr lang="en-US" altLang="ko-KR" sz="1600" dirty="0"/>
              <a:t>, 54, 55, 55, 56, 56, 58, 61, 62, 62, 63, 68, 71</a:t>
            </a:r>
          </a:p>
          <a:p>
            <a:r>
              <a:rPr lang="ko-KR" altLang="en-US" sz="1600" dirty="0" smtClean="0"/>
              <a:t> 후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11, 18, 22, 23, 25, 28, 29, 30, 30, 32, 32, 32, 35, 39, 40, 43, 44, 45, 47, 47,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50</a:t>
            </a:r>
            <a:r>
              <a:rPr lang="en-US" altLang="ko-KR" sz="1600" dirty="0"/>
              <a:t>, 51, 51, 53, 56, 62, 64, 65, 67, 73</a:t>
            </a:r>
            <a:r>
              <a:rPr lang="en-US" altLang="ko-KR" sz="1600" dirty="0" smtClean="0"/>
              <a:t>.</a:t>
            </a:r>
          </a:p>
          <a:p>
            <a:endParaRPr lang="en-US" altLang="ko-KR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이제까지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학습한</a:t>
            </a:r>
            <a:r>
              <a:rPr lang="en-US" altLang="ko-KR" sz="1600" dirty="0" smtClean="0"/>
              <a:t> stem-and-leaf</a:t>
            </a:r>
            <a:r>
              <a:rPr lang="ko-KR" altLang="en-US" sz="1600" dirty="0" smtClean="0"/>
              <a:t>들을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을 이용하여 그려보고 분석하시오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6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줄기 수 줄이기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줄기 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0,1             *      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줄기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: 6,7            s</a:t>
            </a:r>
          </a:p>
          <a:p>
            <a:pPr marL="0" indent="0">
              <a:buNone/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2,3             t                 8,9             . </a:t>
            </a:r>
          </a:p>
          <a:p>
            <a:pPr marL="0" indent="0">
              <a:buNone/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4,5             f</a:t>
            </a:r>
            <a:endParaRPr lang="ko-KR" altLang="en-US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83768" y="253365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483768" y="29249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483768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436096" y="253365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436096" y="29195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46" y="3789040"/>
            <a:ext cx="511643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(1)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줄기 수 늘리기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20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     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줄기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0       0*(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잎이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0,1,2,3,4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를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가진 자료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>
              <a:buNone/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                   0.(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잎이 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5,6,7,8,9</a:t>
            </a:r>
            <a:r>
              <a:rPr lang="ko-KR" altLang="en-US" sz="2000" dirty="0" smtClean="0">
                <a:latin typeface="굴림체" pitchFamily="49" charset="-127"/>
                <a:ea typeface="굴림체" pitchFamily="49" charset="-127"/>
              </a:rPr>
              <a:t>를 가진 자료</a:t>
            </a:r>
            <a:r>
              <a:rPr lang="en-US" altLang="ko-KR" sz="2000" dirty="0" smtClean="0">
                <a:latin typeface="굴림체" pitchFamily="49" charset="-127"/>
                <a:ea typeface="굴림체" pitchFamily="49" charset="-127"/>
              </a:rPr>
              <a:t>)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39752" y="270892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64" y="3613584"/>
            <a:ext cx="3442320" cy="262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참고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줄기의 수에 관한 주장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2"/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Sturges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:                      ,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자료가</a:t>
            </a:r>
            <a:r>
              <a:rPr lang="en-US" altLang="ko-KR" sz="1600" b="1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Normal </a:t>
            </a:r>
            <a:r>
              <a:rPr lang="ko-KR" altLang="en-US" sz="16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 때</a:t>
            </a:r>
            <a:r>
              <a:rPr lang="en-US" altLang="ko-KR" sz="16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2" indent="0">
              <a:buNone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2"/>
            <a:r>
              <a:rPr lang="en-US" altLang="ko-KR" sz="2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Velleman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</a:p>
          <a:p>
            <a:pPr lvl="2"/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2"/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Diction-</a:t>
            </a:r>
            <a:r>
              <a:rPr lang="en-US" altLang="ko-KR" sz="2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Kronmal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:</a:t>
            </a:r>
          </a:p>
          <a:p>
            <a:pPr marL="914400" lvl="2" indent="0">
              <a:buNone/>
            </a:pP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914400" lvl="2" indent="0">
              <a:buNone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               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단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   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x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를 넘지 않는 최대 정수 </a:t>
            </a:r>
            <a:endParaRPr lang="ko-KR" altLang="en-US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59754"/>
              </p:ext>
            </p:extLst>
          </p:nvPr>
        </p:nvGraphicFramePr>
        <p:xfrm>
          <a:off x="3021444" y="2852936"/>
          <a:ext cx="1622563" cy="37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수식" r:id="rId3" imgW="977760" imgH="228600" progId="Equation.3">
                  <p:embed/>
                </p:oleObj>
              </mc:Choice>
              <mc:Fallback>
                <p:oleObj name="수식" r:id="rId3" imgW="977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1444" y="2852936"/>
                        <a:ext cx="1622563" cy="37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688641"/>
              </p:ext>
            </p:extLst>
          </p:nvPr>
        </p:nvGraphicFramePr>
        <p:xfrm>
          <a:off x="3203848" y="3789040"/>
          <a:ext cx="12636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수식" r:id="rId5" imgW="761760" imgH="253800" progId="Equation.3">
                  <p:embed/>
                </p:oleObj>
              </mc:Choice>
              <mc:Fallback>
                <p:oleObj name="수식" r:id="rId5" imgW="761760" imgH="2538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789040"/>
                        <a:ext cx="12636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03856"/>
              </p:ext>
            </p:extLst>
          </p:nvPr>
        </p:nvGraphicFramePr>
        <p:xfrm>
          <a:off x="3923928" y="4581128"/>
          <a:ext cx="1663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수식" r:id="rId7" imgW="1002960" imgH="241200" progId="Equation.3">
                  <p:embed/>
                </p:oleObj>
              </mc:Choice>
              <mc:Fallback>
                <p:oleObj name="수식" r:id="rId7" imgW="1002960" imgH="24120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581128"/>
                        <a:ext cx="16637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807366"/>
              </p:ext>
            </p:extLst>
          </p:nvPr>
        </p:nvGraphicFramePr>
        <p:xfrm>
          <a:off x="3563888" y="5373216"/>
          <a:ext cx="2714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수식" r:id="rId9" imgW="215640" imgH="228600" progId="Equation.3">
                  <p:embed/>
                </p:oleObj>
              </mc:Choice>
              <mc:Fallback>
                <p:oleObj name="수식" r:id="rId9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3888" y="5373216"/>
                        <a:ext cx="271462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classical ("Tukey-style") stem-and-leaf </a:t>
            </a:r>
            <a:r>
              <a:rPr lang="en-US" altLang="ko-KR" sz="1800" dirty="0" smtClean="0"/>
              <a:t>display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en-US" altLang="ko-KR" sz="1800" dirty="0" err="1">
                <a:solidFill>
                  <a:srgbClr val="FF0000"/>
                </a:solidFill>
              </a:rPr>
              <a:t>stem.leaf</a:t>
            </a:r>
            <a:r>
              <a:rPr lang="en-US" altLang="ko-KR" sz="1800" dirty="0"/>
              <a:t>(data, unit, m, Min, Max, </a:t>
            </a:r>
            <a:r>
              <a:rPr lang="en-US" altLang="ko-KR" sz="1800" dirty="0" err="1"/>
              <a:t>rule.line</a:t>
            </a:r>
            <a:r>
              <a:rPr lang="en-US" altLang="ko-KR" sz="1800" dirty="0"/>
              <a:t> = c("Dixon", "</a:t>
            </a:r>
            <a:r>
              <a:rPr lang="en-US" altLang="ko-KR" sz="1800" dirty="0" err="1"/>
              <a:t>Velleman</a:t>
            </a:r>
            <a:r>
              <a:rPr lang="en-US" altLang="ko-KR" sz="1800" dirty="0"/>
              <a:t>",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"</a:t>
            </a:r>
            <a:r>
              <a:rPr lang="en-US" altLang="ko-KR" sz="1800" dirty="0" err="1"/>
              <a:t>Sturges</a:t>
            </a:r>
            <a:r>
              <a:rPr lang="en-US" altLang="ko-KR" sz="1800" dirty="0"/>
              <a:t>"), style = c("Tukey", "bare"), </a:t>
            </a:r>
            <a:r>
              <a:rPr lang="en-US" altLang="ko-KR" sz="1800" dirty="0" err="1"/>
              <a:t>trim.outliers</a:t>
            </a:r>
            <a:r>
              <a:rPr lang="en-US" altLang="ko-KR" sz="1800" dirty="0"/>
              <a:t> = TRUE, depths = TRUE,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reverse.negative.leaves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TRUE)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91926"/>
              </p:ext>
            </p:extLst>
          </p:nvPr>
        </p:nvGraphicFramePr>
        <p:xfrm>
          <a:off x="899592" y="3356992"/>
          <a:ext cx="7632848" cy="2690337"/>
        </p:xfrm>
        <a:graphic>
          <a:graphicData uri="http://schemas.openxmlformats.org/drawingml/2006/table">
            <a:tbl>
              <a:tblPr/>
              <a:tblGrid>
                <a:gridCol w="332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620">
                <a:tc>
                  <a:txBody>
                    <a:bodyPr/>
                    <a:lstStyle/>
                    <a:p>
                      <a:r>
                        <a:rPr lang="en-US" sz="800" dirty="0"/>
                        <a:t>data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 numeric vector.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077">
                <a:tc>
                  <a:txBody>
                    <a:bodyPr/>
                    <a:lstStyle/>
                    <a:p>
                      <a:r>
                        <a:rPr lang="en-US" sz="800"/>
                        <a:t>unit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leaf unit, as a power of 10 (e.g., 100, .01); omit to let the function choose the unit.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00">
                <a:tc>
                  <a:txBody>
                    <a:bodyPr/>
                    <a:lstStyle/>
                    <a:p>
                      <a:r>
                        <a:rPr lang="en-US" sz="800"/>
                        <a:t>m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number of parts (1, 2, or 5) into which each stem should be divided; omit to let the function choose the number of parts/stem.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54">
                <a:tc>
                  <a:txBody>
                    <a:bodyPr/>
                    <a:lstStyle/>
                    <a:p>
                      <a:r>
                        <a:rPr lang="en-US" sz="800"/>
                        <a:t>Min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smallest non-outlying value; omit for automatic choice.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054">
                <a:tc>
                  <a:txBody>
                    <a:bodyPr/>
                    <a:lstStyle/>
                    <a:p>
                      <a:r>
                        <a:rPr lang="en-US" sz="800"/>
                        <a:t>Max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largest non-outlying value; omit for automatic choice.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23">
                <a:tc>
                  <a:txBody>
                    <a:bodyPr/>
                    <a:lstStyle/>
                    <a:p>
                      <a:r>
                        <a:rPr lang="en-US" sz="800"/>
                        <a:t>rule.line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the rule to use for choosing the desired number of lines in the display; "Dixon" = 10*log10(n); "Velleman" = 2*sqrt(n); "Sturges" = 1 + log2(n); the default is "Dixon".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00">
                <a:tc>
                  <a:txBody>
                    <a:bodyPr/>
                    <a:lstStyle/>
                    <a:p>
                      <a:r>
                        <a:rPr lang="en-US" sz="800"/>
                        <a:t>style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"Tukey" (the default) for "Tukey-style" divided stems; "bare" for divided stems that simply repeat the stem digits.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054">
                <a:tc>
                  <a:txBody>
                    <a:bodyPr/>
                    <a:lstStyle/>
                    <a:p>
                      <a:r>
                        <a:rPr lang="en-US" sz="800"/>
                        <a:t>trim.outliers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if TRUE (the default), outliers are placed on LO and HI stems.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123">
                <a:tc>
                  <a:txBody>
                    <a:bodyPr/>
                    <a:lstStyle/>
                    <a:p>
                      <a:r>
                        <a:rPr lang="en-US" sz="800"/>
                        <a:t>depths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if TRUE (the default), print a column of "depths" to the left of the stems; the depth of the stem containing the median is the stem-count enclosed in parentheses.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077">
                <a:tc>
                  <a:txBody>
                    <a:bodyPr/>
                    <a:lstStyle/>
                    <a:p>
                      <a:r>
                        <a:rPr lang="en-US" sz="800"/>
                        <a:t>reverse.negative.leaves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if TRUE (the default), reverse the leaves on negative stems (so, e.g., the leaf 9 comes before the leaf 8, etc.).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054">
                <a:tc>
                  <a:txBody>
                    <a:bodyPr/>
                    <a:lstStyle/>
                    <a:p>
                      <a:r>
                        <a:rPr lang="en-US" sz="800"/>
                        <a:t>x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an object of class stem.leaf to be printed.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054">
                <a:tc>
                  <a:txBody>
                    <a:bodyPr/>
                    <a:lstStyle/>
                    <a:p>
                      <a:r>
                        <a:rPr lang="en-US" altLang="ko-KR" sz="800"/>
                        <a:t>...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 used: for compatibility with the generic print function</a:t>
                      </a:r>
                    </a:p>
                  </a:txBody>
                  <a:tcPr marL="38683" marR="38683" marT="19342" marB="193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장점</a:t>
            </a:r>
            <a:r>
              <a:rPr lang="en-US" altLang="ko-KR" sz="1800" dirty="0" smtClean="0"/>
              <a:t> </a:t>
            </a:r>
            <a:r>
              <a:rPr lang="en-US" altLang="ko-KR" dirty="0" smtClean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사분위수나 중앙값을 </a:t>
            </a:r>
            <a:r>
              <a:rPr lang="ko-KR" altLang="en-US" sz="1600" dirty="0" err="1" smtClean="0"/>
              <a:t>찿기</a:t>
            </a:r>
            <a:r>
              <a:rPr lang="ko-KR" altLang="en-US" sz="1600" dirty="0" smtClean="0"/>
              <a:t> 쉬움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분포의 전체적인 모양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봉우리 개수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대칭분포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치우친 방향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쉽게 알 수 있</a:t>
            </a:r>
            <a:r>
              <a:rPr lang="ko-KR" altLang="en-US" sz="1600" dirty="0"/>
              <a:t>음</a:t>
            </a:r>
            <a:r>
              <a:rPr lang="en-US" altLang="ko-KR" dirty="0" smtClean="0"/>
              <a:t>     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이상값</a:t>
            </a:r>
            <a:r>
              <a:rPr lang="ko-KR" altLang="en-US" sz="1600" dirty="0" smtClean="0"/>
              <a:t> 유무 파악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단점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자료가 많은 경우는 부적합하고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개 이하일 때 적합</a:t>
            </a:r>
            <a:r>
              <a:rPr lang="en-US" altLang="ko-KR" sz="1600" dirty="0" smtClean="0"/>
              <a:t>      </a:t>
            </a:r>
            <a:endParaRPr lang="ko-KR" altLang="en-US" sz="1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4896544" cy="494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420888"/>
            <a:ext cx="2722810" cy="277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3.1 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줄기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-</a:t>
            </a:r>
            <a:r>
              <a:rPr lang="ko-KR" altLang="en-US" sz="2800" dirty="0" smtClean="0">
                <a:latin typeface="굴림체" pitchFamily="49" charset="-127"/>
                <a:ea typeface="굴림체" pitchFamily="49" charset="-127"/>
              </a:rPr>
              <a:t>잎 그림</a:t>
            </a: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sz="2800" dirty="0" smtClean="0">
                <a:latin typeface="굴림체" pitchFamily="49" charset="-127"/>
                <a:ea typeface="굴림체" pitchFamily="49" charset="-127"/>
              </a:rPr>
            </a:br>
            <a:r>
              <a:rPr lang="en-US" altLang="ko-KR" sz="2800" dirty="0" smtClean="0">
                <a:latin typeface="굴림체" pitchFamily="49" charset="-127"/>
                <a:ea typeface="굴림체" pitchFamily="49" charset="-127"/>
              </a:rPr>
              <a:t>(stem-and-leaf plot)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sz="2400" dirty="0" smtClean="0">
                <a:latin typeface="굴림체" pitchFamily="49" charset="-127"/>
                <a:ea typeface="굴림체" pitchFamily="49" charset="-127"/>
              </a:rPr>
              <a:t>                                 * </a:t>
            </a:r>
            <a:r>
              <a:rPr lang="ko-KR" altLang="en-US" sz="2400" dirty="0" smtClean="0">
                <a:latin typeface="굴림체" pitchFamily="49" charset="-127"/>
                <a:ea typeface="굴림체" pitchFamily="49" charset="-127"/>
              </a:rPr>
              <a:t>참고</a:t>
            </a:r>
            <a:endParaRPr lang="en-US" altLang="ko-KR" sz="2400" dirty="0" smtClean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굴림체" pitchFamily="49" charset="-127"/>
                <a:ea typeface="굴림체" pitchFamily="49" charset="-127"/>
              </a:rPr>
              <a:t>                                             </a:t>
            </a:r>
            <a:r>
              <a:rPr lang="ko-KR" altLang="ko-KR" sz="1800" dirty="0">
                <a:hlinkClick r:id="rId2" action="ppaction://hlinkfile" tooltip="수소 이온 농도"/>
              </a:rPr>
              <a:t>수소 이온 농도</a:t>
            </a:r>
            <a:r>
              <a:rPr lang="ko-KR" altLang="ko-KR" sz="1800" dirty="0"/>
              <a:t>(pH)는 </a:t>
            </a:r>
            <a:r>
              <a:rPr lang="ko-KR" altLang="ko-KR" sz="1800" dirty="0" smtClean="0"/>
              <a:t>물질</a:t>
            </a:r>
            <a:r>
              <a:rPr lang="en-US" altLang="ko-KR" sz="1800" dirty="0" smtClean="0"/>
              <a:t>                           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                               </a:t>
            </a:r>
            <a:r>
              <a:rPr lang="ko-KR" altLang="ko-KR" sz="1800" dirty="0" smtClean="0"/>
              <a:t>의 </a:t>
            </a:r>
            <a:r>
              <a:rPr lang="ko-KR" altLang="ko-KR" sz="1800" dirty="0">
                <a:hlinkClick r:id="rId3" action="ppaction://hlinkfile" tooltip="산 (화학)"/>
              </a:rPr>
              <a:t>산성</a:t>
            </a:r>
            <a:r>
              <a:rPr lang="ko-KR" altLang="ko-KR" sz="1800" dirty="0"/>
              <a:t>과 </a:t>
            </a:r>
            <a:r>
              <a:rPr lang="ko-KR" altLang="ko-KR" sz="1800" dirty="0">
                <a:hlinkClick r:id="rId4" action="ppaction://hlinkfile" tooltip="알칼리성"/>
              </a:rPr>
              <a:t>알칼리성</a:t>
            </a:r>
            <a:r>
              <a:rPr lang="ko-KR" altLang="ko-KR" sz="1800" dirty="0"/>
              <a:t> 정도를 </a:t>
            </a:r>
            <a:r>
              <a:rPr lang="en-US" altLang="ko-KR" sz="1800" dirty="0" smtClean="0"/>
              <a:t>      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                                </a:t>
            </a:r>
            <a:r>
              <a:rPr lang="ko-KR" altLang="ko-KR" sz="1800" dirty="0" smtClean="0"/>
              <a:t>나타내는 수치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                                                                 </a:t>
            </a:r>
            <a:r>
              <a:rPr lang="ko-KR" altLang="en-US" sz="1800" dirty="0" smtClean="0"/>
              <a:t>산성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Ph</a:t>
            </a:r>
            <a:r>
              <a:rPr lang="en-US" altLang="ko-KR" sz="1800" dirty="0" smtClean="0"/>
              <a:t> 7 </a:t>
            </a:r>
            <a:r>
              <a:rPr lang="ko-KR" altLang="en-US" sz="1800" dirty="0" smtClean="0"/>
              <a:t>이하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                                 </a:t>
            </a:r>
            <a:r>
              <a:rPr lang="ko-KR" altLang="en-US" sz="1800" dirty="0" smtClean="0"/>
              <a:t>알칼리성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ph</a:t>
            </a:r>
            <a:r>
              <a:rPr lang="en-US" altLang="ko-KR" sz="1800" dirty="0" smtClean="0"/>
              <a:t> 7 </a:t>
            </a:r>
            <a:r>
              <a:rPr lang="ko-KR" altLang="en-US" sz="1800" dirty="0" smtClean="0"/>
              <a:t>이상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                                </a:t>
            </a:r>
            <a:endParaRPr lang="ko-KR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412776"/>
            <a:ext cx="5111849" cy="468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2022-3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en-US" altLang="ko-KR" smtClean="0"/>
              <a:t>: </a:t>
            </a:r>
            <a:r>
              <a:rPr lang="ko-KR" altLang="en-US" smtClean="0"/>
              <a:t>김대경 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B8F-6634-45B8-8C39-3323E6BDD32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1053</Words>
  <Application>Microsoft Office PowerPoint</Application>
  <PresentationFormat>화면 슬라이드 쇼(4:3)</PresentationFormat>
  <Paragraphs>230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굴림체</vt:lpstr>
      <vt:lpstr>돋움</vt:lpstr>
      <vt:lpstr>맑은 고딕</vt:lpstr>
      <vt:lpstr>Arial</vt:lpstr>
      <vt:lpstr>Wingdings</vt:lpstr>
      <vt:lpstr>Office 테마</vt:lpstr>
      <vt:lpstr>수식</vt:lpstr>
      <vt:lpstr>3장 줄기와 잎</vt:lpstr>
      <vt:lpstr>3. 줄기-잎 그림 (Stem-and-Leaf plot)</vt:lpstr>
      <vt:lpstr>3.1 줄기-잎 그림 (stem-and-leaf plot)</vt:lpstr>
      <vt:lpstr>3.1 줄기-잎 그림 (stem-and-leaf plot)</vt:lpstr>
      <vt:lpstr>3.1 줄기-잎 그림 (stem-and-leaf plot)</vt:lpstr>
      <vt:lpstr>3.1 줄기-잎 그림 (stem-and-leaf plot)</vt:lpstr>
      <vt:lpstr>3.1 줄기-잎 그림 (stem-and-leaf plot)</vt:lpstr>
      <vt:lpstr>3.1 줄기-잎 그림 (stem-and-leaf plot)</vt:lpstr>
      <vt:lpstr>3.1 줄기-잎 그림 (stem-and-leaf plot)</vt:lpstr>
      <vt:lpstr>3.1 줄기-잎 그림 (stem-and-leaf plot)</vt:lpstr>
      <vt:lpstr>3.1 줄기-잎 그림 (stem-and-leaf plot)</vt:lpstr>
      <vt:lpstr>3.1 줄기-잎 그림 (stem-and-leaf plot)</vt:lpstr>
      <vt:lpstr>3.1 줄기-잎 그림 (stem-and-leaf plot)</vt:lpstr>
      <vt:lpstr>3.1 줄기-잎 그림 (stem-and-leaf plot)</vt:lpstr>
      <vt:lpstr>참고 </vt:lpstr>
      <vt:lpstr>3.1 줄기-잎 그림 (stem-and-leaf plot)</vt:lpstr>
      <vt:lpstr>3.1 줄기-잎 그림 (stem-and-leaf plot)</vt:lpstr>
      <vt:lpstr>3.1 줄기-잎 그림 (stem-and-leaf plot)</vt:lpstr>
      <vt:lpstr>3. 줄기-잎 그림 (stem-and-leaf plot)</vt:lpstr>
      <vt:lpstr>3. 줄기-잎 그림 (stem-and-leaf plot)</vt:lpstr>
    </vt:vector>
  </TitlesOfParts>
  <Company>default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줄기와 잎</dc:title>
  <dc:creator>default</dc:creator>
  <cp:lastModifiedBy>default</cp:lastModifiedBy>
  <cp:revision>52</cp:revision>
  <dcterms:created xsi:type="dcterms:W3CDTF">2011-03-05T07:40:57Z</dcterms:created>
  <dcterms:modified xsi:type="dcterms:W3CDTF">2022-03-14T06:18:03Z</dcterms:modified>
</cp:coreProperties>
</file>