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2D769B-3EFA-4B0C-8DE6-176957771D30}">
  <a:tblStyle styleId="{6C2D769B-3EFA-4B0C-8DE6-176957771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113471D-BFFB-4471-8EFC-C149825447D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312d30f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312d30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c5c780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c5c780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312d30f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312d30f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c5c7806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c5c780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245132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245132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c5c7806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c5c7806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245132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245132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245132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245132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c5c7806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c5c7806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c5c780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c5c780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df06e93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df06e93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c5c780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c5c780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c5c780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c5c780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8c5c78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8c5c78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312d30f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1312d30f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1312d30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1312d30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c5c7806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c5c7806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82451328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8245132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245132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245132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c5c7806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c5c7806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8c5c7806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8c5c7806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86f141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86f141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8c5c7806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8c5c7806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8c5c7806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8c5c7806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8c5c7806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8c5c7806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8c5c7806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8c5c7806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8c5c7806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8c5c7806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8c5c7806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8c5c7806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8245132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8245132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8245132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8245132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8c5c7806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8c5c7806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8c5c7806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8c5c7806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b9355e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b9355e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1312d30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1312d30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1312d30f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1312d30f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1312d30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1312d30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1312d30f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1312d30f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1312d30f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1312d30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1312d30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1312d30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1312d30f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1312d30f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1312d30f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1312d30f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1312d30f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1312d30f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1346496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1346496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312d3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312d3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1346496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1346496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1312d30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1312d30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1312d30f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1312d30f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1312d30f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1312d30f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1312d30f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1312d30f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1312d30f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1312d30f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1312d30f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1312d30f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1312d30f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1312d30f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1312d30f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1312d30f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1312d30f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1312d30f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312d30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312d30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1312d30f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1312d30f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1312d30f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1312d30f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1312d30f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1312d30f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1312d30f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1312d30f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1312d30f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1312d30f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1312d30f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1312d30f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1312d30f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1312d30f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1346496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1346496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1346496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1346496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1346496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1346496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312d30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312d30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686f141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686f141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13464964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513464964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13464964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13464964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1346496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1346496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13464964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13464964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13464964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513464964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13464964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13464964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6f32d2a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6f32d2a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312d30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312d30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312d30f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312d30f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9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49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9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Methodology</a:t>
            </a:r>
            <a:br>
              <a:rPr lang="en"/>
            </a:br>
            <a:r>
              <a:rPr lang="en"/>
              <a:t>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27, 2019</a:t>
            </a:r>
            <a:br>
              <a:rPr lang="en"/>
            </a:br>
            <a:r>
              <a:rPr lang="en"/>
              <a:t>Thoughts on experimental methodology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DiffTrace Components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After collecting ParLOT traces (main image or all images), here is the pipeline of trace processing and analysis in </a:t>
            </a:r>
            <a:r>
              <a:rPr b="1" lang="en">
                <a:solidFill>
                  <a:srgbClr val="D9D9D9"/>
                </a:solidFill>
              </a:rPr>
              <a:t>DiffTrace: </a:t>
            </a:r>
            <a:endParaRPr b="1">
              <a:solidFill>
                <a:srgbClr val="D9D9D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Preprocessing </a:t>
            </a:r>
            <a:r>
              <a:rPr lang="en" sz="800">
                <a:solidFill>
                  <a:srgbClr val="D9D9D9"/>
                </a:solidFill>
              </a:rPr>
              <a:t>(implemented in C++)</a:t>
            </a:r>
            <a:r>
              <a:rPr lang="en" sz="1200">
                <a:solidFill>
                  <a:srgbClr val="D9D9D9"/>
                </a:solidFill>
              </a:rPr>
              <a:t>:</a:t>
            </a:r>
            <a:endParaRPr sz="12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Decompression</a:t>
            </a:r>
            <a:endParaRPr sz="10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Filter (slide ??)</a:t>
            </a:r>
            <a:endParaRPr sz="10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b="1" lang="en" sz="1000">
                <a:solidFill>
                  <a:srgbClr val="D9D9D9"/>
                </a:solidFill>
              </a:rPr>
              <a:t>NLR</a:t>
            </a:r>
            <a:r>
              <a:rPr lang="en" sz="1000">
                <a:solidFill>
                  <a:srgbClr val="D9D9D9"/>
                </a:solidFill>
              </a:rPr>
              <a:t>: Detecting Loops (</a:t>
            </a:r>
            <a:r>
              <a:rPr b="1" lang="en" sz="1000">
                <a:solidFill>
                  <a:srgbClr val="D9D9D9"/>
                </a:solidFill>
              </a:rPr>
              <a:t>intra-PT compression</a:t>
            </a:r>
            <a:r>
              <a:rPr lang="en" sz="1000">
                <a:solidFill>
                  <a:srgbClr val="D9D9D9"/>
                </a:solidFill>
              </a:rPr>
              <a:t>)</a:t>
            </a:r>
            <a:endParaRPr sz="1000">
              <a:solidFill>
                <a:srgbClr val="D9D9D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Forming Equivalent Classes of PTs (</a:t>
            </a:r>
            <a:r>
              <a:rPr b="1" lang="en" sz="1200">
                <a:solidFill>
                  <a:srgbClr val="000000"/>
                </a:solidFill>
              </a:rPr>
              <a:t>inter-PT compression</a:t>
            </a:r>
            <a:r>
              <a:rPr lang="en" sz="1200">
                <a:solidFill>
                  <a:srgbClr val="000000"/>
                </a:solidFill>
              </a:rPr>
              <a:t>) </a:t>
            </a:r>
            <a:r>
              <a:rPr lang="en" sz="800">
                <a:solidFill>
                  <a:srgbClr val="000000"/>
                </a:solidFill>
              </a:rPr>
              <a:t>(implemented in C++)</a:t>
            </a:r>
            <a:endParaRPr sz="8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Attribute Extraction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Concept Lattice Generation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Jaccard Similarity Matrix (JSM) Calculation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Analysis of JSMs and rank abnormal PTs for deeper analysis (</a:t>
            </a:r>
            <a:r>
              <a:rPr lang="en" sz="800">
                <a:solidFill>
                  <a:srgbClr val="D9D9D9"/>
                </a:solidFill>
              </a:rPr>
              <a:t>implemented Python, SciPy, NumPy</a:t>
            </a:r>
            <a:r>
              <a:rPr lang="en" sz="1200">
                <a:solidFill>
                  <a:srgbClr val="D9D9D9"/>
                </a:solidFill>
              </a:rPr>
              <a:t>)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Tunable analysis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Iterative rankings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diffNLR (visualization of diffs of buggy PT vs. its corresponding native PT)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 now?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HPC applications would result in thousands of independent traces (PTs).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Analysis of large number of PTs is not feasible.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A mechanism is needed to reduce the search space</a:t>
            </a:r>
            <a:r>
              <a:rPr b="1" lang="en">
                <a:solidFill>
                  <a:srgbClr val="000000"/>
                </a:solidFill>
              </a:rPr>
              <a:t> (inter-PT compression)</a:t>
            </a:r>
            <a:r>
              <a:rPr lang="en">
                <a:solidFill>
                  <a:srgbClr val="000000"/>
                </a:solidFill>
              </a:rPr>
              <a:t> from thousands of PTs to just </a:t>
            </a:r>
            <a:r>
              <a:rPr b="1" lang="en">
                <a:solidFill>
                  <a:srgbClr val="000000"/>
                </a:solidFill>
              </a:rPr>
              <a:t>a few equivalent classes of PTs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- Due to typical HPC application common topologies such as SPMD, master/worker and odd/even where multiple processes/threads behave similarly, our experiments show that large number of PTs can be reduced to just a few groups.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171800" y="1152475"/>
            <a:ext cx="87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Background about Jaccard Similarity Score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Example to show how to compute Jaccard Similarity Score </a:t>
            </a:r>
            <a:r>
              <a:rPr b="1" lang="en">
                <a:solidFill>
                  <a:srgbClr val="000000"/>
                </a:solidFill>
              </a:rPr>
              <a:t>manually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Example to show how to compute Jaccard Similarity Score via</a:t>
            </a:r>
            <a:r>
              <a:rPr b="1" lang="en">
                <a:solidFill>
                  <a:srgbClr val="000000"/>
                </a:solidFill>
              </a:rPr>
              <a:t> Concept Lattice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Similarity Score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Question: How to classify/cluster PTs?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Answer: Calculating their </a:t>
            </a:r>
            <a:r>
              <a:rPr b="1" lang="en">
                <a:solidFill>
                  <a:srgbClr val="000000"/>
                </a:solidFill>
              </a:rPr>
              <a:t>Jaccard Similarity Score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From wikipedia: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</a:rPr>
              <a:t>Jaccard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 similarity index (sometimes called the Jaccard similarity </a:t>
            </a:r>
            <a:r>
              <a:rPr i="1" lang="en" sz="1000">
                <a:solidFill>
                  <a:srgbClr val="000000"/>
                </a:solidFill>
                <a:highlight>
                  <a:srgbClr val="FFFFFF"/>
                </a:highlight>
              </a:rPr>
              <a:t>coefficient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) compares members for two sets to see which members are shared and which are distinct. It’s a measure of similarity for the two sets of data, with a range from 0% to 100%. The higher the percentage, the more similar the two populations.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PT is a set of function calls and returns. Thus Jaccard index can gives us an estimation of how similar two PTs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0" y="3983825"/>
            <a:ext cx="24669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72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049025" y="1152475"/>
            <a:ext cx="47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Running the sample code with 4 processes and collecting ParLOT traces would result 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PT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PT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endParaRPr baseline="-25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PT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endParaRPr baseline="-25000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72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960875" y="1052350"/>
            <a:ext cx="48228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Each column is a set of functions belong to each PT </a:t>
            </a:r>
            <a:r>
              <a:rPr lang="en" sz="1000"/>
              <a:t>(regardless of their frequency)</a:t>
            </a:r>
            <a:endParaRPr sz="100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68925" y="140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92" name="Google Shape;192;p28"/>
          <p:cNvGraphicFramePr/>
          <p:nvPr/>
        </p:nvGraphicFramePr>
        <p:xfrm>
          <a:off x="3960875" y="19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{6C2D769B-3EFA-4B0C-8DE6-176957771D30}</a:tableStyleId>
              </a:tblPr>
              <a:tblGrid>
                <a:gridCol w="1205675"/>
                <a:gridCol w="1205675"/>
                <a:gridCol w="1205675"/>
                <a:gridCol w="1205675"/>
              </a:tblGrid>
              <a:tr h="33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PT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PT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PT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PT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MPI_Comm_size()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MPI_Comm_size()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MPI_Comm_size()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MPI_Comm_size()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42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MPI_Comm_rank()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MPI_Comm_rank()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MPI_Comm_rank()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MPI_Comm_rank()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MPI_Recv()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MPI_Send()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MPI_Send()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MPI_Send()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  <a:tr h="31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MPI_Finalize()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MPI_Finalize()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MPI_Finalize()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MPI_Finalize()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Similarities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909100" y="1152475"/>
            <a:ext cx="49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Now from the above context, we can calculate pair-wise Jaccard similarity for each pair of PTs. For example: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Jaccard (PT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 = 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101" y="296026"/>
            <a:ext cx="5184201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Measuring Similarities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909100" y="1152475"/>
            <a:ext cx="49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Now from the above context, we can calculate pair-wise Jaccard similarity of each pair of PTs. For example: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Jaccard (PT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 = 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| PT</a:t>
            </a:r>
            <a:r>
              <a:rPr baseline="-25000" lang="en">
                <a:solidFill>
                  <a:srgbClr val="000000"/>
                </a:solidFill>
              </a:rPr>
              <a:t>0 </a:t>
            </a:r>
            <a:r>
              <a:rPr lang="en">
                <a:solidFill>
                  <a:srgbClr val="000000"/>
                </a:solidFill>
              </a:rPr>
              <a:t>∩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 =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101" y="296026"/>
            <a:ext cx="5184201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4616975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8450250" y="569700"/>
            <a:ext cx="270000" cy="22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5349000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6324575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Measuring Similarities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909100" y="1152475"/>
            <a:ext cx="49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Now from the above context, we can calculate pair-wise Jaccard similarity of each pair of PTs. For example: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Jaccard (PT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 = 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| PT</a:t>
            </a:r>
            <a:r>
              <a:rPr baseline="-25000" lang="en">
                <a:solidFill>
                  <a:srgbClr val="000000"/>
                </a:solidFill>
              </a:rPr>
              <a:t>0 </a:t>
            </a:r>
            <a:r>
              <a:rPr lang="en">
                <a:solidFill>
                  <a:srgbClr val="000000"/>
                </a:solidFill>
              </a:rPr>
              <a:t>∩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 =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| PT</a:t>
            </a:r>
            <a:r>
              <a:rPr baseline="-25000" lang="en">
                <a:solidFill>
                  <a:srgbClr val="000000"/>
                </a:solidFill>
              </a:rPr>
              <a:t>0 </a:t>
            </a:r>
            <a:r>
              <a:rPr lang="en">
                <a:solidFill>
                  <a:srgbClr val="000000"/>
                </a:solidFill>
              </a:rPr>
              <a:t>∪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 =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101" y="296026"/>
            <a:ext cx="5184201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4616975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8450250" y="569700"/>
            <a:ext cx="270000" cy="22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5349000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6324575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7121775" y="697175"/>
            <a:ext cx="217500" cy="97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7769050" y="569700"/>
            <a:ext cx="217500" cy="97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150"/>
            <a:ext cx="43947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Paper Sections (make these the new Latex section names) </a:t>
            </a:r>
            <a:endParaRPr sz="1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6575" y="369400"/>
            <a:ext cx="4260300" cy="4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Intro (Ganesh can write)</a:t>
            </a:r>
            <a:endParaRPr b="1" sz="1200"/>
          </a:p>
          <a:p>
            <a:pPr indent="-12065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Importance of whole program diffing : understand changes, debug</a:t>
            </a:r>
            <a:endParaRPr sz="1000"/>
          </a:p>
          <a:p>
            <a:pPr indent="-12065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Efficient tracing supports selective monitoring at multiple levels</a:t>
            </a:r>
            <a:endParaRPr sz="1000"/>
          </a:p>
          <a:p>
            <a: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Bugs not there at a predictable API level</a:t>
            </a:r>
            <a:endParaRPr sz="1000"/>
          </a:p>
          <a:p>
            <a: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Prior work (ParLoT) supports whole program tr.</a:t>
            </a:r>
            <a:endParaRPr sz="1000"/>
          </a:p>
          <a:p>
            <a:pPr indent="-12065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Dissimilarity is important to know: bugs, changes during porting,...</a:t>
            </a:r>
            <a:endParaRPr sz="1000"/>
          </a:p>
          <a:p>
            <a:pPr indent="-12065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Key enablers of meaningful diffing:</a:t>
            </a:r>
            <a:endParaRPr sz="1000"/>
          </a:p>
          <a:p>
            <a: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Formal concepts (novel contrib to debugging)</a:t>
            </a:r>
            <a:endParaRPr sz="1000"/>
          </a:p>
          <a:p>
            <a: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Loop detection (loop diffing can help)</a:t>
            </a:r>
            <a:endParaRPr sz="1000"/>
          </a:p>
          <a:p>
            <a:pPr indent="-12065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Importance, given the growing heterogeneity</a:t>
            </a:r>
            <a:endParaRPr b="1" sz="1200"/>
          </a:p>
          <a:p>
            <a:pPr indent="-133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Background</a:t>
            </a:r>
            <a:endParaRPr b="1"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[[</a:t>
            </a:r>
            <a:r>
              <a:rPr b="1" lang="en" sz="1000"/>
              <a:t>Saeed:</a:t>
            </a:r>
            <a:r>
              <a:rPr b="1" lang="en" sz="1200"/>
              <a:t> </a:t>
            </a:r>
            <a:r>
              <a:rPr b="1" lang="en" sz="1000">
                <a:solidFill>
                  <a:srgbClr val="FF0000"/>
                </a:solidFill>
              </a:rPr>
              <a:t>priority-1: write v1 quickly by 5/9 AM (bulleted writing is OK for v1)  </a:t>
            </a:r>
            <a:r>
              <a:rPr b="1" lang="en" sz="1200"/>
              <a:t>]]</a:t>
            </a:r>
            <a:endParaRPr b="1" sz="1200"/>
          </a:p>
          <a:p>
            <a:pPr indent="-12065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ParLOT (dynamic binary trace collection):</a:t>
            </a:r>
            <a:endParaRPr sz="1000"/>
          </a:p>
          <a:p>
            <a:pPr indent="-177800" lvl="2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ParLOT overview (diagram) [[ diagram is overkill ]]</a:t>
            </a:r>
            <a:endParaRPr sz="1000"/>
          </a:p>
          <a:p>
            <a:pPr indent="-177800" lvl="2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PT definition [[ mention in English; see if that works ]]</a:t>
            </a:r>
            <a:endParaRPr sz="1000"/>
          </a:p>
          <a:p>
            <a:pPr indent="-12065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Loop Structure Detection [[ important section ]]</a:t>
            </a:r>
            <a:endParaRPr sz="1000"/>
          </a:p>
          <a:p>
            <a:pPr indent="-177800" lvl="2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Background on loop detection, related work</a:t>
            </a:r>
            <a:endParaRPr sz="1000"/>
          </a:p>
          <a:p>
            <a:pPr indent="-177800" lvl="2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Why we need it? intra-PT compression</a:t>
            </a:r>
            <a:endParaRPr sz="1000"/>
          </a:p>
          <a:p>
            <a:pPr indent="-177800" lvl="2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Loop structures definition</a:t>
            </a:r>
            <a:endParaRPr sz="1000"/>
          </a:p>
          <a:p>
            <a:pPr indent="-12065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Equivalencing behavior via FCA [[ important ]]</a:t>
            </a:r>
            <a:endParaRPr sz="1000"/>
          </a:p>
          <a:p>
            <a:pPr indent="-177800" lvl="2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Why CLs? [[ important; </a:t>
            </a:r>
            <a:r>
              <a:rPr lang="en" sz="1000"/>
              <a:t>Concept Lattices bg + our use ]]</a:t>
            </a:r>
            <a:endParaRPr sz="1000"/>
          </a:p>
          <a:p>
            <a:pPr indent="-177800" lvl="3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Inter-PT compression</a:t>
            </a:r>
            <a:endParaRPr sz="1000"/>
          </a:p>
          <a:p>
            <a:pPr indent="-177800" lvl="3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Extracting similarities</a:t>
            </a:r>
            <a:endParaRPr sz="1000"/>
          </a:p>
          <a:p>
            <a:pPr indent="-177800" lvl="3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Integrating all traces into a single entity as the model of execution [[ good point ]]</a:t>
            </a:r>
            <a:endParaRPr sz="1000"/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962775" y="55150"/>
            <a:ext cx="4058400" cy="5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2" marL="5715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CL construction [[ emphasize incr. Algo ]]</a:t>
            </a:r>
            <a:endParaRPr sz="1000"/>
          </a:p>
          <a:p>
            <a:pPr indent="-177800" lvl="2" marL="5715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Subsection: Jaccard Similarity</a:t>
            </a:r>
            <a:endParaRPr sz="1000"/>
          </a:p>
          <a:p>
            <a:pPr indent="-177800" lvl="3" marL="6286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to obtain Jaccard Similarity Matrix (JSM) from CL</a:t>
            </a:r>
            <a:endParaRPr sz="1000"/>
          </a:p>
          <a:p>
            <a:pPr indent="-177800" lvl="3" marL="62865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Example [[ this may be well-known; write just enough ]]</a:t>
            </a:r>
            <a:endParaRPr sz="1000"/>
          </a:p>
          <a:p>
            <a:pPr indent="-120650" lvl="1" marL="3429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Ranking Suspicious PTs [[ good to expand on ]]</a:t>
            </a:r>
            <a:endParaRPr sz="1000"/>
          </a:p>
          <a:p>
            <a:pPr indent="-120650" lvl="1" marL="3429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diffNLR: Reflecting differences [[ important to expand on ]]</a:t>
            </a:r>
            <a:endParaRPr b="1" sz="1200"/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Experiments: Methodology and Results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00"/>
              <a:t>[[ </a:t>
            </a:r>
            <a:r>
              <a:rPr b="1" lang="en" sz="1000">
                <a:solidFill>
                  <a:srgbClr val="FF0000"/>
                </a:solidFill>
              </a:rPr>
              <a:t>Saeed: write  v1 by 5/9  say 8pm </a:t>
            </a:r>
            <a:r>
              <a:rPr lang="en" sz="1000"/>
              <a:t> ]]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Detailed bullets for ILCS: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" sz="1000">
                <a:solidFill>
                  <a:srgbClr val="FF0000"/>
                </a:solidFill>
              </a:rPr>
              <a:t>Start putting results tables you have now</a:t>
            </a:r>
            <a:endParaRPr sz="1000">
              <a:solidFill>
                <a:srgbClr val="FF0000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" sz="1000">
                <a:solidFill>
                  <a:srgbClr val="FF0000"/>
                </a:solidFill>
              </a:rPr>
              <a:t>High-quality tables / diagrams</a:t>
            </a:r>
            <a:endParaRPr sz="1000">
              <a:solidFill>
                <a:srgbClr val="FF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</a:pPr>
            <a:r>
              <a:rPr lang="en" sz="1000">
                <a:solidFill>
                  <a:srgbClr val="434343"/>
                </a:solidFill>
              </a:rPr>
              <a:t>Discussions</a:t>
            </a:r>
            <a:endParaRPr sz="1000">
              <a:solidFill>
                <a:srgbClr val="434343"/>
              </a:solidFill>
            </a:endParaRPr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Related Work [[ good; write last ]]</a:t>
            </a:r>
            <a:endParaRPr b="1"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Performance Analyzers: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TAU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Score-p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HPC Tracing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Scalatrace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Pivot Tracing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Debuggers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AutomaDeD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STAT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PRODOMETER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FCA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Vijay Garg’s on distributed applications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Dimitry Ignatov (FCA applications)</a:t>
            </a:r>
            <a:endParaRPr b="1" sz="1200"/>
          </a:p>
          <a:p>
            <a:pPr indent="-13335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Concluding Remarks</a:t>
            </a:r>
            <a:endParaRPr b="1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Measuring Similarities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909100" y="1152475"/>
            <a:ext cx="49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Now from the above context, we can calculate pair-wise Jaccard similarity of each pair of PTs. For example: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Jaccard (PT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 = 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| PT</a:t>
            </a:r>
            <a:r>
              <a:rPr baseline="-25000" lang="en">
                <a:solidFill>
                  <a:srgbClr val="000000"/>
                </a:solidFill>
              </a:rPr>
              <a:t>0 </a:t>
            </a:r>
            <a:r>
              <a:rPr lang="en">
                <a:solidFill>
                  <a:srgbClr val="000000"/>
                </a:solidFill>
              </a:rPr>
              <a:t>∩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 = 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| PT</a:t>
            </a:r>
            <a:r>
              <a:rPr baseline="-25000" lang="en">
                <a:solidFill>
                  <a:srgbClr val="000000"/>
                </a:solidFill>
              </a:rPr>
              <a:t>0 </a:t>
            </a:r>
            <a:r>
              <a:rPr lang="en">
                <a:solidFill>
                  <a:srgbClr val="000000"/>
                </a:solidFill>
              </a:rPr>
              <a:t>∪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 = </a:t>
            </a:r>
            <a:r>
              <a:rPr lang="en">
                <a:solidFill>
                  <a:srgbClr val="0000FF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Jaccard (PT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 =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4</a:t>
            </a:r>
            <a:r>
              <a:rPr lang="en"/>
              <a:t> / </a:t>
            </a:r>
            <a:r>
              <a:rPr lang="en">
                <a:solidFill>
                  <a:srgbClr val="0000FF"/>
                </a:solidFill>
              </a:rPr>
              <a:t>6</a:t>
            </a:r>
            <a:r>
              <a:rPr lang="en"/>
              <a:t> = </a:t>
            </a:r>
            <a:r>
              <a:rPr lang="en">
                <a:solidFill>
                  <a:srgbClr val="45818E"/>
                </a:solidFill>
              </a:rPr>
              <a:t>0.67</a:t>
            </a:r>
            <a:endParaRPr sz="12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101" y="296026"/>
            <a:ext cx="5184201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4616975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8450250" y="569700"/>
            <a:ext cx="270000" cy="22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5349000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6324575" y="569700"/>
            <a:ext cx="217500" cy="22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7121775" y="697175"/>
            <a:ext cx="217500" cy="97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7769050" y="569700"/>
            <a:ext cx="217500" cy="97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Measuring Similarities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909100" y="1152475"/>
            <a:ext cx="4923300" cy="3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Now from the above context, we can calculate pair-wise Jaccard similarity of each pair of PTs. For example: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Jaccard (PT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 = ?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| PT</a:t>
            </a:r>
            <a:r>
              <a:rPr baseline="-25000" lang="en">
                <a:solidFill>
                  <a:srgbClr val="000000"/>
                </a:solidFill>
              </a:rPr>
              <a:t>0 </a:t>
            </a:r>
            <a:r>
              <a:rPr lang="en">
                <a:solidFill>
                  <a:srgbClr val="000000"/>
                </a:solidFill>
              </a:rPr>
              <a:t>∩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 = 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| PT</a:t>
            </a:r>
            <a:r>
              <a:rPr baseline="-25000" lang="en">
                <a:solidFill>
                  <a:srgbClr val="000000"/>
                </a:solidFill>
              </a:rPr>
              <a:t>0 </a:t>
            </a:r>
            <a:r>
              <a:rPr lang="en">
                <a:solidFill>
                  <a:srgbClr val="000000"/>
                </a:solidFill>
              </a:rPr>
              <a:t>∪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 = </a:t>
            </a:r>
            <a:r>
              <a:rPr lang="en">
                <a:solidFill>
                  <a:srgbClr val="0000FF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Jaccard (PT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, 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 = </a:t>
            </a:r>
            <a:r>
              <a:rPr lang="en">
                <a:solidFill>
                  <a:srgbClr val="FF0000"/>
                </a:solidFill>
              </a:rPr>
              <a:t>4</a:t>
            </a:r>
            <a:r>
              <a:rPr lang="en"/>
              <a:t> / </a:t>
            </a:r>
            <a:r>
              <a:rPr lang="en">
                <a:solidFill>
                  <a:srgbClr val="0000FF"/>
                </a:solidFill>
              </a:rPr>
              <a:t>6</a:t>
            </a:r>
            <a:r>
              <a:rPr lang="en"/>
              <a:t> = </a:t>
            </a:r>
            <a:r>
              <a:rPr lang="en">
                <a:solidFill>
                  <a:srgbClr val="45818E"/>
                </a:solidFill>
              </a:rPr>
              <a:t>0.67</a:t>
            </a:r>
            <a:endParaRPr sz="12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Similarly,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Jaccard (PT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PT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 =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(i.e.,</a:t>
            </a:r>
            <a:r>
              <a:rPr lang="en"/>
              <a:t> </a:t>
            </a:r>
            <a:r>
              <a:rPr lang="en">
                <a:solidFill>
                  <a:srgbClr val="FF00FF"/>
                </a:solidFill>
              </a:rPr>
              <a:t>Identical</a:t>
            </a:r>
            <a:r>
              <a:rPr lang="en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101" y="296026"/>
            <a:ext cx="5184201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4572000" y="683200"/>
            <a:ext cx="4163100" cy="217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our Goal? Classifying PTs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Calculating pair-wise Jaccard score of all pairs of PTs in an HPC application is </a:t>
            </a:r>
            <a:r>
              <a:rPr b="1" lang="en">
                <a:solidFill>
                  <a:srgbClr val="000000"/>
                </a:solidFill>
              </a:rPr>
              <a:t>infeasible (too much computation).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4731325" y="2047825"/>
            <a:ext cx="884700" cy="2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our Goal? Classifying PTs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Calculating pair-wise Jaccard </a:t>
            </a:r>
            <a:r>
              <a:rPr lang="en">
                <a:solidFill>
                  <a:srgbClr val="000000"/>
                </a:solidFill>
              </a:rPr>
              <a:t>score</a:t>
            </a:r>
            <a:r>
              <a:rPr lang="en">
                <a:solidFill>
                  <a:srgbClr val="000000"/>
                </a:solidFill>
              </a:rPr>
              <a:t> of all pairs of PTs in an HPC application is </a:t>
            </a:r>
            <a:r>
              <a:rPr b="1" lang="en">
                <a:solidFill>
                  <a:srgbClr val="000000"/>
                </a:solidFill>
              </a:rPr>
              <a:t>infeasible (too much computation).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Obtain Jaccard Similarity Scores via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Formal Concept Analysis (FCA).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4731325" y="2047825"/>
            <a:ext cx="884700" cy="2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our Goal? Classifying PTs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Calculating pair-wise Jaccard </a:t>
            </a:r>
            <a:r>
              <a:rPr lang="en">
                <a:solidFill>
                  <a:srgbClr val="000000"/>
                </a:solidFill>
              </a:rPr>
              <a:t>score</a:t>
            </a:r>
            <a:r>
              <a:rPr lang="en">
                <a:solidFill>
                  <a:srgbClr val="000000"/>
                </a:solidFill>
              </a:rPr>
              <a:t> of all pairs of PTs in an HPC application is </a:t>
            </a:r>
            <a:r>
              <a:rPr b="1" lang="en">
                <a:solidFill>
                  <a:srgbClr val="000000"/>
                </a:solidFill>
              </a:rPr>
              <a:t>infeasible (too much computation).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Obtain Jaccard Similarity Scores via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Formal Concept Analysis (FCA).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96" y="2052496"/>
            <a:ext cx="4396499" cy="30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4731325" y="2047825"/>
            <a:ext cx="884700" cy="2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Example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101" y="296026"/>
            <a:ext cx="5184201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725" y="1420950"/>
            <a:ext cx="3035274" cy="36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9101" y="296026"/>
            <a:ext cx="5184201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Concept Lattice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(Reduced)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8260"/>
            <a:ext cx="3545025" cy="27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8" name="Google Shape;3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725" y="1420950"/>
            <a:ext cx="3035274" cy="36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9101" y="296026"/>
            <a:ext cx="5184201" cy="9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vs Jaccard</a:t>
            </a:r>
            <a:endParaRPr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/>
          <p:cNvPicPr preferRelativeResize="0"/>
          <p:nvPr/>
        </p:nvPicPr>
        <p:blipFill rotWithShape="1">
          <a:blip r:embed="rId4">
            <a:alphaModFix/>
          </a:blip>
          <a:srcRect b="8307" l="0" r="0" t="0"/>
          <a:stretch/>
        </p:blipFill>
        <p:spPr>
          <a:xfrm>
            <a:off x="2432200" y="2043575"/>
            <a:ext cx="2000250" cy="20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vs Jaccard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Definition: </a:t>
            </a:r>
            <a:r>
              <a:rPr b="1" i="1" lang="en" sz="1200">
                <a:solidFill>
                  <a:schemeClr val="dk1"/>
                </a:solidFill>
              </a:rPr>
              <a:t>LCA (A,B)</a:t>
            </a:r>
            <a:r>
              <a:rPr lang="en" sz="1200">
                <a:solidFill>
                  <a:schemeClr val="dk1"/>
                </a:solidFill>
              </a:rPr>
              <a:t> in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r>
              <a:rPr lang="en" sz="1200">
                <a:solidFill>
                  <a:schemeClr val="dk1"/>
                </a:solidFill>
              </a:rPr>
              <a:t> is the </a:t>
            </a:r>
            <a:r>
              <a:rPr lang="en" sz="1200" u="sng">
                <a:solidFill>
                  <a:srgbClr val="38761D"/>
                </a:solidFill>
              </a:rPr>
              <a:t>Lowest Common Ancestor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i="1"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i="1" lang="en" sz="1200">
                <a:solidFill>
                  <a:schemeClr val="dk1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in the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Jaccard Similarity (Rank 0, Rank 1) = ?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∩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/>
          <p:nvPr/>
        </p:nvSpPr>
        <p:spPr>
          <a:xfrm>
            <a:off x="7138125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8190250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364625"/>
            <a:ext cx="488632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975" y="2017325"/>
            <a:ext cx="4406025" cy="6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975" y="3443681"/>
            <a:ext cx="4406025" cy="112711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ParLOT Trace (PT) definition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vs Jaccard</a:t>
            </a:r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Definition: </a:t>
            </a:r>
            <a:r>
              <a:rPr b="1" i="1" lang="en" sz="1200">
                <a:solidFill>
                  <a:schemeClr val="dk1"/>
                </a:solidFill>
              </a:rPr>
              <a:t>LCA (A,B)</a:t>
            </a:r>
            <a:r>
              <a:rPr lang="en" sz="1200">
                <a:solidFill>
                  <a:schemeClr val="dk1"/>
                </a:solidFill>
              </a:rPr>
              <a:t> in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r>
              <a:rPr lang="en" sz="1200">
                <a:solidFill>
                  <a:schemeClr val="dk1"/>
                </a:solidFill>
              </a:rPr>
              <a:t> is the </a:t>
            </a:r>
            <a:r>
              <a:rPr lang="en" sz="1200" u="sng">
                <a:solidFill>
                  <a:srgbClr val="38761D"/>
                </a:solidFill>
              </a:rPr>
              <a:t>Lowest Common Ancestor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i="1"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i="1" lang="en" sz="1200">
                <a:solidFill>
                  <a:schemeClr val="dk1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in the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Jaccard Similarity (Rank 0, Rank 1) = ?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∩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Number of attributes of the </a:t>
            </a:r>
            <a:r>
              <a:rPr lang="en" sz="1400">
                <a:solidFill>
                  <a:srgbClr val="38761D"/>
                </a:solidFill>
              </a:rPr>
              <a:t>LCA (</a:t>
            </a:r>
            <a:r>
              <a:rPr lang="en" sz="1400">
                <a:solidFill>
                  <a:srgbClr val="FF0000"/>
                </a:solidFill>
              </a:rPr>
              <a:t>Rank0</a:t>
            </a:r>
            <a:r>
              <a:rPr lang="en" sz="1400"/>
              <a:t> ,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>
                <a:solidFill>
                  <a:srgbClr val="38761D"/>
                </a:solidFill>
              </a:rPr>
              <a:t>) = 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/>
          <p:nvPr/>
        </p:nvSpPr>
        <p:spPr>
          <a:xfrm>
            <a:off x="7138125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8190250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7462975" y="1667875"/>
            <a:ext cx="1264800" cy="9039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vs Jaccard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Definition: </a:t>
            </a:r>
            <a:r>
              <a:rPr b="1" i="1" lang="en" sz="1200">
                <a:solidFill>
                  <a:schemeClr val="dk1"/>
                </a:solidFill>
              </a:rPr>
              <a:t>LCA (A,B)</a:t>
            </a:r>
            <a:r>
              <a:rPr lang="en" sz="1200">
                <a:solidFill>
                  <a:schemeClr val="dk1"/>
                </a:solidFill>
              </a:rPr>
              <a:t> in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r>
              <a:rPr lang="en" sz="1200">
                <a:solidFill>
                  <a:schemeClr val="dk1"/>
                </a:solidFill>
              </a:rPr>
              <a:t> is the </a:t>
            </a:r>
            <a:r>
              <a:rPr lang="en" sz="1200" u="sng">
                <a:solidFill>
                  <a:srgbClr val="38761D"/>
                </a:solidFill>
              </a:rPr>
              <a:t>Lowest Common Ancestor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i="1"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i="1" lang="en" sz="1200">
                <a:solidFill>
                  <a:schemeClr val="dk1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in the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Jaccard Similarity (Rank 0, Rank 1) = ?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∩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Number of attributes of the </a:t>
            </a:r>
            <a:r>
              <a:rPr lang="en" sz="1400">
                <a:solidFill>
                  <a:srgbClr val="38761D"/>
                </a:solidFill>
              </a:rPr>
              <a:t>LCA (</a:t>
            </a:r>
            <a:r>
              <a:rPr lang="en" sz="1400">
                <a:solidFill>
                  <a:srgbClr val="FF0000"/>
                </a:solidFill>
              </a:rPr>
              <a:t>Rank0</a:t>
            </a:r>
            <a:r>
              <a:rPr lang="en" sz="1400"/>
              <a:t> ,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>
                <a:solidFill>
                  <a:srgbClr val="38761D"/>
                </a:solidFill>
              </a:rPr>
              <a:t>) = 4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Sum of attributes of visiting nodes when traversing from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lang="en" sz="1400"/>
              <a:t>  and </a:t>
            </a:r>
            <a:r>
              <a:rPr lang="en" sz="1400">
                <a:solidFill>
                  <a:srgbClr val="0000FF"/>
                </a:solidFill>
              </a:rPr>
              <a:t>Rank 1 </a:t>
            </a:r>
            <a:r>
              <a:rPr lang="en" sz="1400"/>
              <a:t>towards up to their LCA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7138125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/>
          <p:nvPr/>
        </p:nvSpPr>
        <p:spPr>
          <a:xfrm>
            <a:off x="8190250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vs Jaccard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Definition: </a:t>
            </a:r>
            <a:r>
              <a:rPr b="1" i="1" lang="en" sz="1200">
                <a:solidFill>
                  <a:schemeClr val="dk1"/>
                </a:solidFill>
              </a:rPr>
              <a:t>LCA (A,B)</a:t>
            </a:r>
            <a:r>
              <a:rPr lang="en" sz="1200">
                <a:solidFill>
                  <a:schemeClr val="dk1"/>
                </a:solidFill>
              </a:rPr>
              <a:t> in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r>
              <a:rPr lang="en" sz="1200">
                <a:solidFill>
                  <a:schemeClr val="dk1"/>
                </a:solidFill>
              </a:rPr>
              <a:t> is the </a:t>
            </a:r>
            <a:r>
              <a:rPr lang="en" sz="1200" u="sng">
                <a:solidFill>
                  <a:srgbClr val="38761D"/>
                </a:solidFill>
              </a:rPr>
              <a:t>Lowest Common Ancestor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i="1"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i="1" lang="en" sz="1200">
                <a:solidFill>
                  <a:schemeClr val="dk1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in the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Jaccard Similarity (Rank 0, Rank 1) = ?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∩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Number of attributes of the </a:t>
            </a:r>
            <a:r>
              <a:rPr lang="en" sz="1400">
                <a:solidFill>
                  <a:srgbClr val="38761D"/>
                </a:solidFill>
              </a:rPr>
              <a:t>LCA (</a:t>
            </a:r>
            <a:r>
              <a:rPr lang="en" sz="1400">
                <a:solidFill>
                  <a:srgbClr val="FF0000"/>
                </a:solidFill>
              </a:rPr>
              <a:t>Rank0</a:t>
            </a:r>
            <a:r>
              <a:rPr lang="en" sz="1400"/>
              <a:t> ,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>
                <a:solidFill>
                  <a:srgbClr val="38761D"/>
                </a:solidFill>
              </a:rPr>
              <a:t>) = 4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Sum of attributes of visiting nodes when traversing from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lang="en" sz="1400"/>
              <a:t>  and </a:t>
            </a:r>
            <a:r>
              <a:rPr lang="en" sz="1400">
                <a:solidFill>
                  <a:srgbClr val="0000FF"/>
                </a:solidFill>
              </a:rPr>
              <a:t>Rank 1 </a:t>
            </a:r>
            <a:r>
              <a:rPr lang="en" sz="1400"/>
              <a:t>towards up to their LCA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</a:t>
            </a:r>
            <a:r>
              <a:rPr lang="en" sz="1400">
                <a:solidFill>
                  <a:srgbClr val="FF00FF"/>
                </a:solidFill>
              </a:rPr>
              <a:t>1 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7138125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vs Jaccard</a:t>
            </a:r>
            <a:endParaRPr/>
          </a:p>
        </p:txBody>
      </p:sp>
      <p:sp>
        <p:nvSpPr>
          <p:cNvPr id="366" name="Google Shape;36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Definition: </a:t>
            </a:r>
            <a:r>
              <a:rPr b="1" i="1" lang="en" sz="1200">
                <a:solidFill>
                  <a:schemeClr val="dk1"/>
                </a:solidFill>
              </a:rPr>
              <a:t>LCA (A,B)</a:t>
            </a:r>
            <a:r>
              <a:rPr lang="en" sz="1200">
                <a:solidFill>
                  <a:schemeClr val="dk1"/>
                </a:solidFill>
              </a:rPr>
              <a:t> in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r>
              <a:rPr lang="en" sz="1200">
                <a:solidFill>
                  <a:schemeClr val="dk1"/>
                </a:solidFill>
              </a:rPr>
              <a:t> is the </a:t>
            </a:r>
            <a:r>
              <a:rPr lang="en" sz="1200" u="sng">
                <a:solidFill>
                  <a:srgbClr val="38761D"/>
                </a:solidFill>
              </a:rPr>
              <a:t>Lowest Common Ancestor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i="1"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i="1" lang="en" sz="1200">
                <a:solidFill>
                  <a:schemeClr val="dk1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in the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Jaccard Similarity (Rank 0, Rank 1) = ?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∩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Number of attributes of the </a:t>
            </a:r>
            <a:r>
              <a:rPr lang="en" sz="1400">
                <a:solidFill>
                  <a:srgbClr val="38761D"/>
                </a:solidFill>
              </a:rPr>
              <a:t>LCA (</a:t>
            </a:r>
            <a:r>
              <a:rPr lang="en" sz="1400">
                <a:solidFill>
                  <a:srgbClr val="FF0000"/>
                </a:solidFill>
              </a:rPr>
              <a:t>Rank0</a:t>
            </a:r>
            <a:r>
              <a:rPr lang="en" sz="1400"/>
              <a:t> ,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>
                <a:solidFill>
                  <a:srgbClr val="38761D"/>
                </a:solidFill>
              </a:rPr>
              <a:t>) = 4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Sum of attributes of visiting nodes when traversing from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lang="en" sz="1400"/>
              <a:t>  and </a:t>
            </a:r>
            <a:r>
              <a:rPr lang="en" sz="1400">
                <a:solidFill>
                  <a:srgbClr val="0000FF"/>
                </a:solidFill>
              </a:rPr>
              <a:t>Rank 1 </a:t>
            </a:r>
            <a:r>
              <a:rPr lang="en" sz="1400"/>
              <a:t>towards up to their LCA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</a:t>
            </a:r>
            <a:r>
              <a:rPr lang="en" sz="1400">
                <a:solidFill>
                  <a:srgbClr val="FF00FF"/>
                </a:solidFill>
              </a:rPr>
              <a:t>1 + 1 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67" name="Google Shape;3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/>
          <p:nvPr/>
        </p:nvSpPr>
        <p:spPr>
          <a:xfrm>
            <a:off x="7138125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"/>
          <p:cNvSpPr/>
          <p:nvPr/>
        </p:nvSpPr>
        <p:spPr>
          <a:xfrm>
            <a:off x="8190250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vs Jaccard</a:t>
            </a:r>
            <a:endParaRPr/>
          </a:p>
        </p:txBody>
      </p:sp>
      <p:sp>
        <p:nvSpPr>
          <p:cNvPr id="376" name="Google Shape;37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Definition: </a:t>
            </a:r>
            <a:r>
              <a:rPr b="1" i="1" lang="en" sz="1200">
                <a:solidFill>
                  <a:schemeClr val="dk1"/>
                </a:solidFill>
              </a:rPr>
              <a:t>LCA (A,B)</a:t>
            </a:r>
            <a:r>
              <a:rPr lang="en" sz="1200">
                <a:solidFill>
                  <a:schemeClr val="dk1"/>
                </a:solidFill>
              </a:rPr>
              <a:t> in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r>
              <a:rPr lang="en" sz="1200">
                <a:solidFill>
                  <a:schemeClr val="dk1"/>
                </a:solidFill>
              </a:rPr>
              <a:t> is the </a:t>
            </a:r>
            <a:r>
              <a:rPr lang="en" sz="1200" u="sng">
                <a:solidFill>
                  <a:srgbClr val="38761D"/>
                </a:solidFill>
              </a:rPr>
              <a:t>Lowest Common Ancestor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i="1"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i="1" lang="en" sz="1200">
                <a:solidFill>
                  <a:schemeClr val="dk1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in the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Jaccard Similarity (Rank 0, Rank 1) = ?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∩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Number of attributes of the </a:t>
            </a:r>
            <a:r>
              <a:rPr lang="en" sz="1400">
                <a:solidFill>
                  <a:srgbClr val="38761D"/>
                </a:solidFill>
              </a:rPr>
              <a:t>LCA (</a:t>
            </a:r>
            <a:r>
              <a:rPr lang="en" sz="1400">
                <a:solidFill>
                  <a:srgbClr val="FF0000"/>
                </a:solidFill>
              </a:rPr>
              <a:t>Rank0</a:t>
            </a:r>
            <a:r>
              <a:rPr lang="en" sz="1400"/>
              <a:t> ,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>
                <a:solidFill>
                  <a:srgbClr val="38761D"/>
                </a:solidFill>
              </a:rPr>
              <a:t>) = 4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Sum of attributes of visiting nodes when traversing from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lang="en" sz="1400"/>
              <a:t>  and </a:t>
            </a:r>
            <a:r>
              <a:rPr lang="en" sz="1400">
                <a:solidFill>
                  <a:srgbClr val="0000FF"/>
                </a:solidFill>
              </a:rPr>
              <a:t>Rank 1 </a:t>
            </a:r>
            <a:r>
              <a:rPr lang="en" sz="1400"/>
              <a:t>towards up to their LCA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</a:t>
            </a:r>
            <a:r>
              <a:rPr lang="en" sz="1400">
                <a:solidFill>
                  <a:srgbClr val="FF00FF"/>
                </a:solidFill>
              </a:rPr>
              <a:t>1 + 1 + 4 = 6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6"/>
          <p:cNvSpPr/>
          <p:nvPr/>
        </p:nvSpPr>
        <p:spPr>
          <a:xfrm>
            <a:off x="7138125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8190250" y="2955050"/>
            <a:ext cx="877200" cy="4650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6"/>
          <p:cNvSpPr/>
          <p:nvPr/>
        </p:nvSpPr>
        <p:spPr>
          <a:xfrm>
            <a:off x="7462975" y="1667875"/>
            <a:ext cx="1264800" cy="9039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81" name="Google Shape;381;p46"/>
          <p:cNvCxnSpPr/>
          <p:nvPr/>
        </p:nvCxnSpPr>
        <p:spPr>
          <a:xfrm rot="10800000">
            <a:off x="7123125" y="1770425"/>
            <a:ext cx="0" cy="9597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Lattice vs Jaccard</a:t>
            </a:r>
            <a:endParaRPr/>
          </a:p>
        </p:txBody>
      </p:sp>
      <p:sp>
        <p:nvSpPr>
          <p:cNvPr id="388" name="Google Shape;38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Definition: </a:t>
            </a:r>
            <a:r>
              <a:rPr b="1" i="1" lang="en" sz="1200">
                <a:solidFill>
                  <a:schemeClr val="dk1"/>
                </a:solidFill>
              </a:rPr>
              <a:t>LCA (A,B)</a:t>
            </a:r>
            <a:r>
              <a:rPr lang="en" sz="1200">
                <a:solidFill>
                  <a:schemeClr val="dk1"/>
                </a:solidFill>
              </a:rPr>
              <a:t> in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r>
              <a:rPr lang="en" sz="1200">
                <a:solidFill>
                  <a:schemeClr val="dk1"/>
                </a:solidFill>
              </a:rPr>
              <a:t> is the </a:t>
            </a:r>
            <a:r>
              <a:rPr lang="en" sz="1200" u="sng">
                <a:solidFill>
                  <a:srgbClr val="38761D"/>
                </a:solidFill>
              </a:rPr>
              <a:t>Lowest Common Ancestor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i="1"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i="1" lang="en" sz="1200">
                <a:solidFill>
                  <a:schemeClr val="dk1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in the tree </a:t>
            </a:r>
            <a:r>
              <a:rPr i="1"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Jaccard Similarity (Rank 0, Rank 1) = ?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∩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Number of attributes of the </a:t>
            </a:r>
            <a:r>
              <a:rPr lang="en" sz="1400">
                <a:solidFill>
                  <a:srgbClr val="38761D"/>
                </a:solidFill>
              </a:rPr>
              <a:t>LCA (</a:t>
            </a:r>
            <a:r>
              <a:rPr lang="en" sz="1400">
                <a:solidFill>
                  <a:srgbClr val="FF0000"/>
                </a:solidFill>
              </a:rPr>
              <a:t>Rank0</a:t>
            </a:r>
            <a:r>
              <a:rPr lang="en" sz="1400"/>
              <a:t> ,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>
                <a:solidFill>
                  <a:srgbClr val="38761D"/>
                </a:solidFill>
              </a:rPr>
              <a:t>) = 4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Sum of attributes of visiting nodes when traversing from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lang="en" sz="1400"/>
              <a:t>  and </a:t>
            </a:r>
            <a:r>
              <a:rPr lang="en" sz="1400">
                <a:solidFill>
                  <a:srgbClr val="0000FF"/>
                </a:solidFill>
              </a:rPr>
              <a:t>Rank 1 </a:t>
            </a:r>
            <a:r>
              <a:rPr lang="en" sz="1400"/>
              <a:t>towards up to their LCA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</a:t>
            </a:r>
            <a:r>
              <a:rPr lang="en" sz="1400">
                <a:solidFill>
                  <a:srgbClr val="FF0000"/>
                </a:solidFill>
              </a:rPr>
              <a:t>Rank 0</a:t>
            </a:r>
            <a:r>
              <a:rPr baseline="-25000" lang="en" sz="1400"/>
              <a:t> </a:t>
            </a:r>
            <a:r>
              <a:rPr lang="en" sz="1400"/>
              <a:t>∪ </a:t>
            </a:r>
            <a:r>
              <a:rPr lang="en" sz="1400">
                <a:solidFill>
                  <a:srgbClr val="0000FF"/>
                </a:solidFill>
              </a:rPr>
              <a:t>Rank 1</a:t>
            </a:r>
            <a:r>
              <a:rPr lang="en" sz="1400"/>
              <a:t>| = </a:t>
            </a:r>
            <a:r>
              <a:rPr lang="en" sz="1400">
                <a:solidFill>
                  <a:srgbClr val="FF00FF"/>
                </a:solidFill>
              </a:rPr>
              <a:t>1 + 1 + 4 = 6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Jaccard Similarity (Rank 0, Rank 1) = </a:t>
            </a:r>
            <a:r>
              <a:rPr lang="en" sz="1200"/>
              <a:t>| </a:t>
            </a:r>
            <a:r>
              <a:rPr lang="en" sz="1200">
                <a:solidFill>
                  <a:srgbClr val="FF0000"/>
                </a:solidFill>
              </a:rPr>
              <a:t>Rank 0</a:t>
            </a:r>
            <a:r>
              <a:rPr baseline="-25000" lang="en" sz="1200"/>
              <a:t> </a:t>
            </a:r>
            <a:r>
              <a:rPr lang="en" sz="1200"/>
              <a:t>∩ </a:t>
            </a:r>
            <a:r>
              <a:rPr lang="en" sz="1200">
                <a:solidFill>
                  <a:srgbClr val="0000FF"/>
                </a:solidFill>
              </a:rPr>
              <a:t>Rank 1</a:t>
            </a:r>
            <a:r>
              <a:rPr lang="en" sz="1200"/>
              <a:t>| / | </a:t>
            </a:r>
            <a:r>
              <a:rPr lang="en" sz="1200">
                <a:solidFill>
                  <a:srgbClr val="FF0000"/>
                </a:solidFill>
              </a:rPr>
              <a:t>Rank 0</a:t>
            </a:r>
            <a:r>
              <a:rPr baseline="-25000" lang="en" sz="1200"/>
              <a:t> </a:t>
            </a:r>
            <a:r>
              <a:rPr lang="en" sz="1200"/>
              <a:t>∪ </a:t>
            </a:r>
            <a:r>
              <a:rPr lang="en" sz="1200">
                <a:solidFill>
                  <a:srgbClr val="0000FF"/>
                </a:solidFill>
              </a:rPr>
              <a:t>Rank 1</a:t>
            </a:r>
            <a:r>
              <a:rPr lang="en" sz="1200"/>
              <a:t>| = 4 / 6 = 0.67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89" name="Google Shape;3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977" y="1561825"/>
            <a:ext cx="2148025" cy="3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</a:t>
            </a:r>
            <a:r>
              <a:rPr lang="en"/>
              <a:t>JSM</a:t>
            </a:r>
            <a:r>
              <a:rPr lang="en" sz="2000"/>
              <a:t> (Jaccard Similarity Matrix)</a:t>
            </a:r>
            <a:r>
              <a:rPr lang="en"/>
              <a:t> calculated linearly from Concept Lattice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97" name="Google Shape;3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825" y="1737625"/>
            <a:ext cx="4340350" cy="336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8" name="Google Shape;39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JSM and Hierarchical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75" y="2067650"/>
            <a:ext cx="3965924" cy="3075851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05" name="Google Shape;405;p49"/>
          <p:cNvCxnSpPr/>
          <p:nvPr/>
        </p:nvCxnSpPr>
        <p:spPr>
          <a:xfrm flipH="1">
            <a:off x="6409075" y="1883475"/>
            <a:ext cx="1800" cy="35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9"/>
          <p:cNvCxnSpPr/>
          <p:nvPr/>
        </p:nvCxnSpPr>
        <p:spPr>
          <a:xfrm>
            <a:off x="7158350" y="1554150"/>
            <a:ext cx="1800" cy="68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9"/>
          <p:cNvCxnSpPr/>
          <p:nvPr/>
        </p:nvCxnSpPr>
        <p:spPr>
          <a:xfrm flipH="1">
            <a:off x="7911213" y="1883475"/>
            <a:ext cx="1800" cy="35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9"/>
          <p:cNvCxnSpPr/>
          <p:nvPr/>
        </p:nvCxnSpPr>
        <p:spPr>
          <a:xfrm>
            <a:off x="6392425" y="1883475"/>
            <a:ext cx="1537500" cy="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9"/>
          <p:cNvCxnSpPr/>
          <p:nvPr/>
        </p:nvCxnSpPr>
        <p:spPr>
          <a:xfrm>
            <a:off x="5747350" y="1542975"/>
            <a:ext cx="1800" cy="682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9"/>
          <p:cNvCxnSpPr/>
          <p:nvPr/>
        </p:nvCxnSpPr>
        <p:spPr>
          <a:xfrm>
            <a:off x="6767950" y="1550450"/>
            <a:ext cx="410700" cy="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9"/>
          <p:cNvCxnSpPr/>
          <p:nvPr/>
        </p:nvCxnSpPr>
        <p:spPr>
          <a:xfrm>
            <a:off x="5728850" y="1537575"/>
            <a:ext cx="1041000" cy="12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9"/>
          <p:cNvCxnSpPr/>
          <p:nvPr/>
        </p:nvCxnSpPr>
        <p:spPr>
          <a:xfrm>
            <a:off x="6769850" y="854775"/>
            <a:ext cx="1800" cy="68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9"/>
          <p:cNvSpPr txBox="1"/>
          <p:nvPr/>
        </p:nvSpPr>
        <p:spPr>
          <a:xfrm>
            <a:off x="311700" y="1295325"/>
            <a:ext cx="42627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</a:t>
            </a:r>
            <a:r>
              <a:rPr b="1" lang="en"/>
              <a:t>Cluster</a:t>
            </a:r>
            <a:r>
              <a:rPr b="1" baseline="-25000" lang="en"/>
              <a:t>F,A</a:t>
            </a:r>
            <a:r>
              <a:rPr b="1" lang="en"/>
              <a:t>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Cluster</a:t>
            </a:r>
            <a:r>
              <a:rPr baseline="-25000" lang="en" sz="1200">
                <a:solidFill>
                  <a:schemeClr val="dk2"/>
                </a:solidFill>
              </a:rPr>
              <a:t>F,A</a:t>
            </a:r>
            <a:r>
              <a:rPr lang="en" sz="1200">
                <a:solidFill>
                  <a:schemeClr val="dk2"/>
                </a:solidFill>
              </a:rPr>
              <a:t> = Hierarchical Clustering based on JSM</a:t>
            </a:r>
            <a:r>
              <a:rPr baseline="-25000" lang="en" sz="1200">
                <a:solidFill>
                  <a:schemeClr val="dk2"/>
                </a:solidFill>
              </a:rPr>
              <a:t>F,A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JSM</a:t>
            </a:r>
            <a:r>
              <a:rPr baseline="-25000" lang="en" sz="1200">
                <a:solidFill>
                  <a:schemeClr val="dk2"/>
                </a:solidFill>
              </a:rPr>
              <a:t>F,A </a:t>
            </a:r>
            <a:r>
              <a:rPr lang="en" sz="1200">
                <a:solidFill>
                  <a:schemeClr val="dk2"/>
                </a:solidFill>
              </a:rPr>
              <a:t>= Jaccard Similarity Matrix extracted from CL</a:t>
            </a:r>
            <a:r>
              <a:rPr baseline="-25000" lang="en" sz="1200">
                <a:solidFill>
                  <a:schemeClr val="dk2"/>
                </a:solidFill>
              </a:rPr>
              <a:t>F,A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CL</a:t>
            </a:r>
            <a:r>
              <a:rPr baseline="-25000" lang="en" sz="1200">
                <a:solidFill>
                  <a:schemeClr val="dk2"/>
                </a:solidFill>
              </a:rPr>
              <a:t>F,A </a:t>
            </a:r>
            <a:r>
              <a:rPr lang="en" sz="1200">
                <a:solidFill>
                  <a:schemeClr val="dk2"/>
                </a:solidFill>
              </a:rPr>
              <a:t>= Concept Lattice that we create from </a:t>
            </a:r>
            <a:r>
              <a:rPr b="1" lang="en" sz="1200">
                <a:solidFill>
                  <a:schemeClr val="dk2"/>
                </a:solidFill>
              </a:rPr>
              <a:t>PTs</a:t>
            </a:r>
            <a:r>
              <a:rPr lang="en" sz="1200">
                <a:solidFill>
                  <a:schemeClr val="dk2"/>
                </a:solidFill>
              </a:rPr>
              <a:t> when we apply </a:t>
            </a:r>
            <a:r>
              <a:rPr b="1" lang="en" sz="1200">
                <a:solidFill>
                  <a:schemeClr val="dk2"/>
                </a:solidFill>
              </a:rPr>
              <a:t>Filter F </a:t>
            </a:r>
            <a:r>
              <a:rPr lang="en" sz="1200">
                <a:solidFill>
                  <a:schemeClr val="dk2"/>
                </a:solidFill>
              </a:rPr>
              <a:t>to and extract </a:t>
            </a:r>
            <a:r>
              <a:rPr b="1" lang="en" sz="1200">
                <a:solidFill>
                  <a:schemeClr val="dk2"/>
                </a:solidFill>
              </a:rPr>
              <a:t>Attribute A </a:t>
            </a:r>
            <a:r>
              <a:rPr lang="en" sz="1200">
                <a:solidFill>
                  <a:schemeClr val="dk2"/>
                </a:solidFill>
              </a:rPr>
              <a:t>from traces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Concept lattice gives a set of clusters Clusters {c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,c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,...,c</a:t>
            </a:r>
            <a:r>
              <a:rPr baseline="-25000" lang="en" sz="1800">
                <a:solidFill>
                  <a:schemeClr val="dk2"/>
                </a:solidFill>
              </a:rPr>
              <a:t>k</a:t>
            </a:r>
            <a:r>
              <a:rPr lang="en" sz="1800">
                <a:solidFill>
                  <a:schemeClr val="dk2"/>
                </a:solidFill>
              </a:rPr>
              <a:t>} where c</a:t>
            </a:r>
            <a:r>
              <a:rPr baseline="-25000" lang="en" sz="1800">
                <a:solidFill>
                  <a:schemeClr val="dk2"/>
                </a:solidFill>
              </a:rPr>
              <a:t>i</a:t>
            </a:r>
            <a:r>
              <a:rPr lang="en" sz="1800">
                <a:solidFill>
                  <a:schemeClr val="dk2"/>
                </a:solidFill>
              </a:rPr>
              <a:t> is </a:t>
            </a:r>
            <a:r>
              <a:rPr b="1" lang="en" sz="1800">
                <a:solidFill>
                  <a:schemeClr val="dk2"/>
                </a:solidFill>
              </a:rPr>
              <a:t>Cluster</a:t>
            </a:r>
            <a:r>
              <a:rPr b="1" baseline="-25000" lang="en" sz="1800">
                <a:solidFill>
                  <a:schemeClr val="dk2"/>
                </a:solidFill>
              </a:rPr>
              <a:t>Fm,An</a:t>
            </a:r>
            <a:endParaRPr b="1" baseline="-2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414" name="Google Shape;414;p49"/>
          <p:cNvGraphicFramePr/>
          <p:nvPr/>
        </p:nvGraphicFramePr>
        <p:xfrm>
          <a:off x="58969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{6C2D769B-3EFA-4B0C-8DE6-176957771D30}</a:tableStyleId>
              </a:tblPr>
              <a:tblGrid>
                <a:gridCol w="873850"/>
                <a:gridCol w="873850"/>
              </a:tblGrid>
              <a:tr h="390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</a:t>
                      </a:r>
                      <a:r>
                        <a:rPr baseline="-25000" lang="en"/>
                        <a:t>F,A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CL0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CL1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1,2,3</a:t>
                      </a:r>
                      <a:r>
                        <a:rPr lang="en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5" name="Google Shape;4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311700" y="1082900"/>
            <a:ext cx="85740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FCA and its product JSM, we are able to reduce the search space to just a few clusters.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how can this help us towards debugging?</a:t>
            </a:r>
            <a:endParaRPr/>
          </a:p>
        </p:txBody>
      </p:sp>
      <p:pic>
        <p:nvPicPr>
          <p:cNvPr id="422" name="Google Shape;4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0" y="1808750"/>
            <a:ext cx="5966701" cy="31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082900"/>
            <a:ext cx="85740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FCA and its product JSM, we are able to reduce the search space to just a few clusters.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how can this help us towards debugging?</a:t>
            </a:r>
            <a:endParaRPr/>
          </a:p>
        </p:txBody>
      </p:sp>
      <p:pic>
        <p:nvPicPr>
          <p:cNvPr id="430" name="Google Shape;4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0" y="1808750"/>
            <a:ext cx="5966701" cy="31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 txBox="1"/>
          <p:nvPr/>
        </p:nvSpPr>
        <p:spPr>
          <a:xfrm>
            <a:off x="1911900" y="4203700"/>
            <a:ext cx="5320200" cy="62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?: A Method to compare clusterings as a metric of </a:t>
            </a:r>
            <a:r>
              <a:rPr b="1" lang="en"/>
              <a:t>difference</a:t>
            </a:r>
            <a:endParaRPr b="1"/>
          </a:p>
        </p:txBody>
      </p:sp>
      <p:sp>
        <p:nvSpPr>
          <p:cNvPr id="432" name="Google Shape;43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DiffTrace Components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After collecting ParLOT traces (main image or all images), here is the pipeline of trace processing and analysis in </a:t>
            </a:r>
            <a:r>
              <a:rPr b="1" lang="en">
                <a:solidFill>
                  <a:srgbClr val="000000"/>
                </a:solidFill>
              </a:rPr>
              <a:t>DiffTrace: </a:t>
            </a:r>
            <a:endParaRPr b="1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Preprocessing </a:t>
            </a:r>
            <a:r>
              <a:rPr lang="en" sz="800">
                <a:solidFill>
                  <a:srgbClr val="000000"/>
                </a:solidFill>
              </a:rPr>
              <a:t>(</a:t>
            </a:r>
            <a:r>
              <a:rPr lang="en" sz="800">
                <a:solidFill>
                  <a:srgbClr val="000000"/>
                </a:solidFill>
              </a:rPr>
              <a:t>implemented in C++</a:t>
            </a:r>
            <a:r>
              <a:rPr lang="en" sz="800">
                <a:solidFill>
                  <a:srgbClr val="000000"/>
                </a:solidFill>
              </a:rPr>
              <a:t>)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Decompression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Filter (slide </a:t>
            </a:r>
            <a:r>
              <a:rPr lang="en" sz="1000" u="sng">
                <a:solidFill>
                  <a:schemeClr val="accent5"/>
                </a:solidFill>
                <a:hlinkClick action="ppaction://hlinksldjump" r:id="rId3"/>
              </a:rPr>
              <a:t>Filters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b="1" lang="en" sz="1000">
                <a:solidFill>
                  <a:srgbClr val="000000"/>
                </a:solidFill>
              </a:rPr>
              <a:t>NLR</a:t>
            </a:r>
            <a:r>
              <a:rPr lang="en" sz="1000">
                <a:solidFill>
                  <a:srgbClr val="000000"/>
                </a:solidFill>
              </a:rPr>
              <a:t>: Detecting Loops (</a:t>
            </a:r>
            <a:r>
              <a:rPr b="1" lang="en" sz="1000">
                <a:solidFill>
                  <a:srgbClr val="000000"/>
                </a:solidFill>
              </a:rPr>
              <a:t>intra-PT compression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Forming Equivalent Classes of PTs (</a:t>
            </a:r>
            <a:r>
              <a:rPr b="1" lang="en" sz="1200">
                <a:solidFill>
                  <a:srgbClr val="000000"/>
                </a:solidFill>
              </a:rPr>
              <a:t>inter-PT compression</a:t>
            </a:r>
            <a:r>
              <a:rPr lang="en" sz="1200">
                <a:solidFill>
                  <a:srgbClr val="000000"/>
                </a:solidFill>
              </a:rPr>
              <a:t>) </a:t>
            </a:r>
            <a:r>
              <a:rPr lang="en" sz="800">
                <a:solidFill>
                  <a:srgbClr val="000000"/>
                </a:solidFill>
              </a:rPr>
              <a:t>(implemented in C++)</a:t>
            </a:r>
            <a:endParaRPr sz="8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Attribute Extraction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Concept Lattice Generation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Jaccard Similarity Matrix (JSM) Calculation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Analysis of JSMs and rank abnormal PTs for deeper analysis (</a:t>
            </a:r>
            <a:r>
              <a:rPr lang="en" sz="800">
                <a:solidFill>
                  <a:srgbClr val="000000"/>
                </a:solidFill>
              </a:rPr>
              <a:t>implemented Python, SciPy, NumPy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Tunable analysis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Iterative rankings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diffNLR (visualization of diffs of buggy PT vs. its corresponding native PT)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DiffTrace Components</a:t>
            </a:r>
            <a:endParaRPr/>
          </a:p>
        </p:txBody>
      </p:sp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After collecting ParLOT traces (main image or all images), here is the pipeline of trace processing and analysis in </a:t>
            </a:r>
            <a:r>
              <a:rPr b="1" lang="en">
                <a:solidFill>
                  <a:srgbClr val="D9D9D9"/>
                </a:solidFill>
              </a:rPr>
              <a:t>DiffTrace: </a:t>
            </a:r>
            <a:endParaRPr b="1">
              <a:solidFill>
                <a:srgbClr val="D9D9D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Preprocessing </a:t>
            </a:r>
            <a:r>
              <a:rPr lang="en" sz="800">
                <a:solidFill>
                  <a:srgbClr val="D9D9D9"/>
                </a:solidFill>
              </a:rPr>
              <a:t>(implemented in C++)</a:t>
            </a:r>
            <a:r>
              <a:rPr lang="en" sz="1200">
                <a:solidFill>
                  <a:srgbClr val="D9D9D9"/>
                </a:solidFill>
              </a:rPr>
              <a:t>:</a:t>
            </a:r>
            <a:endParaRPr sz="12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Decompression</a:t>
            </a:r>
            <a:endParaRPr sz="10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Filter (slide </a:t>
            </a:r>
            <a:r>
              <a:rPr lang="en" sz="1000" u="sng">
                <a:solidFill>
                  <a:schemeClr val="accent5"/>
                </a:solidFill>
                <a:hlinkClick action="ppaction://hlinksldjump" r:id="rId3"/>
              </a:rPr>
              <a:t>Filters</a:t>
            </a:r>
            <a:r>
              <a:rPr lang="en" sz="1000">
                <a:solidFill>
                  <a:srgbClr val="D9D9D9"/>
                </a:solidFill>
              </a:rPr>
              <a:t>)</a:t>
            </a:r>
            <a:endParaRPr sz="10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b="1" lang="en" sz="1000">
                <a:solidFill>
                  <a:srgbClr val="D9D9D9"/>
                </a:solidFill>
              </a:rPr>
              <a:t>NLR</a:t>
            </a:r>
            <a:r>
              <a:rPr lang="en" sz="1000">
                <a:solidFill>
                  <a:srgbClr val="D9D9D9"/>
                </a:solidFill>
              </a:rPr>
              <a:t>: Detecting Loops (</a:t>
            </a:r>
            <a:r>
              <a:rPr b="1" lang="en" sz="1000">
                <a:solidFill>
                  <a:srgbClr val="D9D9D9"/>
                </a:solidFill>
              </a:rPr>
              <a:t>inter-PT compression</a:t>
            </a:r>
            <a:r>
              <a:rPr lang="en" sz="1000">
                <a:solidFill>
                  <a:srgbClr val="D9D9D9"/>
                </a:solidFill>
              </a:rPr>
              <a:t>)</a:t>
            </a:r>
            <a:endParaRPr sz="1000">
              <a:solidFill>
                <a:srgbClr val="D9D9D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Forming Equivalent Classes of PTs (</a:t>
            </a:r>
            <a:r>
              <a:rPr b="1" lang="en" sz="1200">
                <a:solidFill>
                  <a:srgbClr val="D9D9D9"/>
                </a:solidFill>
              </a:rPr>
              <a:t>intra-PT compression</a:t>
            </a:r>
            <a:r>
              <a:rPr lang="en" sz="1200">
                <a:solidFill>
                  <a:srgbClr val="D9D9D9"/>
                </a:solidFill>
              </a:rPr>
              <a:t>) </a:t>
            </a:r>
            <a:r>
              <a:rPr lang="en" sz="800">
                <a:solidFill>
                  <a:srgbClr val="D9D9D9"/>
                </a:solidFill>
              </a:rPr>
              <a:t>(implemented in C++)</a:t>
            </a:r>
            <a:endParaRPr sz="8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Attribute Extraction</a:t>
            </a:r>
            <a:endParaRPr sz="10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Concept Lattice Generation</a:t>
            </a:r>
            <a:endParaRPr sz="10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Jaccard Similarity Matrix (JSM) Calculation</a:t>
            </a:r>
            <a:endParaRPr sz="1000">
              <a:solidFill>
                <a:srgbClr val="D9D9D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Analysis of JSMs and rank abnormal PTs for deeper analysis (</a:t>
            </a:r>
            <a:r>
              <a:rPr lang="en" sz="800">
                <a:solidFill>
                  <a:srgbClr val="000000"/>
                </a:solidFill>
              </a:rPr>
              <a:t>implemented Python, SciPy, NumPy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Tunable analysis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Iterative rankings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diffNLR (visualization of diffs of buggy PT vs. its corresponding native PT)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439" name="Google Shape;43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in DiffTrace...</a:t>
            </a:r>
            <a:endParaRPr/>
          </a:p>
        </p:txBody>
      </p:sp>
      <p:sp>
        <p:nvSpPr>
          <p:cNvPr id="445" name="Google Shape;4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Intra-PT compression: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Decompress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Filter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Compress traces in form of NLR (Nested Loop Representation)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Inter-PT compression: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Extract attribute from each PT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Inject to Concept Lattice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Obtain full pair-wise Jaccard Similarity Matrix (JSM)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Resulting in few classes of equivalent PTs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6" name="Google Shape;44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in DiffTrace...</a:t>
            </a:r>
            <a:r>
              <a:rPr lang="en">
                <a:solidFill>
                  <a:srgbClr val="980000"/>
                </a:solidFill>
              </a:rPr>
              <a:t>now Analysis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52" name="Google Shape;45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Intra-PT compression: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Decompress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Filter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Compress traces in form of NLR (Nested Loop Representation)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Inter-PT compression: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Extract attribute from each PT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Inject to Concept Lattice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Obtain full pair-wise Jaccard Similarity Matrix (JSM)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Resulting in few classes of equivalent PTs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Analysis: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</a:pPr>
            <a:r>
              <a:rPr b="1" lang="en">
                <a:solidFill>
                  <a:srgbClr val="980000"/>
                </a:solidFill>
              </a:rPr>
              <a:t>Large parameter space</a:t>
            </a:r>
            <a:endParaRPr b="1">
              <a:solidFill>
                <a:srgbClr val="98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</a:pPr>
            <a:r>
              <a:rPr b="1" lang="en">
                <a:solidFill>
                  <a:srgbClr val="980000"/>
                </a:solidFill>
              </a:rPr>
              <a:t>Diffing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3" name="Google Shape;45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/>
          <p:nvPr>
            <p:ph type="title"/>
          </p:nvPr>
        </p:nvSpPr>
        <p:spPr>
          <a:xfrm>
            <a:off x="311700" y="66425"/>
            <a:ext cx="42033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Analysis</a:t>
            </a:r>
            <a:br>
              <a:rPr lang="en"/>
            </a:br>
            <a:r>
              <a:rPr lang="en"/>
              <a:t>Approach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59" name="Google Shape;45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of obtained clusterings: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Buggy vs. Bug-free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Mindset: How the bug changed the clusterings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Goal: Find the one (or the few) PT(s) that cause </a:t>
            </a:r>
            <a:r>
              <a:rPr b="1" lang="en">
                <a:solidFill>
                  <a:srgbClr val="000000"/>
                </a:solidFill>
              </a:rPr>
              <a:t>CL</a:t>
            </a:r>
            <a:r>
              <a:rPr b="1" baseline="-25000" lang="en">
                <a:solidFill>
                  <a:srgbClr val="000000"/>
                </a:solidFill>
              </a:rPr>
              <a:t>F,A</a:t>
            </a:r>
            <a:r>
              <a:rPr baseline="-25000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to become </a:t>
            </a:r>
            <a:r>
              <a:rPr b="1" lang="en">
                <a:solidFill>
                  <a:srgbClr val="000000"/>
                </a:solidFill>
              </a:rPr>
              <a:t>CL′</a:t>
            </a:r>
            <a:r>
              <a:rPr b="1" baseline="-25000" lang="en">
                <a:solidFill>
                  <a:srgbClr val="000000"/>
                </a:solidFill>
              </a:rPr>
              <a:t>F,A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Those PT(s) are potential </a:t>
            </a:r>
            <a:r>
              <a:rPr b="1" lang="en">
                <a:solidFill>
                  <a:srgbClr val="000000"/>
                </a:solidFill>
              </a:rPr>
              <a:t>bug manifestation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00"/>
                </a:solidFill>
              </a:rPr>
              <a:t>bug root cause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460" name="Google Shape;4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475" y="66425"/>
            <a:ext cx="4103600" cy="2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/>
          <p:nvPr>
            <p:ph type="title"/>
          </p:nvPr>
        </p:nvSpPr>
        <p:spPr>
          <a:xfrm>
            <a:off x="311700" y="66425"/>
            <a:ext cx="42033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Analysis</a:t>
            </a:r>
            <a:br>
              <a:rPr lang="en"/>
            </a:br>
            <a:r>
              <a:rPr lang="en"/>
              <a:t>Approach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7" name="Google Shape;46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of obtained clusterings: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Buggy vs. Bug-free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Mindset: How the bug changed the clusterings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Goal: Find the one (or the few) PT(s) that cause </a:t>
            </a:r>
            <a:r>
              <a:rPr b="1" lang="en">
                <a:solidFill>
                  <a:srgbClr val="000000"/>
                </a:solidFill>
              </a:rPr>
              <a:t>CL</a:t>
            </a:r>
            <a:r>
              <a:rPr b="1" baseline="-25000" lang="en">
                <a:solidFill>
                  <a:srgbClr val="000000"/>
                </a:solidFill>
              </a:rPr>
              <a:t>F,A</a:t>
            </a:r>
            <a:r>
              <a:rPr baseline="-25000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to become </a:t>
            </a:r>
            <a:r>
              <a:rPr b="1" lang="en">
                <a:solidFill>
                  <a:srgbClr val="000000"/>
                </a:solidFill>
              </a:rPr>
              <a:t>CL′</a:t>
            </a:r>
            <a:r>
              <a:rPr b="1" baseline="-25000" lang="en">
                <a:solidFill>
                  <a:srgbClr val="000000"/>
                </a:solidFill>
              </a:rPr>
              <a:t>F,A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Those PT(s) are potential </a:t>
            </a:r>
            <a:r>
              <a:rPr b="1" lang="en">
                <a:solidFill>
                  <a:srgbClr val="000000"/>
                </a:solidFill>
              </a:rPr>
              <a:t>bug manifestation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00"/>
                </a:solidFill>
              </a:rPr>
              <a:t>bug root cause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Challenge: Large parameter space to search for abnormal PTs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468" name="Google Shape;46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475" y="66425"/>
            <a:ext cx="4103600" cy="2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type="title"/>
          </p:nvPr>
        </p:nvSpPr>
        <p:spPr>
          <a:xfrm>
            <a:off x="311700" y="5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Parameters</a:t>
            </a:r>
            <a:endParaRPr/>
          </a:p>
        </p:txBody>
      </p:sp>
      <p:graphicFrame>
        <p:nvGraphicFramePr>
          <p:cNvPr id="475" name="Google Shape;475;p57"/>
          <p:cNvGraphicFramePr/>
          <p:nvPr/>
        </p:nvGraphicFramePr>
        <p:xfrm>
          <a:off x="311638" y="5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{2113471D-BFFB-4471-8EFC-C149825447DD}</a:tableStyleId>
              </a:tblPr>
              <a:tblGrid>
                <a:gridCol w="507175"/>
                <a:gridCol w="634325"/>
                <a:gridCol w="507175"/>
                <a:gridCol w="721125"/>
                <a:gridCol w="500800"/>
                <a:gridCol w="640700"/>
                <a:gridCol w="532625"/>
                <a:gridCol w="641525"/>
                <a:gridCol w="507175"/>
                <a:gridCol w="721125"/>
                <a:gridCol w="866450"/>
                <a:gridCol w="816300"/>
                <a:gridCol w="885575"/>
              </a:tblGrid>
              <a:tr h="303825"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Filters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 Attributes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Clustering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General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MPI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OMP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Other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 vMerge="1"/>
                <a:tc hMerge="1" vMerge="1"/>
                <a:tc vMerge="1"/>
              </a:tr>
              <a:tr h="39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Filter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Filter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Filter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Filter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Filter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vMerge="1"/>
              </a:tr>
              <a:tr h="2837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ret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Filter Returns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@plt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...@plt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mpi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MPI_...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ompcrit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OMP critical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Custom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Defining specific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regex to filter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set of &lt;atr:freq&gt;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single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9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mem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Memory related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malloc memcpy etc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mpiall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..MPI...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MPID... PMPI...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Single:</a:t>
                      </a:r>
                      <a:r>
                        <a:rPr lang="en" sz="800"/>
                        <a:t> set of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single trace entries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atr: sing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 Frequency:</a:t>
                      </a:r>
                      <a:r>
                        <a:rPr lang="en" sz="800"/>
                        <a:t> only presence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of attribute entries matters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freq:-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complete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4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net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Network related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ompmutex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OMP mutex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average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.plt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Filter .plts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poll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Poll Related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poll, yield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mpicol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 collectives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Log10:</a:t>
                      </a:r>
                      <a:r>
                        <a:rPr lang="en" sz="800"/>
                        <a:t> log(freq) of each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entry matters (for large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frequency numbers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freq: log10(#atr)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weighted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600">
                <a:tc vMerge="1"/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str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String related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stcpy strcmp etc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incEverything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Include whatever is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 in the Filters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Double:</a:t>
                      </a:r>
                      <a:r>
                        <a:rPr lang="en" sz="800"/>
                        <a:t> set of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2-consecutive entries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atr: doub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centroid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700">
                <a:tc vMerge="1"/>
                <a:tc vMerge="1"/>
                <a:tc vMerge="1"/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mpisr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 send/recv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ompall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OMP all functions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Actual: </a:t>
                      </a:r>
                      <a:r>
                        <a:rPr lang="en" sz="800"/>
                        <a:t>actual frequency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of each entry matters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freq: #atr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median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1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ward</a:t>
                      </a:r>
                      <a:endParaRPr i="1" sz="800"/>
                    </a:p>
                  </a:txBody>
                  <a:tcPr marT="19050" marB="19050" marR="28575" marL="28575" anchor="ctr">
                    <a:lnL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/>
          <p:nvPr>
            <p:ph type="title"/>
          </p:nvPr>
        </p:nvSpPr>
        <p:spPr>
          <a:xfrm>
            <a:off x="311700" y="165225"/>
            <a:ext cx="85206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Large Parameter Space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combination of parameters would result in: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Different set of NLR-PTs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Different set of Concept Lattices and JSMs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Thus: </a:t>
            </a:r>
            <a:r>
              <a:rPr b="1" lang="en">
                <a:solidFill>
                  <a:srgbClr val="000000"/>
                </a:solidFill>
              </a:rPr>
              <a:t>Reflecting different aspects of the execution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483" name="Google Shape;48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combination of parameters would result in: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Different set of NLR-PTs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Different set of Concept Lattices and JSMs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Thus: </a:t>
            </a:r>
            <a:r>
              <a:rPr b="1" lang="en">
                <a:solidFill>
                  <a:srgbClr val="000000"/>
                </a:solidFill>
              </a:rPr>
              <a:t>Reflecting different aspects of the execution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 addition to the offline parameter space, ParLOT can collect broader traces (all images) or target only specific functions (pre-instrumentation filters)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489" name="Google Shape;489;p59"/>
          <p:cNvSpPr txBox="1"/>
          <p:nvPr>
            <p:ph type="title"/>
          </p:nvPr>
        </p:nvSpPr>
        <p:spPr>
          <a:xfrm>
            <a:off x="311700" y="165225"/>
            <a:ext cx="85206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Parameter Space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 txBox="1"/>
          <p:nvPr>
            <p:ph type="title"/>
          </p:nvPr>
        </p:nvSpPr>
        <p:spPr>
          <a:xfrm>
            <a:off x="311700" y="133450"/>
            <a:ext cx="8520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Solution:</a:t>
            </a:r>
            <a:br>
              <a:rPr lang="en"/>
            </a:br>
            <a:r>
              <a:rPr b="1" lang="en"/>
              <a:t>Tunable/Iterative </a:t>
            </a:r>
            <a:r>
              <a:rPr b="1" lang="en"/>
              <a:t>Post-Mortem Analysis of PTs</a:t>
            </a:r>
            <a:endParaRPr b="1"/>
          </a:p>
        </p:txBody>
      </p:sp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Start from basic/simple set of parameters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2. Calculate the JSM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buggy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and JSM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bug-free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3. diffJSM = |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JSM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buggy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JSM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bug-free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4. Hierarchical Clustering of diffJSM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5. If there are outliers: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5.1. Check their diffNLR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5.2. If useful: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Success!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5.3. Else: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Go to 1 with different set of parameters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6. Else: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Go to 1 with different set of parameters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7" name="Google Shape;49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311700" y="0"/>
            <a:ext cx="85206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Hierarchy of Filters</a:t>
            </a:r>
            <a:endParaRPr sz="2000"/>
          </a:p>
        </p:txBody>
      </p:sp>
      <p:graphicFrame>
        <p:nvGraphicFramePr>
          <p:cNvPr id="503" name="Google Shape;503;p61"/>
          <p:cNvGraphicFramePr/>
          <p:nvPr/>
        </p:nvGraphicFramePr>
        <p:xfrm>
          <a:off x="347813" y="4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{2113471D-BFFB-4471-8EFC-C149825447DD}</a:tableStyleId>
              </a:tblPr>
              <a:tblGrid>
                <a:gridCol w="702650"/>
                <a:gridCol w="845300"/>
                <a:gridCol w="4028350"/>
                <a:gridCol w="1641175"/>
                <a:gridCol w="1230875"/>
              </a:tblGrid>
              <a:tr h="32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Category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Sub-category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Cons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80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Primary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Returns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Filter out Returns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PT length reduction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Simpler to analyze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Losing call-stack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information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9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PLT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Filter out PLT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PLT stands for Procedure Linkage Table which is, put simply, used to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call external procedures/functions whose address isn't known in the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time of linking, and is left to be resolved by the dynamic linker at run time.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PT length reduction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Simpler to analyze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PT become more structured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42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 ALL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Only keep functions that start with "MPI_"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Focus on MPI actions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 Collectives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Only keep MPI collectiv calls (MPI_Barrier, MPI_Allreduce, etc)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280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 Send/Recv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Only keep MPI_Send, MPI_Isend, MPI_Recv, MPI_Irecv and MPI_Wait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MPI Library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Keep all inner MPI library calls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OMP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OMP ALL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Only keep OMP calls (starting with GOMP_)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Focus on OMP actions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OMP Critical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Only keep OMP_CRITICAL_START and OMP_CRITICAL_END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OMP Mutex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Only keep OMP_Mutex calls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5402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Secondary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Memory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Keep any memory related functions (memcpy, memchk, alloc, malloc, etc)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Focus on various aspects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of the program behavior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Network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Keep any network related functions (network, tcp, sched, etc)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Poll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Keep any poll related functions (poll, yield, sched, etc)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String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Keep any string related functions (strlen, strcpy, etc)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Advanced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Custom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Any regular expression can be captured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Custom behavior checking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Everything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Does not filter anything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 losing any information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Redundant data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Increase the chance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of false positives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DiffTrace Components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After collecting ParLOT traces (main image or all images), here is the pipeline of trace processing and analysis in </a:t>
            </a:r>
            <a:r>
              <a:rPr b="1" lang="en">
                <a:solidFill>
                  <a:srgbClr val="D9D9D9"/>
                </a:solidFill>
              </a:rPr>
              <a:t>DiffTrace: </a:t>
            </a:r>
            <a:endParaRPr b="1">
              <a:solidFill>
                <a:srgbClr val="D9D9D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Preprocessing </a:t>
            </a:r>
            <a:r>
              <a:rPr lang="en" sz="800">
                <a:solidFill>
                  <a:srgbClr val="000000"/>
                </a:solidFill>
              </a:rPr>
              <a:t>(implemented in C++)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Decompression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Filter (slide </a:t>
            </a:r>
            <a:r>
              <a:rPr lang="en" sz="1000" u="sng">
                <a:solidFill>
                  <a:schemeClr val="hlink"/>
                </a:solidFill>
                <a:hlinkClick action="ppaction://hlinksldjump" r:id="rId3"/>
              </a:rPr>
              <a:t>Filters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b="1" lang="en" sz="1000">
                <a:solidFill>
                  <a:srgbClr val="000000"/>
                </a:solidFill>
              </a:rPr>
              <a:t>NLR</a:t>
            </a:r>
            <a:r>
              <a:rPr lang="en" sz="1000">
                <a:solidFill>
                  <a:srgbClr val="000000"/>
                </a:solidFill>
              </a:rPr>
              <a:t>: Detecting Loops (</a:t>
            </a:r>
            <a:r>
              <a:rPr b="1" lang="en" sz="1000">
                <a:solidFill>
                  <a:srgbClr val="000000"/>
                </a:solidFill>
              </a:rPr>
              <a:t>intra-PT compression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Forming Equivalent Classes of PTs (</a:t>
            </a:r>
            <a:r>
              <a:rPr b="1" lang="en" sz="1200">
                <a:solidFill>
                  <a:srgbClr val="D9D9D9"/>
                </a:solidFill>
              </a:rPr>
              <a:t>inter-PT compression</a:t>
            </a:r>
            <a:r>
              <a:rPr lang="en" sz="1200">
                <a:solidFill>
                  <a:srgbClr val="D9D9D9"/>
                </a:solidFill>
              </a:rPr>
              <a:t>) </a:t>
            </a:r>
            <a:r>
              <a:rPr lang="en" sz="800">
                <a:solidFill>
                  <a:srgbClr val="D9D9D9"/>
                </a:solidFill>
              </a:rPr>
              <a:t>(implemented in C++)</a:t>
            </a:r>
            <a:endParaRPr sz="8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Attribute Extraction</a:t>
            </a:r>
            <a:endParaRPr sz="10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Concept Lattice Generation</a:t>
            </a:r>
            <a:endParaRPr sz="1000">
              <a:solidFill>
                <a:srgbClr val="D9D9D9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○"/>
            </a:pPr>
            <a:r>
              <a:rPr lang="en" sz="1000">
                <a:solidFill>
                  <a:srgbClr val="D9D9D9"/>
                </a:solidFill>
              </a:rPr>
              <a:t>Jaccard Similarity Matrix (JSM) Calculation</a:t>
            </a:r>
            <a:endParaRPr sz="1000">
              <a:solidFill>
                <a:srgbClr val="D9D9D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●"/>
            </a:pPr>
            <a:r>
              <a:rPr lang="en" sz="1200">
                <a:solidFill>
                  <a:srgbClr val="D9D9D9"/>
                </a:solidFill>
              </a:rPr>
              <a:t>Analysis of JSMs and rank abnormal PTs for deeper analysis (</a:t>
            </a:r>
            <a:r>
              <a:rPr lang="en" sz="800">
                <a:solidFill>
                  <a:srgbClr val="D9D9D9"/>
                </a:solidFill>
              </a:rPr>
              <a:t>implemented Python, SciPy, NumPy</a:t>
            </a:r>
            <a:r>
              <a:rPr lang="en" sz="1200">
                <a:solidFill>
                  <a:srgbClr val="D9D9D9"/>
                </a:solidFill>
              </a:rPr>
              <a:t>)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Tunable analysis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Iterative rankings</a:t>
            </a:r>
            <a:endParaRPr sz="12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diffNLR (visualization of diffs of buggy PT vs. its corresponding native PT)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 txBox="1"/>
          <p:nvPr>
            <p:ph type="title"/>
          </p:nvPr>
        </p:nvSpPr>
        <p:spPr>
          <a:xfrm>
            <a:off x="311700" y="0"/>
            <a:ext cx="85206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Hierarchy of Filters</a:t>
            </a:r>
            <a:endParaRPr sz="2000"/>
          </a:p>
        </p:txBody>
      </p:sp>
      <p:graphicFrame>
        <p:nvGraphicFramePr>
          <p:cNvPr id="510" name="Google Shape;510;p62"/>
          <p:cNvGraphicFramePr/>
          <p:nvPr/>
        </p:nvGraphicFramePr>
        <p:xfrm>
          <a:off x="347813" y="4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{2113471D-BFFB-4471-8EFC-C149825447DD}</a:tableStyleId>
              </a:tblPr>
              <a:tblGrid>
                <a:gridCol w="702650"/>
                <a:gridCol w="845300"/>
                <a:gridCol w="4028350"/>
                <a:gridCol w="1641175"/>
                <a:gridCol w="1230875"/>
              </a:tblGrid>
              <a:tr h="32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EFEFEF"/>
                          </a:solidFill>
                        </a:rPr>
                        <a:t>Category</a:t>
                      </a:r>
                      <a:endParaRPr b="1"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EFEFEF"/>
                          </a:solidFill>
                        </a:rPr>
                        <a:t>Sub-category</a:t>
                      </a:r>
                      <a:endParaRPr b="1"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EFEFEF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EFEFEF"/>
                          </a:solidFill>
                        </a:rPr>
                        <a:t>Pros</a:t>
                      </a:r>
                      <a:endParaRPr b="1"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EFEFEF"/>
                          </a:solidFill>
                        </a:rPr>
                        <a:t>Cons</a:t>
                      </a:r>
                      <a:endParaRPr b="1"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80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Primary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Returns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Filter out Returns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 PT length reduction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 Simpler to analyze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Losing call-stack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information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9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PLT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Filter out PLT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PLT stands for Procedure Linkage Table which is, put simply, used to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call external procedures/functions whose address isn't known in the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time of linking, and is left to be resolved by the dynamic linker at run time.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 PT length reduction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 Simpler to analyze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 PT become more structured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42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MPI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MPI ALL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Only keep functions that start with "MPI_"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Focus on MPI actions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MPI Collectives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Only keep MPI collectiv calls (MPI_Barrier, MPI_Allreduce, etc)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280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MPI Send/Recv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Only keep MPI_Send, MPI_Isend, MPI_Recv, MPI_Irecv and MPI_Wait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MPI Library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Keep all inner MPI library calls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OMP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OMP ALL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Only keep OMP calls (starting with GOMP_)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Focus on OMP actions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OMP Critical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Only keep OMP_CRITICAL_START and OMP_CRITICAL_END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OMP Mutex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Only keep OMP_Mutex calls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5402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Secondary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Memory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Keep any memory related functions (memcpy, memchk, alloc, malloc, etc)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Focus on various aspects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of the program behavior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Network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Keep any network related functions (network, tcp, sched, etc)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Poll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Keep any poll related functions (poll, yield, sched, etc)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String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Keep any string related functions (strlen, strcpy, etc)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804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Advanced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Custom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Any regular expression can be captured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Custom behavior checking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3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Everything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Does not filter anything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Not losing any information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 Redundant data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- Increase the chance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FEFEF"/>
                          </a:solidFill>
                        </a:rPr>
                        <a:t>of false positives</a:t>
                      </a:r>
                      <a:endParaRPr sz="800">
                        <a:solidFill>
                          <a:srgbClr val="EFEFE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1" name="Google Shape;511;p62"/>
          <p:cNvSpPr/>
          <p:nvPr/>
        </p:nvSpPr>
        <p:spPr>
          <a:xfrm>
            <a:off x="2662650" y="1946845"/>
            <a:ext cx="3818700" cy="12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of these filters can be enabled or disabled at the same time using a bitset</a:t>
            </a:r>
            <a:endParaRPr b="1" sz="2000"/>
          </a:p>
        </p:txBody>
      </p:sp>
      <p:sp>
        <p:nvSpPr>
          <p:cNvPr id="512" name="Google Shape;51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18" name="Google Shape;51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Run and collect ParLOT traces from execution of ILCS-TSP with 8 processes and 5 threads on each (40 total PT)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$&gt; mpirun -np 8 pin -t parlotm.so -- ./ILCS-TSP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9" name="Google Shape;51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25" name="Google Shape;52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Run and collect ParLOT traces from execution of ILCS-TSP with 8 processes and 5 threads on each (40 total PT)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$&gt; mpirun -np 8 pin -t parlotm.so -- ./ILCS-TSP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26" name="Google Shape;5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4725"/>
            <a:ext cx="3186800" cy="3104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7" name="Google Shape;52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33" name="Google Shape;53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Run and collect ParLOT traces from execution of ILCS-TSP with 8 processes and 5 threads on each (40 total PT)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$&gt; mpirun -np 8 pin -t parlotm.so -- ./ILCS-TSP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34" name="Google Shape;5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4725"/>
            <a:ext cx="3186800" cy="3104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5" name="Google Shape;535;p65"/>
          <p:cNvSpPr/>
          <p:nvPr/>
        </p:nvSpPr>
        <p:spPr>
          <a:xfrm>
            <a:off x="3573850" y="2442575"/>
            <a:ext cx="2842200" cy="22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Pre-Processing with: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Decompress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Filter: </a:t>
            </a:r>
            <a:r>
              <a:rPr b="1" lang="en" sz="1200"/>
              <a:t>MPI All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Attribute: </a:t>
            </a:r>
            <a:r>
              <a:rPr b="1" lang="en" sz="1100"/>
              <a:t>Double:Actual</a:t>
            </a:r>
            <a:endParaRPr b="1"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CL and JSM</a:t>
            </a:r>
            <a:endParaRPr sz="1200"/>
          </a:p>
        </p:txBody>
      </p:sp>
      <p:sp>
        <p:nvSpPr>
          <p:cNvPr id="536" name="Google Shape;53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42" name="Google Shape;542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Run and collect ParLOT traces from execution of ILCS-TSP with 8 processes and 5 threads on each (40 total PT)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$&gt; mpirun -np 8 pin -t parlotm.so -- ./ILCS-TSP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43" name="Google Shape;5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4725"/>
            <a:ext cx="3186800" cy="3104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4" name="Google Shape;544;p66"/>
          <p:cNvSpPr/>
          <p:nvPr/>
        </p:nvSpPr>
        <p:spPr>
          <a:xfrm>
            <a:off x="3573850" y="2442575"/>
            <a:ext cx="2842200" cy="22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Pre-Processing with: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Decompress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Filter: </a:t>
            </a:r>
            <a:r>
              <a:rPr b="1" lang="en" sz="1200"/>
              <a:t>MPI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Attribute: </a:t>
            </a:r>
            <a:r>
              <a:rPr b="1" lang="en" sz="1100"/>
              <a:t>Double:Actual</a:t>
            </a:r>
            <a:endParaRPr b="1"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CL and JSM</a:t>
            </a:r>
            <a:endParaRPr sz="1200"/>
          </a:p>
        </p:txBody>
      </p:sp>
      <p:pic>
        <p:nvPicPr>
          <p:cNvPr id="545" name="Google Shape;54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150" y="2414522"/>
            <a:ext cx="2679275" cy="21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52" name="Google Shape;55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Run and collect ParLOT traces from execution of ILCS-TSP with 8 processes and 5 threads on each (40 total PT)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$&gt; mpirun -np 8 pin -t parlotm.so -- ./ILCS-TSP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53" name="Google Shape;55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4725"/>
            <a:ext cx="3186800" cy="3104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4" name="Google Shape;554;p67"/>
          <p:cNvSpPr/>
          <p:nvPr/>
        </p:nvSpPr>
        <p:spPr>
          <a:xfrm>
            <a:off x="3573850" y="2442575"/>
            <a:ext cx="2842200" cy="22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Pre-Processing with: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Decompress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Filter: </a:t>
            </a:r>
            <a:r>
              <a:rPr b="1" lang="en" sz="1200"/>
              <a:t>MPI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Attribute: </a:t>
            </a:r>
            <a:r>
              <a:rPr b="1" lang="en" sz="1100"/>
              <a:t>Double:Actual</a:t>
            </a:r>
            <a:endParaRPr b="1"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CL and JSM</a:t>
            </a:r>
            <a:endParaRPr sz="1200"/>
          </a:p>
        </p:txBody>
      </p:sp>
      <p:pic>
        <p:nvPicPr>
          <p:cNvPr id="555" name="Google Shape;55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150" y="2414522"/>
            <a:ext cx="2679275" cy="21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7"/>
          <p:cNvSpPr/>
          <p:nvPr/>
        </p:nvSpPr>
        <p:spPr>
          <a:xfrm>
            <a:off x="1004875" y="382325"/>
            <a:ext cx="7503408" cy="4870854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Now we inject a BUG!</a:t>
            </a:r>
            <a:br>
              <a:rPr b="1" lang="en" sz="2800"/>
            </a:br>
            <a:r>
              <a:rPr b="1" lang="en"/>
              <a:t>Bug description</a:t>
            </a:r>
            <a:r>
              <a:rPr b="1" lang="en"/>
              <a:t>:</a:t>
            </a:r>
            <a:r>
              <a:rPr lang="en"/>
              <a:t> Different operation (MPI MAX) instead of (MPI MIN) in MPI_Allreduce() (only one process)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Runtime: </a:t>
            </a:r>
            <a:r>
              <a:rPr lang="en"/>
              <a:t>No error, deadlock, crash or exception. Potential wrong answer ! </a:t>
            </a:r>
            <a:endParaRPr/>
          </a:p>
        </p:txBody>
      </p:sp>
      <p:sp>
        <p:nvSpPr>
          <p:cNvPr id="557" name="Google Shape;55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(bug injected)</a:t>
            </a:r>
            <a:endParaRPr/>
          </a:p>
        </p:txBody>
      </p:sp>
      <p:sp>
        <p:nvSpPr>
          <p:cNvPr id="563" name="Google Shape;56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$&gt; mpirun -np 8 pin -t parlotm.so -- ./ILCS-TSP-buggy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64" name="Google Shape;5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0" y="1584150"/>
            <a:ext cx="3288000" cy="331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5" name="Google Shape;565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(bug injected)</a:t>
            </a:r>
            <a:endParaRPr/>
          </a:p>
        </p:txBody>
      </p:sp>
      <p:sp>
        <p:nvSpPr>
          <p:cNvPr id="571" name="Google Shape;571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$&gt; mpirun -np 8 pin -t parlotm.so -- ./ILCS-TSP-buggy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72" name="Google Shape;57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0" y="1584150"/>
            <a:ext cx="3288000" cy="331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3" name="Google Shape;573;p69"/>
          <p:cNvSpPr/>
          <p:nvPr/>
        </p:nvSpPr>
        <p:spPr>
          <a:xfrm>
            <a:off x="3707375" y="2379000"/>
            <a:ext cx="2842200" cy="22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Pre-Processing with: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Decompress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Filter: </a:t>
            </a:r>
            <a:r>
              <a:rPr b="1" lang="en" sz="1200"/>
              <a:t>MPI All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Attribute: </a:t>
            </a:r>
            <a:r>
              <a:rPr b="1" lang="en" sz="1100"/>
              <a:t>Double:Actual</a:t>
            </a:r>
            <a:endParaRPr b="1"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CL and JSM</a:t>
            </a:r>
            <a:endParaRPr sz="1200"/>
          </a:p>
        </p:txBody>
      </p:sp>
      <p:sp>
        <p:nvSpPr>
          <p:cNvPr id="574" name="Google Shape;57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(bug injected)</a:t>
            </a:r>
            <a:endParaRPr/>
          </a:p>
        </p:txBody>
      </p:sp>
      <p:sp>
        <p:nvSpPr>
          <p:cNvPr id="580" name="Google Shape;580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$&gt; mpirun -np 8 pin -t parlotm.so -- ./ILCS-TSP-buggy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81" name="Google Shape;5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0" y="1584150"/>
            <a:ext cx="3288000" cy="331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2" name="Google Shape;582;p70"/>
          <p:cNvSpPr/>
          <p:nvPr/>
        </p:nvSpPr>
        <p:spPr>
          <a:xfrm>
            <a:off x="3707375" y="2379000"/>
            <a:ext cx="2842200" cy="22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Pre-Processing with: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Decompress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Filter: </a:t>
            </a:r>
            <a:r>
              <a:rPr b="1" lang="en" sz="1200"/>
              <a:t>MPI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Attribute: </a:t>
            </a:r>
            <a:r>
              <a:rPr b="1" lang="en" sz="1100"/>
              <a:t>Double:Actual</a:t>
            </a:r>
            <a:endParaRPr b="1"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CL and JSM</a:t>
            </a:r>
            <a:endParaRPr sz="1200"/>
          </a:p>
        </p:txBody>
      </p:sp>
      <p:pic>
        <p:nvPicPr>
          <p:cNvPr id="583" name="Google Shape;58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975" y="2461387"/>
            <a:ext cx="2594426" cy="209902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 JSMs</a:t>
            </a:r>
            <a:endParaRPr/>
          </a:p>
        </p:txBody>
      </p:sp>
      <p:sp>
        <p:nvSpPr>
          <p:cNvPr id="590" name="Google Shape;59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91" name="Google Shape;59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827"/>
            <a:ext cx="2079399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2" name="Google Shape;592;p71"/>
          <p:cNvSpPr txBox="1"/>
          <p:nvPr/>
        </p:nvSpPr>
        <p:spPr>
          <a:xfrm>
            <a:off x="988850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buggy</a:t>
            </a:r>
            <a:endParaRPr baseline="-25000" sz="1000"/>
          </a:p>
        </p:txBody>
      </p:sp>
      <p:sp>
        <p:nvSpPr>
          <p:cNvPr id="593" name="Google Shape;59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of PTs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Decompression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249550" y="2785775"/>
            <a:ext cx="2676900" cy="12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Decompressor</a:t>
            </a:r>
            <a:br>
              <a:rPr lang="en" sz="2000"/>
            </a:br>
            <a:br>
              <a:rPr lang="en" sz="2000"/>
            </a:br>
            <a:r>
              <a:rPr lang="en"/>
              <a:t>(By Martin and Sindhu)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1341900" y="3040125"/>
            <a:ext cx="19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>
            <a:off x="1341900" y="3720325"/>
            <a:ext cx="19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>
            <a:off x="5926450" y="3386675"/>
            <a:ext cx="19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1341900" y="2544125"/>
            <a:ext cx="147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 PT 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341900" y="3293125"/>
            <a:ext cx="147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 INFO</a:t>
            </a:r>
            <a:r>
              <a:rPr lang="en"/>
              <a:t> 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174400" y="2865925"/>
            <a:ext cx="147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of Function IDs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compare JSMs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00" name="Google Shape;60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827"/>
            <a:ext cx="2079399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1" name="Google Shape;60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925" y="1742825"/>
            <a:ext cx="2092296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2" name="Google Shape;602;p72"/>
          <p:cNvSpPr txBox="1"/>
          <p:nvPr/>
        </p:nvSpPr>
        <p:spPr>
          <a:xfrm>
            <a:off x="988850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buggy</a:t>
            </a:r>
            <a:endParaRPr baseline="-25000" sz="1000"/>
          </a:p>
        </p:txBody>
      </p:sp>
      <p:sp>
        <p:nvSpPr>
          <p:cNvPr id="603" name="Google Shape;603;p72"/>
          <p:cNvSpPr txBox="1"/>
          <p:nvPr/>
        </p:nvSpPr>
        <p:spPr>
          <a:xfrm>
            <a:off x="3394525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bug-free</a:t>
            </a:r>
            <a:endParaRPr baseline="-25000" sz="1000"/>
          </a:p>
        </p:txBody>
      </p:sp>
      <p:sp>
        <p:nvSpPr>
          <p:cNvPr id="604" name="Google Shape;60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compare JSMs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11" name="Google Shape;6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827"/>
            <a:ext cx="2079399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2" name="Google Shape;61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925" y="1742825"/>
            <a:ext cx="2092296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13" name="Google Shape;613;p73"/>
          <p:cNvCxnSpPr/>
          <p:nvPr/>
        </p:nvCxnSpPr>
        <p:spPr>
          <a:xfrm>
            <a:off x="165500" y="1520550"/>
            <a:ext cx="0" cy="216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73"/>
          <p:cNvCxnSpPr/>
          <p:nvPr/>
        </p:nvCxnSpPr>
        <p:spPr>
          <a:xfrm flipH="1" rot="10800000">
            <a:off x="2442862" y="2583250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73"/>
          <p:cNvCxnSpPr/>
          <p:nvPr/>
        </p:nvCxnSpPr>
        <p:spPr>
          <a:xfrm flipH="1" rot="10800000">
            <a:off x="5123062" y="2571000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73"/>
          <p:cNvCxnSpPr/>
          <p:nvPr/>
        </p:nvCxnSpPr>
        <p:spPr>
          <a:xfrm flipH="1" rot="10800000">
            <a:off x="5123062" y="2666175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73"/>
          <p:cNvCxnSpPr/>
          <p:nvPr/>
        </p:nvCxnSpPr>
        <p:spPr>
          <a:xfrm>
            <a:off x="4947125" y="1520550"/>
            <a:ext cx="0" cy="216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73"/>
          <p:cNvSpPr txBox="1"/>
          <p:nvPr/>
        </p:nvSpPr>
        <p:spPr>
          <a:xfrm>
            <a:off x="988850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buggy</a:t>
            </a:r>
            <a:endParaRPr baseline="-25000" sz="1000"/>
          </a:p>
        </p:txBody>
      </p:sp>
      <p:sp>
        <p:nvSpPr>
          <p:cNvPr id="619" name="Google Shape;619;p73"/>
          <p:cNvSpPr txBox="1"/>
          <p:nvPr/>
        </p:nvSpPr>
        <p:spPr>
          <a:xfrm>
            <a:off x="3394525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bug-free</a:t>
            </a:r>
            <a:endParaRPr baseline="-25000" sz="1000"/>
          </a:p>
        </p:txBody>
      </p:sp>
      <p:sp>
        <p:nvSpPr>
          <p:cNvPr id="620" name="Google Shape;62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compare JSMs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27" name="Google Shape;62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827"/>
            <a:ext cx="2079399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8" name="Google Shape;62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925" y="1742825"/>
            <a:ext cx="2092296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29" name="Google Shape;629;p74"/>
          <p:cNvCxnSpPr/>
          <p:nvPr/>
        </p:nvCxnSpPr>
        <p:spPr>
          <a:xfrm>
            <a:off x="165500" y="1520550"/>
            <a:ext cx="0" cy="216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74"/>
          <p:cNvCxnSpPr/>
          <p:nvPr/>
        </p:nvCxnSpPr>
        <p:spPr>
          <a:xfrm flipH="1" rot="10800000">
            <a:off x="2442862" y="2583250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74"/>
          <p:cNvCxnSpPr/>
          <p:nvPr/>
        </p:nvCxnSpPr>
        <p:spPr>
          <a:xfrm flipH="1" rot="10800000">
            <a:off x="5123062" y="2571000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74"/>
          <p:cNvCxnSpPr/>
          <p:nvPr/>
        </p:nvCxnSpPr>
        <p:spPr>
          <a:xfrm flipH="1" rot="10800000">
            <a:off x="5123062" y="2666175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74"/>
          <p:cNvCxnSpPr/>
          <p:nvPr/>
        </p:nvCxnSpPr>
        <p:spPr>
          <a:xfrm>
            <a:off x="4947125" y="1520550"/>
            <a:ext cx="0" cy="216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4" name="Google Shape;63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525" y="1207938"/>
            <a:ext cx="3659475" cy="29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4"/>
          <p:cNvSpPr txBox="1"/>
          <p:nvPr/>
        </p:nvSpPr>
        <p:spPr>
          <a:xfrm>
            <a:off x="988850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buggy</a:t>
            </a:r>
            <a:endParaRPr baseline="-25000" sz="1000"/>
          </a:p>
        </p:txBody>
      </p:sp>
      <p:sp>
        <p:nvSpPr>
          <p:cNvPr id="636" name="Google Shape;636;p74"/>
          <p:cNvSpPr txBox="1"/>
          <p:nvPr/>
        </p:nvSpPr>
        <p:spPr>
          <a:xfrm>
            <a:off x="3394525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bug-free</a:t>
            </a:r>
            <a:endParaRPr baseline="-25000" sz="1000"/>
          </a:p>
        </p:txBody>
      </p:sp>
      <p:sp>
        <p:nvSpPr>
          <p:cNvPr id="637" name="Google Shape;63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compare JSMs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44" name="Google Shape;64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2827"/>
            <a:ext cx="2079399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925" y="1742825"/>
            <a:ext cx="2092296" cy="168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46" name="Google Shape;646;p75"/>
          <p:cNvCxnSpPr/>
          <p:nvPr/>
        </p:nvCxnSpPr>
        <p:spPr>
          <a:xfrm>
            <a:off x="165500" y="1520550"/>
            <a:ext cx="0" cy="216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75"/>
          <p:cNvCxnSpPr/>
          <p:nvPr/>
        </p:nvCxnSpPr>
        <p:spPr>
          <a:xfrm flipH="1" rot="10800000">
            <a:off x="2442862" y="2583250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75"/>
          <p:cNvCxnSpPr/>
          <p:nvPr/>
        </p:nvCxnSpPr>
        <p:spPr>
          <a:xfrm flipH="1" rot="10800000">
            <a:off x="5123062" y="2571000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75"/>
          <p:cNvCxnSpPr/>
          <p:nvPr/>
        </p:nvCxnSpPr>
        <p:spPr>
          <a:xfrm flipH="1" rot="10800000">
            <a:off x="5123062" y="2666175"/>
            <a:ext cx="2163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75"/>
          <p:cNvCxnSpPr/>
          <p:nvPr/>
        </p:nvCxnSpPr>
        <p:spPr>
          <a:xfrm>
            <a:off x="4947125" y="1520550"/>
            <a:ext cx="0" cy="216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1" name="Google Shape;651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525" y="1207938"/>
            <a:ext cx="3659475" cy="29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5"/>
          <p:cNvSpPr txBox="1"/>
          <p:nvPr/>
        </p:nvSpPr>
        <p:spPr>
          <a:xfrm>
            <a:off x="988850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buggy</a:t>
            </a:r>
            <a:endParaRPr baseline="-25000" sz="1000"/>
          </a:p>
        </p:txBody>
      </p:sp>
      <p:sp>
        <p:nvSpPr>
          <p:cNvPr id="653" name="Google Shape;653;p75"/>
          <p:cNvSpPr txBox="1"/>
          <p:nvPr/>
        </p:nvSpPr>
        <p:spPr>
          <a:xfrm>
            <a:off x="3394525" y="1337250"/>
            <a:ext cx="725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JSM</a:t>
            </a:r>
            <a:r>
              <a:rPr baseline="-25000" lang="en" sz="1000"/>
              <a:t>bug-free</a:t>
            </a:r>
            <a:endParaRPr baseline="-25000" sz="1000"/>
          </a:p>
        </p:txBody>
      </p:sp>
      <p:sp>
        <p:nvSpPr>
          <p:cNvPr id="654" name="Google Shape;654;p75"/>
          <p:cNvSpPr/>
          <p:nvPr/>
        </p:nvSpPr>
        <p:spPr>
          <a:xfrm>
            <a:off x="5430625" y="1112700"/>
            <a:ext cx="3103200" cy="349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5"/>
          <p:cNvSpPr/>
          <p:nvPr/>
        </p:nvSpPr>
        <p:spPr>
          <a:xfrm rot="-5400000">
            <a:off x="4092775" y="2490200"/>
            <a:ext cx="3044400" cy="368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5"/>
          <p:cNvSpPr txBox="1"/>
          <p:nvPr/>
        </p:nvSpPr>
        <p:spPr>
          <a:xfrm>
            <a:off x="1767925" y="3968700"/>
            <a:ext cx="3662700" cy="896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Hierarchical clustering based on diffJSM:</a:t>
            </a:r>
            <a:br>
              <a:rPr lang="en">
                <a:solidFill>
                  <a:srgbClr val="FF9900"/>
                </a:solidFill>
              </a:rPr>
            </a:br>
            <a:r>
              <a:rPr lang="en">
                <a:solidFill>
                  <a:srgbClr val="FF9900"/>
                </a:solidFill>
              </a:rPr>
              <a:t>- Cluster 1 : 39 PTs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- Cluster 2: 1 PT </a:t>
            </a:r>
            <a:r>
              <a:rPr b="1" lang="en">
                <a:solidFill>
                  <a:srgbClr val="FF0000"/>
                </a:solidFill>
              </a:rPr>
              <a:t>(PT</a:t>
            </a:r>
            <a:r>
              <a:rPr b="1" baseline="-25000" lang="en">
                <a:solidFill>
                  <a:srgbClr val="FF0000"/>
                </a:solidFill>
              </a:rPr>
              <a:t>0,0</a:t>
            </a:r>
            <a:r>
              <a:rPr b="1" lang="en">
                <a:solidFill>
                  <a:srgbClr val="FF0000"/>
                </a:solidFill>
              </a:rPr>
              <a:t>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7" name="Google Shape;65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6"/>
          <p:cNvSpPr txBox="1"/>
          <p:nvPr>
            <p:ph type="title"/>
          </p:nvPr>
        </p:nvSpPr>
        <p:spPr>
          <a:xfrm>
            <a:off x="311700" y="445025"/>
            <a:ext cx="34719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see what has changed in </a:t>
            </a:r>
            <a:r>
              <a:rPr lang="en">
                <a:solidFill>
                  <a:srgbClr val="FF0000"/>
                </a:solidFill>
              </a:rPr>
              <a:t>PT</a:t>
            </a:r>
            <a:r>
              <a:rPr baseline="-25000" lang="en">
                <a:solidFill>
                  <a:srgbClr val="FF0000"/>
                </a:solidFill>
              </a:rPr>
              <a:t>0,0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after we inject the bug...</a:t>
            </a:r>
            <a:endParaRPr/>
          </a:p>
        </p:txBody>
      </p:sp>
      <p:sp>
        <p:nvSpPr>
          <p:cNvPr id="663" name="Google Shape;66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7"/>
          <p:cNvSpPr txBox="1"/>
          <p:nvPr>
            <p:ph type="title"/>
          </p:nvPr>
        </p:nvSpPr>
        <p:spPr>
          <a:xfrm>
            <a:off x="311700" y="445025"/>
            <a:ext cx="34719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see what has changed in </a:t>
            </a:r>
            <a:r>
              <a:rPr lang="en">
                <a:solidFill>
                  <a:srgbClr val="FF0000"/>
                </a:solidFill>
              </a:rPr>
              <a:t>PT</a:t>
            </a:r>
            <a:r>
              <a:rPr baseline="-25000" lang="en">
                <a:solidFill>
                  <a:srgbClr val="FF0000"/>
                </a:solidFill>
              </a:rPr>
              <a:t>0,0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after we inject the bug...</a:t>
            </a:r>
            <a:endParaRPr/>
          </a:p>
        </p:txBody>
      </p:sp>
      <p:pic>
        <p:nvPicPr>
          <p:cNvPr id="669" name="Google Shape;6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488" y="-12825"/>
            <a:ext cx="2571012" cy="5169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434175" y="425250"/>
            <a:ext cx="3853500" cy="4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target MPI_Allreduce() that we injected the bug to, finds the rank (i.e., process) that has the “champion” result among all of ranks using MPI_MIN operator. Then that champion rank copies its “champion results” to a global data-structure and broadcast the “champion results” to all other ranks for the next time step.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However, since we changed the MPI_MIN to MPI_MAX in only one of the ranks, the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true champion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rank would get lost, instead a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false champion rank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(which turned to be rank 0 (PT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0,0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)) would broadcast its results as champion in the first time-step, causing a potential wrong answer.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6" name="Google Shape;6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438" y="-12825"/>
            <a:ext cx="2571012" cy="5169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the Recommendation Table look like</a:t>
            </a:r>
            <a:endParaRPr/>
          </a:p>
        </p:txBody>
      </p:sp>
      <p:sp>
        <p:nvSpPr>
          <p:cNvPr id="683" name="Google Shape;683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4" name="Google Shape;68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076275"/>
            <a:ext cx="4279924" cy="383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5" name="Google Shape;68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the Recommendation Table look like</a:t>
            </a:r>
            <a:endParaRPr/>
          </a:p>
        </p:txBody>
      </p:sp>
      <p:sp>
        <p:nvSpPr>
          <p:cNvPr id="691" name="Google Shape;691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076275"/>
            <a:ext cx="4279924" cy="383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3" name="Google Shape;69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175" y="1076275"/>
            <a:ext cx="4103350" cy="4125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4" name="Google Shape;694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the Recommendation Table look like</a:t>
            </a:r>
            <a:endParaRPr/>
          </a:p>
        </p:txBody>
      </p:sp>
      <p:sp>
        <p:nvSpPr>
          <p:cNvPr id="700" name="Google Shape;700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076275"/>
            <a:ext cx="4279924" cy="383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2" name="Google Shape;70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175" y="1076275"/>
            <a:ext cx="4103350" cy="4125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3" name="Google Shape;703;p81"/>
          <p:cNvSpPr/>
          <p:nvPr/>
        </p:nvSpPr>
        <p:spPr>
          <a:xfrm>
            <a:off x="7496925" y="1076275"/>
            <a:ext cx="591900" cy="28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1"/>
          <p:cNvSpPr/>
          <p:nvPr/>
        </p:nvSpPr>
        <p:spPr>
          <a:xfrm>
            <a:off x="7496925" y="1383866"/>
            <a:ext cx="591900" cy="34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81"/>
          <p:cNvSpPr/>
          <p:nvPr/>
        </p:nvSpPr>
        <p:spPr>
          <a:xfrm>
            <a:off x="7496925" y="3164200"/>
            <a:ext cx="591900" cy="28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81"/>
          <p:cNvSpPr/>
          <p:nvPr/>
        </p:nvSpPr>
        <p:spPr>
          <a:xfrm>
            <a:off x="7496925" y="2144225"/>
            <a:ext cx="591900" cy="28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81"/>
          <p:cNvSpPr/>
          <p:nvPr/>
        </p:nvSpPr>
        <p:spPr>
          <a:xfrm>
            <a:off x="7496925" y="3840975"/>
            <a:ext cx="591900" cy="34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81"/>
          <p:cNvSpPr/>
          <p:nvPr/>
        </p:nvSpPr>
        <p:spPr>
          <a:xfrm>
            <a:off x="7496925" y="3497775"/>
            <a:ext cx="591900" cy="34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81"/>
          <p:cNvSpPr/>
          <p:nvPr/>
        </p:nvSpPr>
        <p:spPr>
          <a:xfrm>
            <a:off x="7496925" y="2823575"/>
            <a:ext cx="591900" cy="34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81"/>
          <p:cNvSpPr/>
          <p:nvPr/>
        </p:nvSpPr>
        <p:spPr>
          <a:xfrm>
            <a:off x="7496925" y="2429825"/>
            <a:ext cx="591900" cy="34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81"/>
          <p:cNvSpPr/>
          <p:nvPr/>
        </p:nvSpPr>
        <p:spPr>
          <a:xfrm>
            <a:off x="7496925" y="1749050"/>
            <a:ext cx="591900" cy="34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1"/>
          <p:cNvSpPr/>
          <p:nvPr/>
        </p:nvSpPr>
        <p:spPr>
          <a:xfrm>
            <a:off x="6549625" y="4225675"/>
            <a:ext cx="2146200" cy="285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of PTs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Decompression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Filters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249550" y="2785775"/>
            <a:ext cx="1367100" cy="12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Filter</a:t>
            </a:r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1316450" y="2860675"/>
            <a:ext cx="19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1341900" y="3386675"/>
            <a:ext cx="19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1341900" y="3933525"/>
            <a:ext cx="19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 txBox="1"/>
          <p:nvPr/>
        </p:nvSpPr>
        <p:spPr>
          <a:xfrm>
            <a:off x="1341900" y="2433475"/>
            <a:ext cx="147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Filters</a:t>
            </a:r>
            <a:br>
              <a:rPr b="1" lang="en" sz="1000"/>
            </a:br>
            <a:r>
              <a:rPr b="1" lang="en" sz="1000"/>
              <a:t>Regex</a:t>
            </a:r>
            <a:endParaRPr b="1" sz="1000"/>
          </a:p>
        </p:txBody>
      </p:sp>
      <p:sp>
        <p:nvSpPr>
          <p:cNvPr id="111" name="Google Shape;111;p19"/>
          <p:cNvSpPr txBox="1"/>
          <p:nvPr/>
        </p:nvSpPr>
        <p:spPr>
          <a:xfrm>
            <a:off x="1547100" y="3623800"/>
            <a:ext cx="1065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PT INFO </a:t>
            </a:r>
            <a:endParaRPr sz="1000"/>
          </a:p>
        </p:txBody>
      </p:sp>
      <p:sp>
        <p:nvSpPr>
          <p:cNvPr id="112" name="Google Shape;112;p19"/>
          <p:cNvSpPr txBox="1"/>
          <p:nvPr/>
        </p:nvSpPr>
        <p:spPr>
          <a:xfrm>
            <a:off x="1341900" y="2959475"/>
            <a:ext cx="147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Sequence of Function IDs</a:t>
            </a:r>
            <a:endParaRPr sz="10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850" y="1152475"/>
            <a:ext cx="1905000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>
            <a:off x="4616650" y="3386675"/>
            <a:ext cx="19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 txBox="1"/>
          <p:nvPr/>
        </p:nvSpPr>
        <p:spPr>
          <a:xfrm>
            <a:off x="4794525" y="2959475"/>
            <a:ext cx="147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Sequence of Function Names</a:t>
            </a:r>
            <a:endParaRPr sz="1000"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9" name="Google Shape;719;p82"/>
          <p:cNvSpPr txBox="1"/>
          <p:nvPr>
            <p:ph type="title"/>
          </p:nvPr>
        </p:nvSpPr>
        <p:spPr>
          <a:xfrm>
            <a:off x="489725" y="1093625"/>
            <a:ext cx="54942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Similar to the previous example, after a few iterations over the parameter space, I could also catch an OMP level bug that I injected.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 modified the source-code of ILCS-TSP so that only thread 2 of process 3 access a shared memory location without protecting the mutual exclusion (by skipping critical section pragma).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JSM comparison of buggy vs. bug-free with OMP-related filters, put a single PT (PT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3,2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 in a single cluster.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diffNLR of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PT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3,2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of buggy version vs. its corresponding bug-free PT, shows clearly the the buggy PT is skipping the critical section for memory accesses (memcpy).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0" name="Google Shape;72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325" y="40325"/>
            <a:ext cx="2631975" cy="495077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approach convincing for reviewers?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have injected other bugs that cause crash or deadlocks and can be explained with similar approach.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28" name="Google Shape;72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approach convincing for reviewers?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have injected other bugs that cause crash or deadlocks and can be explained with similar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was trying to build a confusion matrix (List of True Positives, False Positives, etc.), but it does not make sense in our tunable iterative approach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35" name="Google Shape;73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approach convincing for reviewers?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have injected other bugs that cause crash or deadlocks and can be explained with similar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was trying to build a confusion matrix (List of True Positives, False Positives, etc.), but it does not make sense in our tunable iterative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ILCS only has a few MPI collectives.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42" name="Google Shape;74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approach convincing for reviewers?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have injected other bugs that cause crash or deadlocks and can be explained with similar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was trying to build a confusion matrix (List of True Positives, False Positives, etc.), but it does not make sense in our tunable iterative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ILCS only has a few MPI collectives.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our hands are not that wide open to exhibit convincing stories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49" name="Google Shape;74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approach convincing for reviewers?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have injected other bugs that cause crash or deadlocks and can be explained with similar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was trying to build a confusion matrix (List of True Positives, False Positives, etc.), but it does not make sense in our tunable iterative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ILCS only has a few MPI collectives.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our hands are not that wide open to exhibit convincing stories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 code has a lot of non-blocking sends and receives, thus more interesting bugs can be injected and the final results would be more convincing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56" name="Google Shape;756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this approach convincing for reviewers?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have injected other bugs that cause crash or deadlocks and can be explained with similar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was trying to build a confusion matrix (List of True Positives, False Positives, etc.), but it does not make sense in our tunable iterative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ILCS only has a few MPI collectives.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our hands are not that wide open to exhibit convincing stories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 code has a lot of non-blocking sends and receives, thus more interesting bugs can be injected and the final results would be more convincing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thoughts and feedback would be so much valuable for me.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Thanks</a:t>
            </a:r>
            <a:endParaRPr b="1" sz="2400"/>
          </a:p>
        </p:txBody>
      </p:sp>
      <p:sp>
        <p:nvSpPr>
          <p:cNvPr id="763" name="Google Shape;763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769" name="Google Shape;769;p89"/>
          <p:cNvSpPr txBox="1"/>
          <p:nvPr>
            <p:ph idx="1" type="body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more experiments with ILCS with variations that Martin suggested: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task off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OMP bugs: All threads, one thread, every other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other process off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OMP bugs: All threads, one thread, every other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except one off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OMP bugs: All threads, one thread, every other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MPI: Allreduce wrong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MPI: Allreduce wrong 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OMP: Critical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Pinpointing where the bug is manifesting and/or root causes of the failure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Approach: Generating ranking tables with targeted filters</a:t>
            </a:r>
            <a:endParaRPr/>
          </a:p>
        </p:txBody>
      </p:sp>
      <p:sp>
        <p:nvSpPr>
          <p:cNvPr id="770" name="Google Shape;770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of PTs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Decompression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Filters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NLR (</a:t>
            </a:r>
            <a:r>
              <a:rPr b="1" lang="en">
                <a:solidFill>
                  <a:schemeClr val="dk1"/>
                </a:solidFill>
              </a:rPr>
              <a:t>intra-PT compression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249550" y="2785775"/>
            <a:ext cx="1367100" cy="12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NLR</a:t>
            </a:r>
            <a:br>
              <a:rPr lang="en" sz="2000"/>
            </a:br>
            <a:r>
              <a:rPr lang="en" sz="1200"/>
              <a:t>(Nested Loop Recognition)</a:t>
            </a:r>
            <a:endParaRPr sz="1200"/>
          </a:p>
        </p:txBody>
      </p:sp>
      <p:cxnSp>
        <p:nvCxnSpPr>
          <p:cNvPr id="124" name="Google Shape;124;p20"/>
          <p:cNvCxnSpPr/>
          <p:nvPr/>
        </p:nvCxnSpPr>
        <p:spPr>
          <a:xfrm>
            <a:off x="1341900" y="3386675"/>
            <a:ext cx="19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 txBox="1"/>
          <p:nvPr/>
        </p:nvSpPr>
        <p:spPr>
          <a:xfrm>
            <a:off x="1341900" y="2647075"/>
            <a:ext cx="147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of Function Names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300" y="1120675"/>
            <a:ext cx="1905000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/>
          <p:nvPr/>
        </p:nvCxnSpPr>
        <p:spPr>
          <a:xfrm>
            <a:off x="4616650" y="3386675"/>
            <a:ext cx="6549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 txBox="1"/>
          <p:nvPr/>
        </p:nvSpPr>
        <p:spPr>
          <a:xfrm>
            <a:off x="5271550" y="2647075"/>
            <a:ext cx="1875900" cy="1455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Compressed </a:t>
            </a:r>
            <a:br>
              <a:rPr lang="en" sz="1600">
                <a:solidFill>
                  <a:srgbClr val="FF0000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Human-Readable</a:t>
            </a:r>
            <a:br>
              <a:rPr lang="en" sz="1600">
                <a:solidFill>
                  <a:srgbClr val="FF0000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Nested Loop Representation (NLR) of each PT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300" y="1077813"/>
            <a:ext cx="22098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of PTs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Decompression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Filters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NLR (</a:t>
            </a:r>
            <a:r>
              <a:rPr b="1" lang="en">
                <a:solidFill>
                  <a:schemeClr val="dk1"/>
                </a:solidFill>
              </a:rPr>
              <a:t>intra-PT compression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350" y="953850"/>
            <a:ext cx="4928050" cy="9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357650" y="2378975"/>
            <a:ext cx="64287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</a:rPr>
              <a:t>NLR-PTs for each set of filters is written to disk 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AA84F"/>
                </a:solidFill>
              </a:rPr>
              <a:t>Each NLR-PT is holding information about the sequence of function calls and returns based on the applied filter and its loop structures.</a:t>
            </a:r>
            <a:endParaRPr b="1" sz="20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</a:rPr>
              <a:t>Various types of </a:t>
            </a:r>
            <a:r>
              <a:rPr b="1" lang="en" sz="2000">
                <a:solidFill>
                  <a:srgbClr val="6AA84F"/>
                </a:solidFill>
              </a:rPr>
              <a:t>Attributes</a:t>
            </a:r>
            <a:r>
              <a:rPr lang="en" sz="2000">
                <a:solidFill>
                  <a:srgbClr val="6AA84F"/>
                </a:solidFill>
              </a:rPr>
              <a:t> would be extracted from each NLR-PT for </a:t>
            </a:r>
            <a:r>
              <a:rPr b="1" lang="en" sz="2000">
                <a:solidFill>
                  <a:srgbClr val="6AA84F"/>
                </a:solidFill>
              </a:rPr>
              <a:t>inter-PT</a:t>
            </a:r>
            <a:r>
              <a:rPr lang="en" sz="2000">
                <a:solidFill>
                  <a:srgbClr val="6AA84F"/>
                </a:solidFill>
              </a:rPr>
              <a:t> compression and analysis</a:t>
            </a:r>
            <a:endParaRPr sz="2000">
              <a:solidFill>
                <a:srgbClr val="6AA84F"/>
              </a:solidFill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