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33"/>
  </p:notesMasterIdLst>
  <p:handoutMasterIdLst>
    <p:handoutMasterId r:id="rId34"/>
  </p:handoutMasterIdLst>
  <p:sldIdLst>
    <p:sldId id="256" r:id="rId2"/>
    <p:sldId id="583" r:id="rId3"/>
    <p:sldId id="584" r:id="rId4"/>
    <p:sldId id="585" r:id="rId5"/>
    <p:sldId id="586" r:id="rId6"/>
    <p:sldId id="559" r:id="rId7"/>
    <p:sldId id="560" r:id="rId8"/>
    <p:sldId id="561" r:id="rId9"/>
    <p:sldId id="562" r:id="rId10"/>
    <p:sldId id="588" r:id="rId11"/>
    <p:sldId id="564" r:id="rId12"/>
    <p:sldId id="565" r:id="rId13"/>
    <p:sldId id="566" r:id="rId14"/>
    <p:sldId id="567" r:id="rId15"/>
    <p:sldId id="569" r:id="rId16"/>
    <p:sldId id="570" r:id="rId17"/>
    <p:sldId id="573" r:id="rId18"/>
    <p:sldId id="575" r:id="rId19"/>
    <p:sldId id="577" r:id="rId20"/>
    <p:sldId id="578" r:id="rId21"/>
    <p:sldId id="579" r:id="rId22"/>
    <p:sldId id="580" r:id="rId23"/>
    <p:sldId id="454" r:id="rId24"/>
    <p:sldId id="455" r:id="rId25"/>
    <p:sldId id="453" r:id="rId26"/>
    <p:sldId id="456" r:id="rId27"/>
    <p:sldId id="581" r:id="rId28"/>
    <p:sldId id="469" r:id="rId29"/>
    <p:sldId id="476" r:id="rId30"/>
    <p:sldId id="470" r:id="rId31"/>
    <p:sldId id="471" r:id="rId32"/>
  </p:sldIdLst>
  <p:sldSz cx="9144000" cy="6858000" type="screen4x3"/>
  <p:notesSz cx="6946900" cy="92075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buChar char="n"/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buChar char="n"/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buChar char="n"/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buChar char="n"/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buChar char="n"/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C0C0C0"/>
    <a:srgbClr val="B2B2B2"/>
    <a:srgbClr val="808080"/>
    <a:srgbClr val="777777"/>
    <a:srgbClr val="333397"/>
    <a:srgbClr val="969696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32787"/>
    <p:restoredTop sz="90992" autoAdjust="0"/>
  </p:normalViewPr>
  <p:slideViewPr>
    <p:cSldViewPr>
      <p:cViewPr varScale="1">
        <p:scale>
          <a:sx n="74" d="100"/>
          <a:sy n="74" d="100"/>
        </p:scale>
        <p:origin x="1668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>
              <a:defRPr sz="1200">
                <a:latin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>
              <a:defRPr sz="1200">
                <a:latin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0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471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>
              <a:defRPr sz="1200">
                <a:latin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0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471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>
                <a:latin typeface="Tahoma" pitchFamily="34" charset="0"/>
              </a:defRPr>
            </a:lvl1pPr>
          </a:lstStyle>
          <a:p>
            <a:fld id="{DD978F5E-19E5-42A7-A065-E4EA71ECC80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436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>
              <a:defRPr sz="1200">
                <a:latin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>
              <a:defRPr sz="1200">
                <a:latin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49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0563"/>
            <a:ext cx="4603750" cy="3452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49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73563"/>
            <a:ext cx="50958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471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>
              <a:defRPr sz="1200">
                <a:latin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49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7471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>
                <a:latin typeface="Tahoma" pitchFamily="34" charset="0"/>
              </a:defRPr>
            </a:lvl1pPr>
          </a:lstStyle>
          <a:p>
            <a:fld id="{63EA9836-303D-4056-B115-97A20F820B1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112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55613" y="1141413"/>
            <a:ext cx="8226425" cy="1919287"/>
          </a:xfrm>
        </p:spPr>
        <p:txBody>
          <a:bodyPr lIns="91440"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455613" y="3563938"/>
            <a:ext cx="8226425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555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r>
              <a:rPr lang="en-US" smtClean="0"/>
              <a:t>Parallel Programming and Processing</a:t>
            </a:r>
            <a:endParaRPr lang="en-US" dirty="0"/>
          </a:p>
        </p:txBody>
      </p:sp>
      <p:sp>
        <p:nvSpPr>
          <p:cNvPr id="6555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9491F1F5-4FD5-4701-8651-B6E66F929598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5554" name="Rectangle 18"/>
          <p:cNvSpPr>
            <a:spLocks noChangeArrowheads="1"/>
          </p:cNvSpPr>
          <p:nvPr userDrawn="1"/>
        </p:nvSpPr>
        <p:spPr bwMode="gray">
          <a:xfrm>
            <a:off x="547688" y="3478212"/>
            <a:ext cx="8043862" cy="26988"/>
          </a:xfrm>
          <a:prstGeom prst="rect">
            <a:avLst/>
          </a:prstGeom>
          <a:gradFill rotWithShape="0">
            <a:gsLst>
              <a:gs pos="0">
                <a:srgbClr val="333395">
                  <a:gamma/>
                  <a:tint val="24706"/>
                  <a:invGamma/>
                </a:srgbClr>
              </a:gs>
              <a:gs pos="50000">
                <a:srgbClr val="333395"/>
              </a:gs>
              <a:gs pos="100000">
                <a:srgbClr val="333395">
                  <a:gamma/>
                  <a:tint val="24706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/>
          </a:p>
        </p:txBody>
      </p:sp>
      <p:pic>
        <p:nvPicPr>
          <p:cNvPr id="65556" name="Picture 20" descr="C:\Martin\Talks\JobTalk\menu0bild.jpg"/>
          <p:cNvPicPr>
            <a:picLocks noChangeAspect="1" noChangeArrowheads="1"/>
          </p:cNvPicPr>
          <p:nvPr userDrawn="1"/>
        </p:nvPicPr>
        <p:blipFill>
          <a:blip r:embed="rId2" cstate="print">
            <a:lum bright="40000" contrast="-50000"/>
          </a:blip>
          <a:srcRect/>
          <a:stretch>
            <a:fillRect/>
          </a:stretch>
        </p:blipFill>
        <p:spPr bwMode="auto">
          <a:xfrm>
            <a:off x="0" y="-328613"/>
            <a:ext cx="9150350" cy="190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57" name="Picture 21" descr="C:\Martin\Talks\JobTalk\menu0bildmir.JPG"/>
          <p:cNvPicPr>
            <a:picLocks noChangeAspect="1" noChangeArrowheads="1"/>
          </p:cNvPicPr>
          <p:nvPr userDrawn="1"/>
        </p:nvPicPr>
        <p:blipFill>
          <a:blip r:embed="rId3" cstate="print">
            <a:lum bright="40000" contrast="-50000"/>
          </a:blip>
          <a:srcRect/>
          <a:stretch>
            <a:fillRect/>
          </a:stretch>
        </p:blipFill>
        <p:spPr bwMode="auto">
          <a:xfrm>
            <a:off x="0" y="5392738"/>
            <a:ext cx="9150350" cy="190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47688"/>
            <a:ext cx="2057400" cy="52562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7688"/>
            <a:ext cx="6019800" cy="52562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768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23975"/>
            <a:ext cx="8226425" cy="2163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640138"/>
            <a:ext cx="8226425" cy="2163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768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3975"/>
            <a:ext cx="4037013" cy="4479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6613" y="1323975"/>
            <a:ext cx="4037012" cy="4479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768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323975"/>
            <a:ext cx="8226425" cy="4479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3BD80475-FB4C-4631-B1F6-3BF1B3F77F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5971032"/>
            <a:ext cx="1905000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9128C3A0-0B0F-41AE-8690-F6AFB346F1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3975"/>
            <a:ext cx="4037013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23975"/>
            <a:ext cx="4037012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5971032"/>
            <a:ext cx="1905000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1A3A3E02-7133-44D2-A69A-0DB94D074E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597103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37" name="Picture 25" descr="C:\Martin\Talks\JobTalk\menu0bildmir.JPG"/>
          <p:cNvPicPr>
            <a:picLocks noChangeAspect="1" noChangeArrowheads="1"/>
          </p:cNvPicPr>
          <p:nvPr userDrawn="1"/>
        </p:nvPicPr>
        <p:blipFill>
          <a:blip r:embed="rId16" cstate="print">
            <a:lum bright="40000" contrast="-50000"/>
          </a:blip>
          <a:srcRect/>
          <a:stretch>
            <a:fillRect/>
          </a:stretch>
        </p:blipFill>
        <p:spPr bwMode="auto">
          <a:xfrm>
            <a:off x="-19050" y="5371306"/>
            <a:ext cx="9150350" cy="190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36" name="Picture 24" descr="C:\Martin\Talks\JobTalk\menu0bild.jpg"/>
          <p:cNvPicPr>
            <a:picLocks noChangeAspect="1" noChangeArrowheads="1"/>
          </p:cNvPicPr>
          <p:nvPr userDrawn="1"/>
        </p:nvPicPr>
        <p:blipFill>
          <a:blip r:embed="rId17" cstate="print">
            <a:lum bright="40000" contrast="-50000"/>
          </a:blip>
          <a:srcRect/>
          <a:stretch>
            <a:fillRect/>
          </a:stretch>
        </p:blipFill>
        <p:spPr bwMode="auto">
          <a:xfrm>
            <a:off x="0" y="-319088"/>
            <a:ext cx="9150350" cy="190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4768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148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452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23975"/>
            <a:ext cx="8226425" cy="447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5613" y="5969000"/>
            <a:ext cx="7316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1C1C1C"/>
                </a:solidFill>
              </a:defRPr>
            </a:lvl1pPr>
          </a:lstStyle>
          <a:p>
            <a:r>
              <a:rPr lang="en-US" dirty="0" smtClean="0"/>
              <a:t>A Tool for Automatically Suggesting Source-Code Optimization for Complex GPU Kernels</a:t>
            </a:r>
            <a:endParaRPr lang="en-US" dirty="0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/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transition/>
  <p:hf hdr="0" ftr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7B7BD1"/>
        </a:buClr>
        <a:buSzPct val="95000"/>
        <a:buFont typeface="Wingdings" pitchFamily="2" charset="2"/>
        <a:buChar char="§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282D4"/>
        </a:buClr>
        <a:buSzPct val="90000"/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8A8AD6"/>
        </a:buClr>
        <a:buSzPct val="80000"/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6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6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6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6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6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57200" y="914400"/>
            <a:ext cx="8226425" cy="1904999"/>
          </a:xfrm>
        </p:spPr>
        <p:txBody>
          <a:bodyPr/>
          <a:lstStyle/>
          <a:p>
            <a:r>
              <a:rPr lang="en-US" dirty="0"/>
              <a:t>A Tool for </a:t>
            </a:r>
            <a:r>
              <a:rPr lang="en-US" dirty="0" smtClean="0"/>
              <a:t>Automatically Suggesting Source-Code Optimization for Complex </a:t>
            </a:r>
            <a:r>
              <a:rPr lang="en-US" dirty="0"/>
              <a:t>GPU </a:t>
            </a:r>
            <a:r>
              <a:rPr lang="en-US" dirty="0" smtClean="0"/>
              <a:t>Kernels</a:t>
            </a:r>
            <a:endParaRPr lang="en-US" sz="2800" dirty="0"/>
          </a:p>
        </p:txBody>
      </p:sp>
      <p:sp>
        <p:nvSpPr>
          <p:cNvPr id="36966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505200"/>
            <a:ext cx="8226425" cy="2801938"/>
          </a:xfrm>
        </p:spPr>
        <p:txBody>
          <a:bodyPr/>
          <a:lstStyle/>
          <a:p>
            <a:r>
              <a:rPr lang="en-US" sz="2000" b="1" dirty="0"/>
              <a:t>Saeed </a:t>
            </a:r>
            <a:r>
              <a:rPr lang="en-US" sz="2000" b="1" dirty="0" err="1"/>
              <a:t>Taheri</a:t>
            </a:r>
            <a:r>
              <a:rPr lang="en-US" sz="2000" b="1" dirty="0"/>
              <a:t>, School of Computing, University of Utah</a:t>
            </a:r>
          </a:p>
          <a:p>
            <a:r>
              <a:rPr lang="en-US" sz="2000" b="1" dirty="0"/>
              <a:t>Martin </a:t>
            </a:r>
            <a:r>
              <a:rPr lang="en-US" sz="2000" b="1" dirty="0" err="1"/>
              <a:t>Burtscher</a:t>
            </a:r>
            <a:r>
              <a:rPr lang="en-US" sz="2000" b="1" dirty="0"/>
              <a:t>, Department of Computer Science, Texas State University</a:t>
            </a:r>
          </a:p>
          <a:p>
            <a:r>
              <a:rPr lang="en-US" sz="2000" b="1" dirty="0" err="1" smtClean="0"/>
              <a:t>Apan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Qasem</a:t>
            </a:r>
            <a:r>
              <a:rPr lang="en-US" sz="2000" b="1" dirty="0" smtClean="0"/>
              <a:t>, </a:t>
            </a:r>
            <a:r>
              <a:rPr lang="en-US" sz="2000" b="1" dirty="0"/>
              <a:t>Department of Computer Science, Texas State </a:t>
            </a:r>
            <a:r>
              <a:rPr lang="en-US" sz="2000" b="1" dirty="0" smtClean="0"/>
              <a:t>University</a:t>
            </a:r>
          </a:p>
          <a:p>
            <a:endParaRPr lang="en-US" sz="2000" dirty="0" smtClean="0"/>
          </a:p>
          <a:p>
            <a:r>
              <a:rPr lang="en-US" sz="2000" dirty="0" smtClean="0"/>
              <a:t>PDPTA’15</a:t>
            </a:r>
            <a:r>
              <a:rPr lang="en-US" sz="2000" dirty="0" smtClean="0"/>
              <a:t>, 29 July 2015</a:t>
            </a:r>
          </a:p>
          <a:p>
            <a:r>
              <a:rPr lang="en-US" sz="2000" dirty="0" smtClean="0"/>
              <a:t>Las Vegas, </a:t>
            </a:r>
            <a:r>
              <a:rPr lang="en-US" sz="2000" dirty="0" smtClean="0"/>
              <a:t>NV</a:t>
            </a:r>
          </a:p>
          <a:p>
            <a:endParaRPr lang="en-US" sz="2000" dirty="0"/>
          </a:p>
          <a:p>
            <a:r>
              <a:rPr lang="en-US" sz="2000" dirty="0" smtClean="0"/>
              <a:t>(This work has been done as part of my master thesis at Texas State University under Dr</a:t>
            </a:r>
            <a:r>
              <a:rPr lang="en-US" sz="2000" dirty="0" smtClean="0"/>
              <a:t>. Martin </a:t>
            </a:r>
            <a:r>
              <a:rPr lang="en-US" sz="2000" dirty="0" err="1" smtClean="0"/>
              <a:t>Burtscher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Train and test on same code :</a:t>
            </a:r>
          </a:p>
          <a:p>
            <a:pPr lvl="1"/>
            <a:r>
              <a:rPr lang="en-US" sz="2400" dirty="0"/>
              <a:t>Up to </a:t>
            </a:r>
            <a:r>
              <a:rPr lang="en-US" sz="2400" dirty="0">
                <a:solidFill>
                  <a:srgbClr val="FF0000"/>
                </a:solidFill>
              </a:rPr>
              <a:t>97% </a:t>
            </a:r>
            <a:r>
              <a:rPr lang="en-US" sz="2400" dirty="0"/>
              <a:t>accuracy of </a:t>
            </a:r>
            <a:r>
              <a:rPr lang="en-US" sz="2400" dirty="0" smtClean="0"/>
              <a:t>predictions </a:t>
            </a:r>
          </a:p>
          <a:p>
            <a:r>
              <a:rPr lang="en-US" sz="2400" dirty="0" smtClean="0"/>
              <a:t>Train and test on different codes:</a:t>
            </a:r>
          </a:p>
          <a:p>
            <a:pPr lvl="1"/>
            <a:r>
              <a:rPr lang="en-US" sz="2400" dirty="0"/>
              <a:t>Up to </a:t>
            </a:r>
            <a:r>
              <a:rPr lang="en-US" sz="2400" dirty="0" smtClean="0">
                <a:solidFill>
                  <a:srgbClr val="FF0000"/>
                </a:solidFill>
              </a:rPr>
              <a:t>82% </a:t>
            </a:r>
            <a:r>
              <a:rPr lang="en-US" sz="2400" dirty="0"/>
              <a:t>accuracy of </a:t>
            </a:r>
            <a:r>
              <a:rPr lang="en-US" sz="2400" dirty="0" smtClean="0"/>
              <a:t>predictions </a:t>
            </a:r>
          </a:p>
          <a:p>
            <a:r>
              <a:rPr lang="en-US" sz="2400" dirty="0" smtClean="0"/>
              <a:t>Better results when training on larger datasets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5613" y="5969000"/>
            <a:ext cx="6326187" cy="457200"/>
          </a:xfrm>
        </p:spPr>
        <p:txBody>
          <a:bodyPr/>
          <a:lstStyle/>
          <a:p>
            <a:r>
              <a:rPr lang="en-US" dirty="0"/>
              <a:t>Automatic Optimization Suggestion for Irregular GPU kernels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82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N-body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evolution of physical system</a:t>
            </a:r>
          </a:p>
          <a:p>
            <a:pPr lvl="1"/>
            <a:r>
              <a:rPr lang="en-US" dirty="0" smtClean="0"/>
              <a:t>System consists of </a:t>
            </a:r>
            <a:r>
              <a:rPr lang="en-US" dirty="0" smtClean="0">
                <a:solidFill>
                  <a:srgbClr val="0070C0"/>
                </a:solidFill>
              </a:rPr>
              <a:t>bodies</a:t>
            </a:r>
          </a:p>
          <a:p>
            <a:pPr lvl="1"/>
            <a:r>
              <a:rPr lang="en-US" dirty="0" smtClean="0"/>
              <a:t>“</a:t>
            </a:r>
            <a:r>
              <a:rPr lang="en-US" dirty="0" smtClean="0">
                <a:solidFill>
                  <a:srgbClr val="0070C0"/>
                </a:solidFill>
              </a:rPr>
              <a:t>n</a:t>
            </a:r>
            <a:r>
              <a:rPr lang="en-US" dirty="0" smtClean="0"/>
              <a:t>” is the number of bodies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455613" y="5969000"/>
            <a:ext cx="6326187" cy="457200"/>
          </a:xfrm>
        </p:spPr>
        <p:txBody>
          <a:bodyPr/>
          <a:lstStyle/>
          <a:p>
            <a:r>
              <a:rPr lang="en-US" dirty="0"/>
              <a:t>Automatic Optimization Suggestion for Irregular GPU kernels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895600"/>
            <a:ext cx="3122612" cy="277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503" y="2895600"/>
            <a:ext cx="3180122" cy="277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01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N-body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NB : </a:t>
            </a:r>
            <a:r>
              <a:rPr lang="en-US" dirty="0" smtClean="0">
                <a:solidFill>
                  <a:srgbClr val="FF0000"/>
                </a:solidFill>
              </a:rPr>
              <a:t>Regular</a:t>
            </a:r>
            <a:r>
              <a:rPr lang="en-US" dirty="0" smtClean="0"/>
              <a:t> parallel implementation, </a:t>
            </a:r>
            <a:r>
              <a:rPr lang="en-US" dirty="0">
                <a:solidFill>
                  <a:srgbClr val="0070C0"/>
                </a:solidFill>
              </a:rPr>
              <a:t>O(</a:t>
            </a:r>
            <a:r>
              <a:rPr lang="en-US" i="1" dirty="0">
                <a:solidFill>
                  <a:srgbClr val="0070C0"/>
                </a:solidFill>
              </a:rPr>
              <a:t>n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5613" y="5969000"/>
            <a:ext cx="6326187" cy="457200"/>
          </a:xfrm>
        </p:spPr>
        <p:txBody>
          <a:bodyPr/>
          <a:lstStyle/>
          <a:p>
            <a:r>
              <a:rPr lang="en-US" dirty="0"/>
              <a:t>Automatic Optimization Suggestion for Irregular GPU kernels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133600"/>
            <a:ext cx="5562600" cy="3886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65548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Barnes-Hut </a:t>
            </a:r>
            <a:r>
              <a:rPr lang="en-US" dirty="0"/>
              <a:t>(1986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 smtClean="0"/>
              <a:t>Algorithm </a:t>
            </a:r>
            <a:r>
              <a:rPr lang="en-US" dirty="0"/>
              <a:t>to approximately compute </a:t>
            </a:r>
            <a:r>
              <a:rPr lang="en-US" dirty="0" smtClean="0"/>
              <a:t>forces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Requires </a:t>
            </a:r>
            <a:r>
              <a:rPr lang="en-US" dirty="0"/>
              <a:t>only </a:t>
            </a:r>
            <a:r>
              <a:rPr lang="en-US" dirty="0">
                <a:solidFill>
                  <a:srgbClr val="0070C0"/>
                </a:solidFill>
              </a:rPr>
              <a:t>O(</a:t>
            </a:r>
            <a:r>
              <a:rPr lang="en-US" i="1" dirty="0">
                <a:solidFill>
                  <a:srgbClr val="0070C0"/>
                </a:solidFill>
              </a:rPr>
              <a:t>n</a:t>
            </a:r>
            <a:r>
              <a:rPr lang="en-US" dirty="0">
                <a:solidFill>
                  <a:srgbClr val="0070C0"/>
                </a:solidFill>
              </a:rPr>
              <a:t> log </a:t>
            </a:r>
            <a:r>
              <a:rPr lang="en-US" i="1" dirty="0">
                <a:solidFill>
                  <a:srgbClr val="0070C0"/>
                </a:solidFill>
              </a:rPr>
              <a:t>n</a:t>
            </a:r>
            <a:r>
              <a:rPr lang="en-US" dirty="0">
                <a:solidFill>
                  <a:srgbClr val="0070C0"/>
                </a:solidFill>
              </a:rPr>
              <a:t>) </a:t>
            </a:r>
            <a:r>
              <a:rPr lang="en-US" dirty="0"/>
              <a:t>operations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Idea is to “combine” far away </a:t>
            </a:r>
            <a:r>
              <a:rPr lang="en-US" dirty="0" smtClean="0"/>
              <a:t>bodies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Error </a:t>
            </a:r>
            <a:r>
              <a:rPr lang="en-US" dirty="0"/>
              <a:t>should be small because </a:t>
            </a:r>
            <a:r>
              <a:rPr lang="en-US" i="1" dirty="0"/>
              <a:t>force </a:t>
            </a:r>
            <a:r>
              <a:rPr lang="en-US" dirty="0">
                <a:sym typeface="Symbol"/>
              </a:rPr>
              <a:t></a:t>
            </a:r>
            <a:r>
              <a:rPr lang="en-US" dirty="0"/>
              <a:t> 1/</a:t>
            </a:r>
            <a:r>
              <a:rPr lang="en-US" i="1" dirty="0"/>
              <a:t>distance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5613" y="5969000"/>
            <a:ext cx="6326187" cy="457200"/>
          </a:xfrm>
        </p:spPr>
        <p:txBody>
          <a:bodyPr/>
          <a:lstStyle/>
          <a:p>
            <a:r>
              <a:rPr lang="en-US" dirty="0"/>
              <a:t>Automatic Optimization Suggestion for Irregular GPU kernels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10836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61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Barnes-Hut Parallel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BH </a:t>
            </a:r>
            <a:r>
              <a:rPr lang="en-US" dirty="0"/>
              <a:t>: </a:t>
            </a:r>
            <a:r>
              <a:rPr lang="en-US" dirty="0" smtClean="0">
                <a:solidFill>
                  <a:srgbClr val="FF0000"/>
                </a:solidFill>
              </a:rPr>
              <a:t>Irregular</a:t>
            </a:r>
            <a:r>
              <a:rPr lang="en-US" dirty="0" smtClean="0"/>
              <a:t> </a:t>
            </a:r>
            <a:r>
              <a:rPr lang="en-US" dirty="0"/>
              <a:t>parallel implementation, </a:t>
            </a:r>
            <a:r>
              <a:rPr lang="en-US" dirty="0">
                <a:solidFill>
                  <a:srgbClr val="0070C0"/>
                </a:solidFill>
              </a:rPr>
              <a:t>O(</a:t>
            </a:r>
            <a:r>
              <a:rPr lang="en-US" i="1" dirty="0">
                <a:solidFill>
                  <a:srgbClr val="0070C0"/>
                </a:solidFill>
              </a:rPr>
              <a:t>n</a:t>
            </a:r>
            <a:r>
              <a:rPr lang="en-US" dirty="0">
                <a:solidFill>
                  <a:srgbClr val="0070C0"/>
                </a:solidFill>
              </a:rPr>
              <a:t> log </a:t>
            </a:r>
            <a:r>
              <a:rPr lang="en-US" i="1" dirty="0">
                <a:solidFill>
                  <a:srgbClr val="0070C0"/>
                </a:solidFill>
              </a:rPr>
              <a:t>n</a:t>
            </a:r>
            <a:r>
              <a:rPr lang="en-US" dirty="0">
                <a:solidFill>
                  <a:srgbClr val="0070C0"/>
                </a:solidFill>
              </a:rPr>
              <a:t>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5613" y="5969000"/>
            <a:ext cx="6326187" cy="457200"/>
          </a:xfrm>
        </p:spPr>
        <p:txBody>
          <a:bodyPr/>
          <a:lstStyle/>
          <a:p>
            <a:r>
              <a:rPr lang="en-US" dirty="0"/>
              <a:t>Automatic Optimization Suggestion for Irregular GPU kernels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81200"/>
            <a:ext cx="6781799" cy="4114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37401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219199"/>
          <a:ext cx="8226424" cy="488017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38200"/>
                <a:gridCol w="3275012"/>
                <a:gridCol w="992188"/>
                <a:gridCol w="3121024"/>
              </a:tblGrid>
              <a:tr h="51984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BH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917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effectLst/>
                        </a:rPr>
                        <a:t>employs thread voting instead of a shared-memory-based code sequence to perform a 32-element reduction.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FTZ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effectLst/>
                        </a:rPr>
                        <a:t>flush </a:t>
                      </a:r>
                      <a:r>
                        <a:rPr lang="en-US" sz="1400" kern="1200" dirty="0" err="1" smtClean="0">
                          <a:effectLst/>
                        </a:rPr>
                        <a:t>denormal</a:t>
                      </a:r>
                      <a:r>
                        <a:rPr lang="en-US" sz="1400" kern="1200" dirty="0" smtClean="0">
                          <a:effectLst/>
                        </a:rPr>
                        <a:t> numbers to zero when executing floating-point operations</a:t>
                      </a:r>
                      <a:endParaRPr lang="en-US" sz="1400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917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WARP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effectLst/>
                        </a:rPr>
                        <a:t>switches from a thread-based to a warp-based implementation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RSQRT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effectLst/>
                        </a:rPr>
                        <a:t>CUDA “</a:t>
                      </a:r>
                      <a:r>
                        <a:rPr lang="en-US" sz="1400" kern="1200" dirty="0" err="1" smtClean="0">
                          <a:effectLst/>
                        </a:rPr>
                        <a:t>rsqrtf</a:t>
                      </a:r>
                      <a:r>
                        <a:rPr lang="en-US" sz="1400" kern="1200" dirty="0" smtClean="0">
                          <a:effectLst/>
                        </a:rPr>
                        <a:t>()”  instead of “1.0f / </a:t>
                      </a:r>
                      <a:r>
                        <a:rPr lang="en-US" sz="1400" kern="1200" dirty="0" err="1" smtClean="0">
                          <a:effectLst/>
                        </a:rPr>
                        <a:t>sqrtf</a:t>
                      </a:r>
                      <a:r>
                        <a:rPr lang="en-US" sz="1400" kern="1200" dirty="0" smtClean="0">
                          <a:effectLst/>
                        </a:rPr>
                        <a:t>()” </a:t>
                      </a:r>
                      <a:endParaRPr lang="en-US" sz="1400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198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effectLst/>
                        </a:rPr>
                        <a:t>approximately sorts the bodies by spatial distance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effectLst/>
                        </a:rPr>
                        <a:t>Copy immutable parameters into constant memory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57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RSQRT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effectLst/>
                        </a:rPr>
                        <a:t>CUDA “</a:t>
                      </a:r>
                      <a:r>
                        <a:rPr lang="en-US" sz="1400" kern="1200" dirty="0" err="1" smtClean="0">
                          <a:effectLst/>
                        </a:rPr>
                        <a:t>rsqrtf</a:t>
                      </a:r>
                      <a:r>
                        <a:rPr lang="en-US" sz="1400" kern="1200" dirty="0" smtClean="0">
                          <a:effectLst/>
                        </a:rPr>
                        <a:t>()”  instead of “1.0f / </a:t>
                      </a:r>
                      <a:r>
                        <a:rPr lang="en-US" sz="1400" kern="1200" dirty="0" err="1" smtClean="0">
                          <a:effectLst/>
                        </a:rPr>
                        <a:t>sqrtf</a:t>
                      </a:r>
                      <a:r>
                        <a:rPr lang="en-US" sz="1400" kern="1200" dirty="0" smtClean="0">
                          <a:effectLst/>
                        </a:rPr>
                        <a:t>()” 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effectLst/>
                        </a:rPr>
                        <a:t>separates the innermost loop of the force calculation into two consecutive loops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917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FTZ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effectLst/>
                        </a:rPr>
                        <a:t>flush </a:t>
                      </a:r>
                      <a:r>
                        <a:rPr lang="en-US" sz="1400" kern="1200" dirty="0" err="1" smtClean="0">
                          <a:effectLst/>
                        </a:rPr>
                        <a:t>denormal</a:t>
                      </a:r>
                      <a:r>
                        <a:rPr lang="en-US" sz="1400" kern="1200" dirty="0" smtClean="0">
                          <a:effectLst/>
                        </a:rPr>
                        <a:t> numbers to zero when executing floating-point operations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SHMEM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effectLst/>
                        </a:rPr>
                        <a:t>employs blocking, reduces the number of global memory accesses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308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effectLst/>
                        </a:rPr>
                        <a:t>strategically copies volatile variables into non-volatile variables, reduces memory accesses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UNROLL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effectLst/>
                        </a:rPr>
                        <a:t>unrolling of the innermost loop(s)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381000" y="5943600"/>
            <a:ext cx="6326187" cy="457200"/>
          </a:xfrm>
        </p:spPr>
        <p:txBody>
          <a:bodyPr/>
          <a:lstStyle/>
          <a:p>
            <a:r>
              <a:rPr lang="en-US" dirty="0"/>
              <a:t>Automatic Optimization Suggestion for Irregular GPU kernels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566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219199"/>
          <a:ext cx="8226424" cy="488017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38200"/>
                <a:gridCol w="3275012"/>
                <a:gridCol w="992188"/>
                <a:gridCol w="3121024"/>
              </a:tblGrid>
              <a:tr h="51984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BH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917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effectLst/>
                        </a:rPr>
                        <a:t>employs thread voting instead of a shared-memory-based code sequence to perform a 32-element reduction.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FTZ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effectLst/>
                        </a:rPr>
                        <a:t>flush </a:t>
                      </a:r>
                      <a:r>
                        <a:rPr lang="en-US" sz="1400" kern="1200" dirty="0" err="1" smtClean="0">
                          <a:effectLst/>
                        </a:rPr>
                        <a:t>denormal</a:t>
                      </a:r>
                      <a:r>
                        <a:rPr lang="en-US" sz="1400" kern="1200" dirty="0" smtClean="0">
                          <a:effectLst/>
                        </a:rPr>
                        <a:t> numbers to zero when executing floating-point operations</a:t>
                      </a:r>
                      <a:endParaRPr lang="en-US" sz="1400" dirty="0" smtClean="0"/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7917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WARP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effectLst/>
                        </a:rPr>
                        <a:t>switches from a thread-based to a warp-based implementation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RSQRT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effectLst/>
                        </a:rPr>
                        <a:t>CUDA “</a:t>
                      </a:r>
                      <a:r>
                        <a:rPr lang="en-US" sz="1400" kern="1200" dirty="0" err="1" smtClean="0">
                          <a:effectLst/>
                        </a:rPr>
                        <a:t>rsqrtf</a:t>
                      </a:r>
                      <a:r>
                        <a:rPr lang="en-US" sz="1400" kern="1200" dirty="0" smtClean="0">
                          <a:effectLst/>
                        </a:rPr>
                        <a:t>()”  instead of “1.0f / </a:t>
                      </a:r>
                      <a:r>
                        <a:rPr lang="en-US" sz="1400" kern="1200" dirty="0" err="1" smtClean="0">
                          <a:effectLst/>
                        </a:rPr>
                        <a:t>sqrtf</a:t>
                      </a:r>
                      <a:r>
                        <a:rPr lang="en-US" sz="1400" kern="1200" dirty="0" smtClean="0">
                          <a:effectLst/>
                        </a:rPr>
                        <a:t>()” </a:t>
                      </a:r>
                      <a:endParaRPr lang="en-US" sz="1400" dirty="0" smtClean="0"/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198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effectLst/>
                        </a:rPr>
                        <a:t>approximately sorts the bodies by spatial distance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effectLst/>
                        </a:rPr>
                        <a:t>Copy immutable parameters into constant memory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57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RSQRT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effectLst/>
                        </a:rPr>
                        <a:t>CUDA “</a:t>
                      </a:r>
                      <a:r>
                        <a:rPr lang="en-US" sz="1400" kern="1200" dirty="0" err="1" smtClean="0">
                          <a:effectLst/>
                        </a:rPr>
                        <a:t>rsqrtf</a:t>
                      </a:r>
                      <a:r>
                        <a:rPr lang="en-US" sz="1400" kern="1200" dirty="0" smtClean="0">
                          <a:effectLst/>
                        </a:rPr>
                        <a:t>()”  instead of “1.0f / </a:t>
                      </a:r>
                      <a:r>
                        <a:rPr lang="en-US" sz="1400" kern="1200" dirty="0" err="1" smtClean="0">
                          <a:effectLst/>
                        </a:rPr>
                        <a:t>sqrtf</a:t>
                      </a:r>
                      <a:r>
                        <a:rPr lang="en-US" sz="1400" kern="1200" dirty="0" smtClean="0">
                          <a:effectLst/>
                        </a:rPr>
                        <a:t>()” 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effectLst/>
                        </a:rPr>
                        <a:t>separates the innermost loop of the force calculation into two consecutive loops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917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FTZ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effectLst/>
                        </a:rPr>
                        <a:t>flush </a:t>
                      </a:r>
                      <a:r>
                        <a:rPr lang="en-US" sz="1400" kern="1200" dirty="0" err="1" smtClean="0">
                          <a:effectLst/>
                        </a:rPr>
                        <a:t>denormal</a:t>
                      </a:r>
                      <a:r>
                        <a:rPr lang="en-US" sz="1400" kern="1200" dirty="0" smtClean="0">
                          <a:effectLst/>
                        </a:rPr>
                        <a:t> numbers to zero when executing floating-point operations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SHMEM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effectLst/>
                        </a:rPr>
                        <a:t>employs blocking, reduces the number of global memory accesses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308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effectLst/>
                        </a:rPr>
                        <a:t>strategically copies volatile variables into non-volatile variables, reduces memory accesses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UNROLL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effectLst/>
                        </a:rPr>
                        <a:t>unrolling of the innermost loop(s)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381000" y="5943600"/>
            <a:ext cx="6326187" cy="457200"/>
          </a:xfrm>
        </p:spPr>
        <p:txBody>
          <a:bodyPr/>
          <a:lstStyle/>
          <a:p>
            <a:r>
              <a:rPr lang="en-US" dirty="0"/>
              <a:t>Automatic Optimization Suggestion for Irregular GPU kernels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17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(quantifying)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Collecting numerical values for metrics such as:</a:t>
            </a:r>
          </a:p>
          <a:p>
            <a:pPr lvl="1"/>
            <a:r>
              <a:rPr lang="en-US" dirty="0"/>
              <a:t>Cache </a:t>
            </a:r>
            <a:r>
              <a:rPr lang="en-US" dirty="0" smtClean="0"/>
              <a:t>hit/miss </a:t>
            </a:r>
            <a:r>
              <a:rPr lang="en-US" dirty="0"/>
              <a:t>rates in different layers</a:t>
            </a:r>
          </a:p>
          <a:p>
            <a:pPr lvl="1"/>
            <a:r>
              <a:rPr lang="en-US" dirty="0"/>
              <a:t>Different </a:t>
            </a:r>
            <a:r>
              <a:rPr lang="en-US" dirty="0" smtClean="0"/>
              <a:t>memory </a:t>
            </a:r>
            <a:r>
              <a:rPr lang="en-US" dirty="0"/>
              <a:t>load/store throughput</a:t>
            </a:r>
          </a:p>
          <a:p>
            <a:pPr lvl="1"/>
            <a:r>
              <a:rPr lang="en-US" dirty="0"/>
              <a:t>Number of different instructions</a:t>
            </a:r>
          </a:p>
          <a:p>
            <a:pPr lvl="1"/>
            <a:r>
              <a:rPr lang="en-US" dirty="0"/>
              <a:t>Flops</a:t>
            </a:r>
          </a:p>
          <a:p>
            <a:pPr lvl="1"/>
            <a:r>
              <a:rPr lang="en-US" dirty="0"/>
              <a:t>Active </a:t>
            </a:r>
            <a:r>
              <a:rPr lang="en-US" dirty="0" smtClean="0"/>
              <a:t>warps/threads</a:t>
            </a:r>
          </a:p>
          <a:p>
            <a:r>
              <a:rPr lang="en-US" dirty="0" smtClean="0"/>
              <a:t>Using NVIDIA Visual Profiler V6.5 (</a:t>
            </a:r>
            <a:r>
              <a:rPr lang="en-US" dirty="0" err="1" smtClean="0"/>
              <a:t>nvprof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Total number of metrics/events : 250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5613" y="5969000"/>
            <a:ext cx="6326187" cy="457200"/>
          </a:xfrm>
        </p:spPr>
        <p:txBody>
          <a:bodyPr/>
          <a:lstStyle/>
          <a:p>
            <a:r>
              <a:rPr lang="en-US" dirty="0"/>
              <a:t>Automatic Optimization Suggestion for Irregular GPU kernels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205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</a:t>
            </a:r>
            <a:r>
              <a:rPr lang="en-US" dirty="0" smtClean="0"/>
              <a:t>Sizes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951988"/>
              </p:ext>
            </p:extLst>
          </p:nvPr>
        </p:nvGraphicFramePr>
        <p:xfrm>
          <a:off x="685800" y="1676400"/>
          <a:ext cx="3505200" cy="3352800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1751882"/>
                <a:gridCol w="1753318"/>
              </a:tblGrid>
              <a:tr h="41910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BH</a:t>
                      </a:r>
                      <a:endParaRPr lang="en-US" sz="2000" dirty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</a:rPr>
                        <a:t>Bodies</a:t>
                      </a:r>
                      <a:endParaRPr lang="en-US" sz="2000" b="0" dirty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</a:rPr>
                        <a:t>Time-steps</a:t>
                      </a:r>
                      <a:endParaRPr lang="en-US" sz="2000" b="0" dirty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91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125,000</a:t>
                      </a:r>
                      <a:endParaRPr lang="en-US" sz="2000" b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2</a:t>
                      </a:r>
                      <a:endParaRPr lang="en-US" sz="2000" b="0" dirty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91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250,000</a:t>
                      </a:r>
                      <a:endParaRPr lang="en-US" sz="2000" b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2</a:t>
                      </a:r>
                      <a:endParaRPr lang="en-US" sz="2000" b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91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250,000</a:t>
                      </a:r>
                      <a:endParaRPr lang="en-US" sz="2000" b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5</a:t>
                      </a:r>
                      <a:endParaRPr lang="en-US" sz="2000" b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91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500,000</a:t>
                      </a:r>
                      <a:endParaRPr lang="en-US" sz="2000" b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5</a:t>
                      </a:r>
                      <a:endParaRPr lang="en-US" sz="2000" b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91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500,000</a:t>
                      </a:r>
                      <a:endParaRPr lang="en-US" sz="2000" b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10</a:t>
                      </a:r>
                      <a:endParaRPr lang="en-US" sz="2000" b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91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1,000,000</a:t>
                      </a:r>
                      <a:endParaRPr lang="en-US" sz="2000" b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10</a:t>
                      </a:r>
                      <a:endParaRPr lang="en-US" sz="2000" b="0" dirty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5613" y="5969000"/>
            <a:ext cx="6326187" cy="457200"/>
          </a:xfrm>
        </p:spPr>
        <p:txBody>
          <a:bodyPr/>
          <a:lstStyle/>
          <a:p>
            <a:r>
              <a:rPr lang="en-US" dirty="0"/>
              <a:t>Automatic Optimization Suggestion for Irregular GPU kernels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93204"/>
              </p:ext>
            </p:extLst>
          </p:nvPr>
        </p:nvGraphicFramePr>
        <p:xfrm>
          <a:off x="4648200" y="1676400"/>
          <a:ext cx="3581400" cy="33528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790700"/>
                <a:gridCol w="1790700"/>
              </a:tblGrid>
              <a:tr h="55880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Bodies</a:t>
                      </a:r>
                      <a:endParaRPr lang="en-US" sz="2000" b="0" dirty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Time-steps</a:t>
                      </a:r>
                      <a:endParaRPr lang="en-US" sz="2000" dirty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8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50,000</a:t>
                      </a:r>
                      <a:endParaRPr lang="en-US" sz="2000" b="0" dirty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8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100,000</a:t>
                      </a:r>
                      <a:endParaRPr lang="en-US" sz="2000" b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8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100,000</a:t>
                      </a:r>
                      <a:endParaRPr lang="en-US" sz="2000" b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8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200,000</a:t>
                      </a:r>
                      <a:endParaRPr lang="en-US" sz="2000" b="0" dirty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2000" dirty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097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</a:t>
            </a:r>
            <a:endParaRPr lang="en-US" dirty="0" smtClean="0"/>
          </a:p>
          <a:p>
            <a:r>
              <a:rPr lang="en-US" dirty="0" smtClean="0"/>
              <a:t>Testing </a:t>
            </a:r>
            <a:r>
              <a:rPr lang="en-US" dirty="0" smtClean="0"/>
              <a:t>different test </a:t>
            </a:r>
            <a:r>
              <a:rPr lang="en-US" dirty="0" smtClean="0"/>
              <a:t>instances</a:t>
            </a:r>
            <a:endParaRPr lang="en-US" dirty="0" smtClean="0"/>
          </a:p>
          <a:p>
            <a:r>
              <a:rPr lang="en-US" dirty="0" smtClean="0"/>
              <a:t>The ML tool predict how much speedup we get using specific optimization</a:t>
            </a:r>
          </a:p>
          <a:p>
            <a:r>
              <a:rPr lang="en-US" dirty="0" smtClean="0"/>
              <a:t>Evaluating the accuracy of the </a:t>
            </a:r>
            <a:r>
              <a:rPr lang="en-US" dirty="0" smtClean="0"/>
              <a:t>predictions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5613" y="5969000"/>
            <a:ext cx="6326187" cy="457200"/>
          </a:xfrm>
        </p:spPr>
        <p:txBody>
          <a:bodyPr/>
          <a:lstStyle/>
          <a:p>
            <a:r>
              <a:rPr lang="en-US" dirty="0"/>
              <a:t>Automatic Optimization Suggestion for Irregular GPU kernels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92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5613" y="5969000"/>
            <a:ext cx="6326187" cy="457200"/>
          </a:xfrm>
        </p:spPr>
        <p:txBody>
          <a:bodyPr/>
          <a:lstStyle/>
          <a:p>
            <a:r>
              <a:rPr lang="en-US" dirty="0" smtClean="0"/>
              <a:t>Automatic Optimization Suggestion for Irregular GPU kernels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Parallel Processing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Why?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18" y="3518377"/>
            <a:ext cx="2669380" cy="20020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879" y="1156844"/>
            <a:ext cx="2687625" cy="19109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913742"/>
            <a:ext cx="1734704" cy="28911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200" y="3429000"/>
            <a:ext cx="3143250" cy="209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35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different model training and prediction methods:</a:t>
            </a:r>
          </a:p>
          <a:p>
            <a:pPr lvl="1"/>
            <a:r>
              <a:rPr lang="en-US" dirty="0" smtClean="0"/>
              <a:t>Regression</a:t>
            </a:r>
            <a:endParaRPr lang="en-US" dirty="0"/>
          </a:p>
          <a:p>
            <a:pPr lvl="1"/>
            <a:r>
              <a:rPr lang="en-US" dirty="0" smtClean="0"/>
              <a:t>IBK</a:t>
            </a:r>
            <a:endParaRPr lang="en-US" dirty="0"/>
          </a:p>
          <a:p>
            <a:pPr lvl="1"/>
            <a:r>
              <a:rPr lang="en-US" dirty="0" smtClean="0"/>
              <a:t>M5P</a:t>
            </a:r>
            <a:endParaRPr lang="en-US" dirty="0"/>
          </a:p>
          <a:p>
            <a:r>
              <a:rPr lang="en-US" dirty="0" smtClean="0"/>
              <a:t>The tool selects the best predicted values among these methods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5613" y="5969000"/>
            <a:ext cx="6326187" cy="457200"/>
          </a:xfrm>
        </p:spPr>
        <p:txBody>
          <a:bodyPr/>
          <a:lstStyle/>
          <a:p>
            <a:r>
              <a:rPr lang="en-US" dirty="0"/>
              <a:t>Automatic Optimization Suggestion for Irregular GPU kernels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95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versions of experiments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609600" y="1371600"/>
          <a:ext cx="8153399" cy="4724402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1164380"/>
                <a:gridCol w="1164380"/>
                <a:gridCol w="1165293"/>
                <a:gridCol w="1164380"/>
                <a:gridCol w="1165293"/>
                <a:gridCol w="1164380"/>
                <a:gridCol w="1165293"/>
              </a:tblGrid>
              <a:tr h="13799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Version</a:t>
                      </a:r>
                      <a:endParaRPr lang="en-US" sz="3200" dirty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Training Dataset</a:t>
                      </a:r>
                      <a:endParaRPr lang="en-US" sz="3200" dirty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Dataset </a:t>
                      </a:r>
                      <a:br>
                        <a:rPr lang="en-US" sz="2000">
                          <a:effectLst/>
                        </a:rPr>
                      </a:br>
                      <a:r>
                        <a:rPr lang="en-US" sz="2000">
                          <a:effectLst/>
                        </a:rPr>
                        <a:t>Entries</a:t>
                      </a:r>
                      <a:endParaRPr lang="en-US" sz="32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Testing </a:t>
                      </a:r>
                      <a:br>
                        <a:rPr lang="en-US" sz="2000">
                          <a:effectLst/>
                        </a:rPr>
                      </a:br>
                      <a:r>
                        <a:rPr lang="en-US" sz="2000">
                          <a:effectLst/>
                        </a:rPr>
                        <a:t>Dataset</a:t>
                      </a:r>
                      <a:endParaRPr lang="en-US" sz="32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Dataset </a:t>
                      </a:r>
                      <a:br>
                        <a:rPr lang="en-US" sz="2000">
                          <a:effectLst/>
                        </a:rPr>
                      </a:br>
                      <a:r>
                        <a:rPr lang="en-US" sz="2000">
                          <a:effectLst/>
                        </a:rPr>
                        <a:t>Entries</a:t>
                      </a:r>
                      <a:endParaRPr lang="en-US" sz="32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Tests 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includes Trainings</a:t>
                      </a:r>
                      <a:endParaRPr lang="en-US" sz="3200" dirty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Train and test on same input</a:t>
                      </a:r>
                      <a:endParaRPr lang="en-US" sz="3200" dirty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845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BH</a:t>
                      </a:r>
                      <a:endParaRPr lang="en-US" sz="2400" dirty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64</a:t>
                      </a:r>
                      <a:endParaRPr lang="en-US" sz="2400" dirty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BH</a:t>
                      </a:r>
                      <a:endParaRPr lang="en-US" sz="2400" dirty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192</a:t>
                      </a:r>
                      <a:endParaRPr lang="en-US" sz="2400" dirty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Yes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Yes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519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BH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64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BH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128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Yes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519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BH</a:t>
                      </a:r>
                      <a:endParaRPr lang="en-US" sz="2400" dirty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128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BH</a:t>
                      </a:r>
                      <a:endParaRPr lang="en-US" sz="2400" dirty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64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Yes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519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BH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192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BH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64</a:t>
                      </a:r>
                      <a:endParaRPr lang="en-US" sz="2400" dirty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519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BH</a:t>
                      </a:r>
                      <a:endParaRPr lang="en-US" sz="2400" dirty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192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NB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64</a:t>
                      </a:r>
                      <a:endParaRPr lang="en-US" sz="2400" dirty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519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NB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192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BH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64</a:t>
                      </a:r>
                      <a:endParaRPr lang="en-US" sz="2400" dirty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No</a:t>
                      </a:r>
                      <a:endParaRPr lang="en-US" sz="2400" dirty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5613" y="5969000"/>
            <a:ext cx="6326187" cy="457200"/>
          </a:xfrm>
        </p:spPr>
        <p:txBody>
          <a:bodyPr/>
          <a:lstStyle/>
          <a:p>
            <a:r>
              <a:rPr lang="en-US" dirty="0"/>
              <a:t>Automatic Optimization Suggestion for Irregular GPU kernels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27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versions of experiments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609600" y="1371600"/>
          <a:ext cx="8153399" cy="4724402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1164380"/>
                <a:gridCol w="1164380"/>
                <a:gridCol w="1165293"/>
                <a:gridCol w="1164380"/>
                <a:gridCol w="1165293"/>
                <a:gridCol w="1164380"/>
                <a:gridCol w="1165293"/>
              </a:tblGrid>
              <a:tr h="13799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Version</a:t>
                      </a:r>
                      <a:endParaRPr lang="en-US" sz="3200" dirty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Training Dataset</a:t>
                      </a:r>
                      <a:endParaRPr lang="en-US" sz="3200" dirty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Dataset </a:t>
                      </a:r>
                      <a:br>
                        <a:rPr lang="en-US" sz="2000">
                          <a:effectLst/>
                        </a:rPr>
                      </a:br>
                      <a:r>
                        <a:rPr lang="en-US" sz="2000">
                          <a:effectLst/>
                        </a:rPr>
                        <a:t>Entries</a:t>
                      </a:r>
                      <a:endParaRPr lang="en-US" sz="32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Testing </a:t>
                      </a:r>
                      <a:br>
                        <a:rPr lang="en-US" sz="2000">
                          <a:effectLst/>
                        </a:rPr>
                      </a:br>
                      <a:r>
                        <a:rPr lang="en-US" sz="2000">
                          <a:effectLst/>
                        </a:rPr>
                        <a:t>Dataset</a:t>
                      </a:r>
                      <a:endParaRPr lang="en-US" sz="32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Dataset </a:t>
                      </a:r>
                      <a:br>
                        <a:rPr lang="en-US" sz="2000">
                          <a:effectLst/>
                        </a:rPr>
                      </a:br>
                      <a:r>
                        <a:rPr lang="en-US" sz="2000">
                          <a:effectLst/>
                        </a:rPr>
                        <a:t>Entries</a:t>
                      </a:r>
                      <a:endParaRPr lang="en-US" sz="32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Tests 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includes Trainings</a:t>
                      </a:r>
                      <a:endParaRPr lang="en-US" sz="3200" dirty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Train and test on same input</a:t>
                      </a:r>
                      <a:endParaRPr lang="en-US" sz="3200" dirty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845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BH</a:t>
                      </a:r>
                      <a:endParaRPr lang="en-US" sz="2400" dirty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64</a:t>
                      </a:r>
                      <a:endParaRPr lang="en-US" sz="2400" dirty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BH</a:t>
                      </a:r>
                      <a:endParaRPr lang="en-US" sz="2400" dirty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192</a:t>
                      </a:r>
                      <a:endParaRPr lang="en-US" sz="2400" dirty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Yes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Yes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519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BH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64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BH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128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Yes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519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BH</a:t>
                      </a:r>
                      <a:endParaRPr lang="en-US" sz="2400" dirty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128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BH</a:t>
                      </a:r>
                      <a:endParaRPr lang="en-US" sz="2400" dirty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64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Yes</a:t>
                      </a:r>
                      <a:endParaRPr lang="en-US" sz="2400" dirty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519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BH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192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BH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64</a:t>
                      </a:r>
                      <a:endParaRPr lang="en-US" sz="2400" dirty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No</a:t>
                      </a:r>
                      <a:endParaRPr lang="en-US" sz="2400" dirty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519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BH</a:t>
                      </a:r>
                      <a:endParaRPr lang="en-US" sz="2400" dirty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192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NB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64</a:t>
                      </a:r>
                      <a:endParaRPr lang="en-US" sz="2400" dirty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519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NB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192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BH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64</a:t>
                      </a:r>
                      <a:endParaRPr lang="en-US" sz="2400" dirty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No</a:t>
                      </a:r>
                      <a:endParaRPr lang="en-US" sz="2400" dirty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5613" y="5969000"/>
            <a:ext cx="6326187" cy="457200"/>
          </a:xfrm>
        </p:spPr>
        <p:txBody>
          <a:bodyPr/>
          <a:lstStyle/>
          <a:p>
            <a:r>
              <a:rPr lang="en-US" dirty="0"/>
              <a:t>Automatic Optimization Suggestion for Irregular GPU kernels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595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Comparing the predicted (expected) speedup (EX) and actual speedup (AC) by calculating the ratio of AC over EX.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closer the ratio to 1, the more accurate prediction we got.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5613" y="5969000"/>
            <a:ext cx="6326187" cy="457200"/>
          </a:xfrm>
        </p:spPr>
        <p:txBody>
          <a:bodyPr/>
          <a:lstStyle/>
          <a:p>
            <a:r>
              <a:rPr lang="en-US" dirty="0"/>
              <a:t>Automatic Optimization Suggestion for Irregular GPU kernels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70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strip charts to show the results</a:t>
            </a:r>
          </a:p>
          <a:p>
            <a:r>
              <a:rPr lang="en-US" dirty="0"/>
              <a:t>X axis : groups of models and test instances for different input sizes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5613" y="5969000"/>
            <a:ext cx="6326187" cy="457200"/>
          </a:xfrm>
        </p:spPr>
        <p:txBody>
          <a:bodyPr/>
          <a:lstStyle/>
          <a:p>
            <a:r>
              <a:rPr lang="en-US" dirty="0"/>
              <a:t>Automatic Optimization Suggestion for Irregular GPU kernels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599" y="2362200"/>
            <a:ext cx="4087506" cy="33837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061" y="5745952"/>
            <a:ext cx="1114581" cy="41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70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44"/>
            <a:ext cx="8229600" cy="1219200"/>
          </a:xfrm>
        </p:spPr>
        <p:txBody>
          <a:bodyPr/>
          <a:lstStyle/>
          <a:p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000" dirty="0">
                <a:solidFill>
                  <a:schemeClr val="tx1"/>
                </a:solidFill>
              </a:rPr>
              <a:t>Experiment </a:t>
            </a:r>
            <a:r>
              <a:rPr lang="en-US" sz="2000" dirty="0" smtClean="0">
                <a:solidFill>
                  <a:schemeClr val="tx1"/>
                </a:solidFill>
              </a:rPr>
              <a:t>1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Training : BH (64)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Testing : BH (192) (Include training) (Same input)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ML Method : IBK 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47800"/>
            <a:ext cx="8305800" cy="426939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5613" y="5969000"/>
            <a:ext cx="6326187" cy="457200"/>
          </a:xfrm>
        </p:spPr>
        <p:txBody>
          <a:bodyPr/>
          <a:lstStyle/>
          <a:p>
            <a:r>
              <a:rPr lang="en-US" dirty="0"/>
              <a:t>Automatic Optimization Suggestion for Irregular GPU kernels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70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Range of ratios: (0.8</a:t>
            </a:r>
            <a:r>
              <a:rPr lang="en-US" dirty="0"/>
              <a:t>, 1.2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5613" y="5969000"/>
            <a:ext cx="6326187" cy="457200"/>
          </a:xfrm>
        </p:spPr>
        <p:txBody>
          <a:bodyPr/>
          <a:lstStyle/>
          <a:p>
            <a:r>
              <a:rPr lang="en-US" dirty="0"/>
              <a:t>Automatic Optimization Suggestion for Irregular GPU kernels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999788"/>
              </p:ext>
            </p:extLst>
          </p:nvPr>
        </p:nvGraphicFramePr>
        <p:xfrm>
          <a:off x="914400" y="1981197"/>
          <a:ext cx="7239002" cy="320040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187330"/>
                <a:gridCol w="1187330"/>
                <a:gridCol w="1187330"/>
                <a:gridCol w="1187330"/>
                <a:gridCol w="1187330"/>
                <a:gridCol w="1302352"/>
              </a:tblGrid>
              <a:tr h="3585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PP</a:t>
                      </a:r>
                      <a:endParaRPr lang="en-US" sz="2400" dirty="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PN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NP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NN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Accuracy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85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VOTE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75.0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25.0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100.0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85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WARP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100.0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100.0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85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SORT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85.4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14.6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100.0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85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RSQRT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90.3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4.9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0.7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4.2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94.4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85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FTZ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52.3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7.3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3.6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36.8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89.1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85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VOLA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100.0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100.0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1992"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Helvetic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Helvetic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Helvetic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Helvetic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Helvetic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Helvetic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8551">
                <a:tc>
                  <a:txBody>
                    <a:bodyPr/>
                    <a:lstStyle/>
                    <a:p>
                      <a:endParaRPr lang="en-US" sz="1600" dirty="0">
                        <a:effectLst/>
                        <a:latin typeface="Helvetic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Helvetic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Helvetic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effectLst/>
                        <a:latin typeface="Helvetic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Total</a:t>
                      </a:r>
                      <a:endParaRPr lang="en-US" sz="2400"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97.3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449283" y="9896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148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333397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333397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333397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333397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333397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333397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333397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333397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333397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sz="1800" kern="0" dirty="0" smtClean="0"/>
              <a:t/>
            </a:r>
            <a:br>
              <a:rPr lang="en-US" sz="1800" kern="0" dirty="0" smtClean="0"/>
            </a:br>
            <a:r>
              <a:rPr lang="en-US" sz="2000" kern="0" dirty="0">
                <a:solidFill>
                  <a:schemeClr val="tx1"/>
                </a:solidFill>
              </a:rPr>
              <a:t>Experiment 1</a:t>
            </a:r>
            <a:r>
              <a:rPr lang="en-US" sz="2000" kern="0" dirty="0" smtClean="0">
                <a:solidFill>
                  <a:schemeClr val="tx1"/>
                </a:solidFill>
              </a:rPr>
              <a:t/>
            </a:r>
            <a:br>
              <a:rPr lang="en-US" sz="2000" kern="0" dirty="0" smtClean="0">
                <a:solidFill>
                  <a:schemeClr val="tx1"/>
                </a:solidFill>
              </a:rPr>
            </a:br>
            <a:r>
              <a:rPr lang="en-US" sz="2000" kern="0" dirty="0" smtClean="0">
                <a:solidFill>
                  <a:schemeClr val="tx1"/>
                </a:solidFill>
              </a:rPr>
              <a:t>Training : BH (64)</a:t>
            </a:r>
            <a:br>
              <a:rPr lang="en-US" sz="2000" kern="0" dirty="0" smtClean="0">
                <a:solidFill>
                  <a:schemeClr val="tx1"/>
                </a:solidFill>
              </a:rPr>
            </a:br>
            <a:r>
              <a:rPr lang="en-US" sz="2000" kern="0" dirty="0" smtClean="0">
                <a:solidFill>
                  <a:schemeClr val="tx1"/>
                </a:solidFill>
              </a:rPr>
              <a:t>Testing : BH (192) (Include training) (Same input)</a:t>
            </a:r>
            <a:br>
              <a:rPr lang="en-US" sz="2000" kern="0" dirty="0" smtClean="0">
                <a:solidFill>
                  <a:schemeClr val="tx1"/>
                </a:solidFill>
              </a:rPr>
            </a:br>
            <a:r>
              <a:rPr lang="en-US" sz="2000" kern="0" dirty="0" smtClean="0">
                <a:solidFill>
                  <a:schemeClr val="tx1"/>
                </a:solidFill>
              </a:rPr>
              <a:t>ML Method : IBK </a:t>
            </a:r>
            <a:r>
              <a:rPr lang="en-US" sz="1800" kern="0" dirty="0" smtClean="0"/>
              <a:t/>
            </a:r>
            <a:br>
              <a:rPr lang="en-US" sz="1800" kern="0" dirty="0" smtClean="0"/>
            </a:b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2130070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Summary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0" y="1187452"/>
          <a:ext cx="9143999" cy="4781547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874079"/>
                <a:gridCol w="909398"/>
                <a:gridCol w="871137"/>
                <a:gridCol w="871137"/>
                <a:gridCol w="871137"/>
                <a:gridCol w="977086"/>
                <a:gridCol w="1848224"/>
                <a:gridCol w="980030"/>
                <a:gridCol w="941771"/>
              </a:tblGrid>
              <a:tr h="13236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 dirty="0">
                          <a:effectLst/>
                        </a:rPr>
                        <a:t>Version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 dirty="0">
                          <a:effectLst/>
                        </a:rPr>
                        <a:t>Training Dataset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DatasetEntries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Testing</a:t>
                      </a:r>
                      <a:br>
                        <a:rPr lang="en-US" sz="1700" u="none" strike="noStrike">
                          <a:effectLst/>
                        </a:rPr>
                      </a:br>
                      <a:r>
                        <a:rPr lang="en-US" sz="1700" u="none" strike="noStrike">
                          <a:effectLst/>
                        </a:rPr>
                        <a:t>Dataset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Dataset</a:t>
                      </a:r>
                      <a:br>
                        <a:rPr lang="en-US" sz="1700" u="none" strike="noStrike">
                          <a:effectLst/>
                        </a:rPr>
                      </a:br>
                      <a:r>
                        <a:rPr lang="en-US" sz="1700" u="none" strike="noStrike">
                          <a:effectLst/>
                        </a:rPr>
                        <a:t>Entries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Tests Includes Training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Train and test on same input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Accuracy</a:t>
                      </a:r>
                      <a:br>
                        <a:rPr lang="en-US" sz="1700" u="none" strike="noStrike">
                          <a:effectLst/>
                        </a:rPr>
                      </a:br>
                      <a:r>
                        <a:rPr lang="en-US" sz="1700" u="none" strike="noStrike">
                          <a:effectLst/>
                        </a:rPr>
                        <a:t>IBK (%)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Acuracy</a:t>
                      </a:r>
                      <a:br>
                        <a:rPr lang="en-US" sz="1700" u="none" strike="noStrike">
                          <a:effectLst/>
                        </a:rPr>
                      </a:br>
                      <a:r>
                        <a:rPr lang="en-US" sz="1700" u="none" strike="noStrike">
                          <a:effectLst/>
                        </a:rPr>
                        <a:t>M5P (%)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</a:tr>
              <a:tr h="5763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BH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64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BH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192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97.3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86.4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</a:tr>
              <a:tr h="5763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BH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64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BH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128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No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96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86.4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</a:tr>
              <a:tr h="5763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BH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128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BH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64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96.3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33.3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</a:tr>
              <a:tr h="5763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BH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192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BH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64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No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92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81.6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</a:tr>
              <a:tr h="5763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BH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192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NB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64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No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83.6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33.3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</a:tr>
              <a:tr h="5763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NB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192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BH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64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No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No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55.7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60.1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5613" y="5969000"/>
            <a:ext cx="6326187" cy="457200"/>
          </a:xfrm>
        </p:spPr>
        <p:txBody>
          <a:bodyPr/>
          <a:lstStyle/>
          <a:p>
            <a:r>
              <a:rPr lang="en-US" dirty="0"/>
              <a:t>Automatic Optimization Suggestion for Irregular GPU kernels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4204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Profile GPU code to gather a number of performance metrics</a:t>
            </a:r>
          </a:p>
          <a:p>
            <a:r>
              <a:rPr lang="en-US" dirty="0" smtClean="0"/>
              <a:t>Train models using different machine learning methods.</a:t>
            </a:r>
          </a:p>
          <a:p>
            <a:r>
              <a:rPr lang="en-US" dirty="0" smtClean="0"/>
              <a:t>Predict likely speedup of several known code optimizations.</a:t>
            </a:r>
          </a:p>
          <a:p>
            <a:r>
              <a:rPr lang="en-US" dirty="0" smtClean="0"/>
              <a:t>Suggest the most promising optimization based on predicted speedups.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5613" y="5969000"/>
            <a:ext cx="6326187" cy="457200"/>
          </a:xfrm>
        </p:spPr>
        <p:txBody>
          <a:bodyPr/>
          <a:lstStyle/>
          <a:p>
            <a:r>
              <a:rPr lang="en-US" dirty="0"/>
              <a:t>Automatic Optimization Suggestion for Irregular GPU kernels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48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Train and test on same code :</a:t>
            </a:r>
          </a:p>
          <a:p>
            <a:pPr lvl="1"/>
            <a:r>
              <a:rPr lang="en-US" sz="2400" dirty="0"/>
              <a:t>Up to </a:t>
            </a:r>
            <a:r>
              <a:rPr lang="en-US" sz="2400" dirty="0">
                <a:solidFill>
                  <a:srgbClr val="FF0000"/>
                </a:solidFill>
              </a:rPr>
              <a:t>97% </a:t>
            </a:r>
            <a:r>
              <a:rPr lang="en-US" sz="2400" dirty="0"/>
              <a:t>accuracy of </a:t>
            </a:r>
            <a:r>
              <a:rPr lang="en-US" sz="2400" dirty="0" smtClean="0"/>
              <a:t>predictions </a:t>
            </a:r>
          </a:p>
          <a:p>
            <a:r>
              <a:rPr lang="en-US" sz="2400" dirty="0" smtClean="0"/>
              <a:t>Train and test on different codes:</a:t>
            </a:r>
          </a:p>
          <a:p>
            <a:pPr lvl="1"/>
            <a:r>
              <a:rPr lang="en-US" sz="2400" dirty="0"/>
              <a:t>Up to </a:t>
            </a:r>
            <a:r>
              <a:rPr lang="en-US" sz="2400" dirty="0" smtClean="0">
                <a:solidFill>
                  <a:srgbClr val="FF0000"/>
                </a:solidFill>
              </a:rPr>
              <a:t>82% </a:t>
            </a:r>
            <a:r>
              <a:rPr lang="en-US" sz="2400" dirty="0"/>
              <a:t>accuracy of </a:t>
            </a:r>
            <a:r>
              <a:rPr lang="en-US" sz="2400" dirty="0" smtClean="0"/>
              <a:t>predictions </a:t>
            </a:r>
          </a:p>
          <a:p>
            <a:r>
              <a:rPr lang="en-US" sz="2400" dirty="0" smtClean="0"/>
              <a:t>Better results when training on larger datasets</a:t>
            </a:r>
          </a:p>
          <a:p>
            <a:r>
              <a:rPr lang="en-US" sz="2400" dirty="0" smtClean="0"/>
              <a:t>Better results when training and testing on larger input sizes</a:t>
            </a:r>
          </a:p>
          <a:p>
            <a:r>
              <a:rPr lang="en-US" sz="2400" dirty="0" smtClean="0"/>
              <a:t>Better results when training on irregular code and test on regular code rather than vice versa.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5613" y="5969000"/>
            <a:ext cx="6326187" cy="457200"/>
          </a:xfrm>
        </p:spPr>
        <p:txBody>
          <a:bodyPr/>
          <a:lstStyle/>
          <a:p>
            <a:r>
              <a:rPr lang="en-US" dirty="0"/>
              <a:t>Automatic Optimization Suggestion for Irregular GPU kernels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58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5613" y="5969000"/>
            <a:ext cx="6326187" cy="457200"/>
          </a:xfrm>
        </p:spPr>
        <p:txBody>
          <a:bodyPr/>
          <a:lstStyle/>
          <a:p>
            <a:r>
              <a:rPr lang="en-US" dirty="0" smtClean="0"/>
              <a:t>Automatic Optimization Suggestion for Irregular GPU kernels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Parallel Processing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Why?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GPU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176023"/>
            <a:ext cx="4677428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12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975"/>
            <a:ext cx="8226425" cy="48482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Experiment on different GPU devices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Experiment with different irregular codes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Experiment with different optimizations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Experiment </a:t>
            </a:r>
            <a:r>
              <a:rPr lang="en-US" sz="2800" dirty="0" smtClean="0"/>
              <a:t>with different </a:t>
            </a:r>
            <a:r>
              <a:rPr lang="en-US" sz="2800" dirty="0"/>
              <a:t>number of </a:t>
            </a:r>
            <a:r>
              <a:rPr lang="en-US" sz="2800" dirty="0" smtClean="0"/>
              <a:t>input sizes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Train the models using different machine learning methods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5613" y="5969000"/>
            <a:ext cx="6326187" cy="457200"/>
          </a:xfrm>
        </p:spPr>
        <p:txBody>
          <a:bodyPr/>
          <a:lstStyle/>
          <a:p>
            <a:r>
              <a:rPr lang="en-US" dirty="0"/>
              <a:t>Automatic Optimization Suggestion for Irregular GPU kernels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48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400" y="1447800"/>
            <a:ext cx="3651199" cy="28956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5613" y="5969000"/>
            <a:ext cx="6326187" cy="457200"/>
          </a:xfrm>
        </p:spPr>
        <p:txBody>
          <a:bodyPr/>
          <a:lstStyle/>
          <a:p>
            <a:r>
              <a:rPr lang="en-US" dirty="0"/>
              <a:t>Automatic Optimization Suggestion for Irregular GPU kernels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2077652" y="4460741"/>
            <a:ext cx="498869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rgbClr val="1C1C1C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 smtClean="0"/>
              <a:t>staheri@cs.utah.edu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18248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5613" y="5969000"/>
            <a:ext cx="6326187" cy="457200"/>
          </a:xfrm>
        </p:spPr>
        <p:txBody>
          <a:bodyPr/>
          <a:lstStyle/>
          <a:p>
            <a:r>
              <a:rPr lang="en-US" dirty="0" smtClean="0"/>
              <a:t>Automatic Optimization Suggestion for Irregular GPU kernels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Parallel Processing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Why?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GPU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CPU vs. GPU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676400"/>
            <a:ext cx="4267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71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5613" y="5969000"/>
            <a:ext cx="6326187" cy="457200"/>
          </a:xfrm>
        </p:spPr>
        <p:txBody>
          <a:bodyPr/>
          <a:lstStyle/>
          <a:p>
            <a:r>
              <a:rPr lang="en-US" dirty="0" smtClean="0"/>
              <a:t>Automatic Optimization Suggestion for Irregular GPU kernels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Parallel Processing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Why?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GPU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CPU vs. GPU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Regular vs. Irregular</a:t>
            </a: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76400"/>
            <a:ext cx="4772691" cy="316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29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Difficulties with accelerators such as GPU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Execute certain </a:t>
            </a:r>
            <a:r>
              <a:rPr lang="en-US" dirty="0" smtClean="0"/>
              <a:t>types </a:t>
            </a:r>
            <a:r>
              <a:rPr lang="en-US" dirty="0"/>
              <a:t>of programs efficiently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Sufficient parallelism 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Data reuse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Regularity in memory accesses and control </a:t>
            </a:r>
            <a:r>
              <a:rPr lang="en-US" dirty="0" smtClean="0"/>
              <a:t>flow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Harder than CPUs to program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Architectural differences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5613" y="5969000"/>
            <a:ext cx="6326187" cy="457200"/>
          </a:xfrm>
        </p:spPr>
        <p:txBody>
          <a:bodyPr/>
          <a:lstStyle/>
          <a:p>
            <a:r>
              <a:rPr lang="en-US" dirty="0"/>
              <a:t>Automatic Optimization Suggestion for Irregular GPU kernels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5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Goal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Make </a:t>
            </a:r>
            <a:r>
              <a:rPr lang="en-US" dirty="0"/>
              <a:t>parallel programming easier for programmers who are not experts in GPU programming.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Design </a:t>
            </a:r>
            <a:r>
              <a:rPr lang="en-US" dirty="0"/>
              <a:t>a tool for GPU codes, irregular  codes in particular, to find the performance bottlenecks of the codes and suggest some optimization hints to the user to make the code more </a:t>
            </a:r>
            <a:r>
              <a:rPr lang="en-US" dirty="0" smtClean="0"/>
              <a:t>efficient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5613" y="5969000"/>
            <a:ext cx="6326187" cy="457200"/>
          </a:xfrm>
        </p:spPr>
        <p:txBody>
          <a:bodyPr/>
          <a:lstStyle/>
          <a:p>
            <a:r>
              <a:rPr lang="en-US" dirty="0"/>
              <a:t>Automatic Optimization Suggestion for Irregular GPU kernels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356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Characterize/measure </a:t>
            </a:r>
            <a:r>
              <a:rPr lang="en-US" dirty="0" smtClean="0"/>
              <a:t>performance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Train a model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Find </a:t>
            </a:r>
            <a:r>
              <a:rPr lang="en-US" dirty="0" smtClean="0"/>
              <a:t>the estimated </a:t>
            </a:r>
            <a:r>
              <a:rPr lang="en-US" dirty="0" smtClean="0"/>
              <a:t>impact of </a:t>
            </a:r>
            <a:r>
              <a:rPr lang="en-US" dirty="0" smtClean="0"/>
              <a:t>several source-code </a:t>
            </a:r>
            <a:r>
              <a:rPr lang="en-US" dirty="0" smtClean="0"/>
              <a:t>optimizations based on the trained model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Rank and suggest optimizations to the user based on their impact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5613" y="5969000"/>
            <a:ext cx="6326187" cy="457200"/>
          </a:xfrm>
        </p:spPr>
        <p:txBody>
          <a:bodyPr/>
          <a:lstStyle/>
          <a:p>
            <a:r>
              <a:rPr lang="en-US" dirty="0"/>
              <a:t>Automatic Optimization Suggestion for Irregular GPU kernels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02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Run experiments on Tesla K20 GPU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N-body problem simulation 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NB (regular)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Barnes-Hut (BH) (Irregular)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Code-Embedded Optimizations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Machine Learning Predictions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5613" y="5969000"/>
            <a:ext cx="6326187" cy="457200"/>
          </a:xfrm>
        </p:spPr>
        <p:txBody>
          <a:bodyPr/>
          <a:lstStyle/>
          <a:p>
            <a:r>
              <a:rPr lang="en-US" dirty="0"/>
              <a:t>Automatic Optimization Suggestion for Irregular GPU kernels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51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5000"/>
          <a:buFont typeface="Wingdings" pitchFamily="2" charset="2"/>
          <a:buChar char="n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5000"/>
          <a:buFont typeface="Wingdings" pitchFamily="2" charset="2"/>
          <a:buChar char="n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21052</TotalTime>
  <Words>1367</Words>
  <Application>Microsoft Office PowerPoint</Application>
  <PresentationFormat>On-screen Show (4:3)</PresentationFormat>
  <Paragraphs>471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Helvetica</vt:lpstr>
      <vt:lpstr>Symbol</vt:lpstr>
      <vt:lpstr>Tahoma</vt:lpstr>
      <vt:lpstr>Times New Roman</vt:lpstr>
      <vt:lpstr>Wingdings</vt:lpstr>
      <vt:lpstr>Blends</vt:lpstr>
      <vt:lpstr>A Tool for Automatically Suggesting Source-Code Optimization for Complex GPU Kernels</vt:lpstr>
      <vt:lpstr>Introduction</vt:lpstr>
      <vt:lpstr>Introduction</vt:lpstr>
      <vt:lpstr>Introduction</vt:lpstr>
      <vt:lpstr>Introduction</vt:lpstr>
      <vt:lpstr>Main Idea</vt:lpstr>
      <vt:lpstr>Main Idea</vt:lpstr>
      <vt:lpstr>Main Idea</vt:lpstr>
      <vt:lpstr>Main Idea</vt:lpstr>
      <vt:lpstr>Overview of Results</vt:lpstr>
      <vt:lpstr>N-body Problem</vt:lpstr>
      <vt:lpstr>N-body Problem</vt:lpstr>
      <vt:lpstr>Barnes-Hut (1986)</vt:lpstr>
      <vt:lpstr>Barnes-Hut Parallel Simulation</vt:lpstr>
      <vt:lpstr>Optimizations</vt:lpstr>
      <vt:lpstr>Optimizations</vt:lpstr>
      <vt:lpstr>Profiling (quantifying)</vt:lpstr>
      <vt:lpstr>Input Sizes</vt:lpstr>
      <vt:lpstr>Machine Learning</vt:lpstr>
      <vt:lpstr>Machine Learning</vt:lpstr>
      <vt:lpstr>Different versions of experiments</vt:lpstr>
      <vt:lpstr>Different versions of experiments</vt:lpstr>
      <vt:lpstr>Evaluation Methodology</vt:lpstr>
      <vt:lpstr>Evaluation Methodology</vt:lpstr>
      <vt:lpstr> Experiment 1 Training : BH (64) Testing : BH (192) (Include training) (Same input) ML Method : IBK  </vt:lpstr>
      <vt:lpstr>PowerPoint Presentation</vt:lpstr>
      <vt:lpstr>Results Summary</vt:lpstr>
      <vt:lpstr>Summary and Conclusion</vt:lpstr>
      <vt:lpstr>Summary and Conclusion</vt:lpstr>
      <vt:lpstr>Future Work</vt:lpstr>
      <vt:lpstr>Questions?</vt:lpstr>
    </vt:vector>
  </TitlesOfParts>
  <Company>Cornell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Data-Centric Computer Systems</dc:title>
  <dc:creator>Martin Burtscher</dc:creator>
  <cp:lastModifiedBy>Saeed t</cp:lastModifiedBy>
  <cp:revision>1313</cp:revision>
  <cp:lastPrinted>1601-01-01T00:00:00Z</cp:lastPrinted>
  <dcterms:created xsi:type="dcterms:W3CDTF">2004-05-06T20:27:51Z</dcterms:created>
  <dcterms:modified xsi:type="dcterms:W3CDTF">2015-07-29T17:45:40Z</dcterms:modified>
</cp:coreProperties>
</file>