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93" r:id="rId4"/>
    <p:sldId id="292" r:id="rId5"/>
    <p:sldId id="289" r:id="rId6"/>
    <p:sldId id="291" r:id="rId7"/>
    <p:sldId id="265" r:id="rId8"/>
    <p:sldId id="267" r:id="rId9"/>
    <p:sldId id="307" r:id="rId10"/>
    <p:sldId id="319" r:id="rId11"/>
    <p:sldId id="321" r:id="rId12"/>
    <p:sldId id="320" r:id="rId13"/>
    <p:sldId id="322" r:id="rId14"/>
    <p:sldId id="271" r:id="rId15"/>
    <p:sldId id="279" r:id="rId16"/>
    <p:sldId id="268" r:id="rId17"/>
    <p:sldId id="280" r:id="rId18"/>
    <p:sldId id="324" r:id="rId19"/>
    <p:sldId id="281" r:id="rId20"/>
    <p:sldId id="310" r:id="rId21"/>
    <p:sldId id="325" r:id="rId22"/>
    <p:sldId id="308" r:id="rId23"/>
    <p:sldId id="309" r:id="rId24"/>
    <p:sldId id="303" r:id="rId25"/>
    <p:sldId id="282" r:id="rId26"/>
    <p:sldId id="295" r:id="rId27"/>
    <p:sldId id="296" r:id="rId28"/>
    <p:sldId id="297" r:id="rId29"/>
    <p:sldId id="298" r:id="rId30"/>
    <p:sldId id="317" r:id="rId31"/>
    <p:sldId id="318" r:id="rId32"/>
    <p:sldId id="312" r:id="rId33"/>
    <p:sldId id="313" r:id="rId34"/>
    <p:sldId id="314" r:id="rId35"/>
    <p:sldId id="315" r:id="rId36"/>
    <p:sldId id="316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86250"/>
  </p:normalViewPr>
  <p:slideViewPr>
    <p:cSldViewPr snapToGrid="0" snapToObjects="1">
      <p:cViewPr varScale="1">
        <p:scale>
          <a:sx n="82" d="100"/>
          <a:sy n="82" d="100"/>
        </p:scale>
        <p:origin x="960" y="160"/>
      </p:cViewPr>
      <p:guideLst/>
    </p:cSldViewPr>
  </p:slideViewPr>
  <p:outlineViewPr>
    <p:cViewPr>
      <p:scale>
        <a:sx n="33" d="100"/>
        <a:sy n="33" d="100"/>
      </p:scale>
      <p:origin x="0" y="-111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9E68A4-5374-B74D-9723-0BFAABDC3C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F3AC1-BE47-1347-93DF-C3671BE593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8A745-25BC-4F4D-A44D-96A5634D169C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BC58C-38E7-5444-B23B-6A2B923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E375-CEFF-2A4B-862C-9B1481D266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4A781-E0C7-D142-8697-515B931F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05BFB-7044-914D-B5F9-A0BB2AD2E29D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D6AD-5D07-F24E-B5E5-1D930206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HPC Debugging:</a:t>
            </a:r>
          </a:p>
          <a:p>
            <a:r>
              <a:rPr lang="en-US" dirty="0"/>
              <a:t>	The tradeoff: sufficient information, reasonable overhead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GOAL: Collect information as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efficiently as possible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general and comprehensive a manner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possible.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achieve this goal by Dynamic Binary Instrumentation and a novel compression mechanism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evaluation shows the effectiveness and potentials of our approach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6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results show that we are getting there. Towards an always-on tracing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5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collecting just one byte of information per executed instruction yields on the order of a gigabyte of data per second on a single high-end core. Storing the resulting multi-gigabyte traces from many cores can be a challenge, even on today’s large hard disks.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novelty offered by PARLOT lies in the combination of compression speed, efficacy, and low timing jitter made possible by its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lossless compression algorithm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8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CRUSHER : a library of data transformations extracted from various compression algorithms.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combines these transformations in all possible ways to generate algorithm candidates, which it then evaluates on a set of training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Experiments 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4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CRUSHER : a library of data transformations extracted from various compression algorithms.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combines these transformations in all possible ways to generate algorithm candidates, which it then evaluates on a set of training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Experiments 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4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8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6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3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4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Days or months of running</a:t>
            </a:r>
          </a:p>
          <a:p>
            <a:r>
              <a:rPr lang="en-US" dirty="0"/>
              <a:t>Crashes</a:t>
            </a:r>
          </a:p>
          <a:p>
            <a:r>
              <a:rPr lang="en-US" dirty="0"/>
              <a:t>Hangs</a:t>
            </a:r>
          </a:p>
          <a:p>
            <a:r>
              <a:rPr lang="en-US" dirty="0"/>
              <a:t>Wrong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7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3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7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44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9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3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3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9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8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Non-deterministic nature of concurrent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0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2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98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Towards always-on tracing</a:t>
            </a:r>
          </a:p>
          <a:p>
            <a:pPr marL="0" algn="l" defTabSz="914400" rtl="0" eaLnBrk="1" latinLnBrk="0" hangingPunct="1"/>
            <a:r>
              <a:rPr lang="en-US" dirty="0"/>
              <a:t>Most of the existing tools need</a:t>
            </a:r>
          </a:p>
          <a:p>
            <a:pPr marL="0" algn="l" defTabSz="914400" rtl="0" eaLnBrk="1" latinLnBrk="0" hangingPunct="1"/>
            <a:r>
              <a:rPr lang="en-US" dirty="0"/>
              <a:t>   - source code modification for instrumentation</a:t>
            </a:r>
          </a:p>
          <a:p>
            <a:pPr marL="0" algn="l" defTabSz="914400" rtl="0" eaLnBrk="1" latinLnBrk="0" hangingPunct="1"/>
            <a:r>
              <a:rPr lang="en-US" dirty="0"/>
              <a:t>   - Recompilation with the tracing wrapper</a:t>
            </a:r>
          </a:p>
          <a:p>
            <a:pPr marL="0" algn="l" defTabSz="914400" rtl="0" eaLnBrk="1" latinLnBrk="0" hangingPunct="1"/>
            <a:r>
              <a:rPr lang="en-US" dirty="0"/>
              <a:t>Dynamic instrumentation to reflect program behavior at runtime</a:t>
            </a:r>
          </a:p>
          <a:p>
            <a:pPr marL="0" algn="l" defTabSz="914400" rtl="0" eaLnBrk="1" latinLnBrk="0" hangingPunct="1"/>
            <a:r>
              <a:rPr lang="en-US" dirty="0"/>
              <a:t>Portability from system to system</a:t>
            </a:r>
          </a:p>
          <a:p>
            <a:pPr marL="0" algn="l" defTabSz="914400" rtl="0" eaLnBrk="1" latinLnBrk="0" hangingPunct="1"/>
            <a:r>
              <a:rPr lang="en-US" dirty="0"/>
              <a:t>Overheads introduced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8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results show that we are getting there. Towards an always-on tracing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1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results show that we are getting there. Towards an always-on tracing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results show that we are getting there. Towards an always-on tracing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5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results show that we are getting there. Towards an always-on tracing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D6AD-5D07-F24E-B5E5-1D930206C1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761B-D016-874C-9B81-0BC8BA40D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75A0B-BF4F-C146-8239-F32EF4C2A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D9A12-FBB7-784F-9C71-0CF81BB2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6E2C-8C51-9449-8F55-F15BBC88297F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E2704-4C51-6442-B99C-34BB33A9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4A60-AC54-8742-93C1-1ABC7A4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F555-EB7C-9141-9ED9-2E59945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4C5C6-0363-364D-BD57-2F2DD2982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91171-5B48-4349-8119-E3F6A06A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D1D5-E4C3-D54E-9EEF-0EDCCF0E17DA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F828B-3469-1944-9354-556BCEB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BA23A-E108-DF4A-85EF-A86EF19D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8631A-8BB5-B545-BA02-929464F7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DBDB7-1B5F-C343-9AB3-5B0E3BC3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E1C8-4D22-0943-9837-B242E2CC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43CF-40CD-AF4C-A3D8-C0761B652A21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F09AE-26E8-6344-A5A8-3727F9B6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741B-9CEA-1D4A-9730-E81EA978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F502-7758-A64A-BFF8-12C72E5D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AA54-BDAA-EA4C-B378-97E919B5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32B4-8B68-6B4E-A303-A9425C89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C2F5-8120-D64D-98D3-5D9C4A4D68AB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AF3AB-6C24-9E4C-9770-A50257FF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F567-8BB9-5245-86C9-DC2E36A3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185C-7F54-5C41-B2D7-B3567CBE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30310-CE74-5043-9091-FB49D0340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3BAE-1C3C-9A4F-860F-72B9A5B1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C20D-3E91-524C-813F-E222CA2CEB8C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98D3-4F7F-8443-AD50-16E528D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AC92-C2CC-E94C-81B4-EDD8C86F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A05-F114-3749-90AF-8EB3E300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BDB8-F508-9546-BD21-1EC404DB5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5ED0D-6A32-F242-82E0-06EB3918E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8364-BBA8-1244-B202-A873A5C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E643-2AF6-4A4B-93BE-4B7041A60438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179EB-B6D1-BE49-8B35-8AD1AA7F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17B1-EF00-D84D-A827-F833CA40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C0E3-98AC-5240-9732-65AC64D9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11BD-A62A-9F41-8408-2D642F91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14B7A-8FA8-5D4B-B1D8-F81C079A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461D8-B495-CE40-BCCA-F37ADEDFE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9CCD4-AF0D-6A4D-9AEB-05457E0C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0CC5B-C57F-0E46-955C-F53F1CF0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F81D-8EB2-7A4A-8BBC-5791590BEA6C}" type="datetime1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21F7B-6B91-0E46-AA02-61BC69B5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11819-20A9-6F47-8793-F4F38D1E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6DEA-8334-3A4C-A898-73E60766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8F0DE-0142-134D-826B-A3D3972B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EEF9-6353-2A4F-9E52-670CAE91A841}" type="datetime1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6CE1B-F383-C343-9499-FCCEDA90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CCB89-3207-9240-9983-A5AC854E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55585-2850-8247-98D2-5F5C8C38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D39-916C-3C48-8991-5CA25E0181C7}" type="datetime1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73B20-B1DC-864A-A717-1BF4AAE3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650B-82D3-7A4C-9463-5F42B569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759C-AAD4-6844-91E8-89B6E266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8B2B-AAAA-A941-9573-FB6AE876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99C25-67C8-BB4E-8A74-721746946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53478-8698-1249-BFB5-5512B0B8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2C7C-4D01-FF42-80C0-55F4250735EF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89D13-A93D-CA42-BBD6-E17641F3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0B53D-444B-B546-8EFE-4E189459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7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2991-B86E-014E-841E-24EC7D4B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2B178-72F4-6E43-981F-283AC5547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EEF25-90CA-A447-BA6B-D9802737F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216AA-AF15-2041-A3DC-C531C4A2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229-3DFE-A94B-ACD7-3D6EC732E48E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453E5-86F2-9C47-9B72-52A6DEA2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7E034-FCFB-8546-897B-4A0127CF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956F5-0674-334F-B60B-D2F21BB9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7FD7-6E9C-E743-8D72-ECF4B1038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ADD26-535C-8341-9FA5-B231C1F70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8C3C-CB26-594A-B517-FE2930B40A7F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CCCB3-8089-3F4A-890D-AB7AB2905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82B0-80DF-944D-942C-A7D78B301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8D35-543F-934B-8D28-4AB83A6E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2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8C92-68ED-1C46-88D7-5D4A0EAC6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204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Whole-Program Call Tracing for HPC Applications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E314F-7F3E-584E-AA60-D05CC4AB3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681" y="3732845"/>
            <a:ext cx="10194323" cy="522922"/>
          </a:xfrm>
        </p:spPr>
        <p:txBody>
          <a:bodyPr/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Saeed Taheri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Sindhu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Devale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Ganesh Gopalakrishnan       Martin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Burtscher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67E05EE-C302-754D-88F7-F2171DC565D5}"/>
              </a:ext>
            </a:extLst>
          </p:cNvPr>
          <p:cNvSpPr txBox="1">
            <a:spLocks/>
          </p:cNvSpPr>
          <p:nvPr/>
        </p:nvSpPr>
        <p:spPr>
          <a:xfrm>
            <a:off x="1524000" y="4386574"/>
            <a:ext cx="9144000" cy="6686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School of Computing, University of Utah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Department of Computer Science, Texas State University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473649-93E4-6E4A-8DA7-529F3A768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81" y="5661674"/>
            <a:ext cx="2436038" cy="981284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5C795D2-9481-0049-8B10-B660794BF3DE}"/>
              </a:ext>
            </a:extLst>
          </p:cNvPr>
          <p:cNvSpPr/>
          <p:nvPr/>
        </p:nvSpPr>
        <p:spPr>
          <a:xfrm>
            <a:off x="0" y="1116549"/>
            <a:ext cx="12192000" cy="2485489"/>
          </a:xfrm>
          <a:prstGeom prst="roundRect">
            <a:avLst>
              <a:gd name="adj" fmla="val 175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513F2-D24B-7445-BD1C-220910C48870}"/>
              </a:ext>
            </a:extLst>
          </p:cNvPr>
          <p:cNvSpPr txBox="1"/>
          <p:nvPr/>
        </p:nvSpPr>
        <p:spPr>
          <a:xfrm>
            <a:off x="467498" y="1655055"/>
            <a:ext cx="1125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Efficient Whole-Program Call Tracing for HPC Applications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7773C2-D309-1D4B-8779-1B9BA7A64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1" y="5661674"/>
            <a:ext cx="2714209" cy="685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2D535-C3B4-ED49-9DEE-E2835E31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Tracing Features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“Always-on” tracing capability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source-code modification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recompilation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instrumentation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overhead (runtime and storage)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14FB-A059-684F-86B1-90512AA9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10</a:t>
            </a:fld>
            <a:endParaRPr lang="en-US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D106C466-FF58-EA4E-BD8E-3F06A7FD59D7}"/>
              </a:ext>
            </a:extLst>
          </p:cNvPr>
          <p:cNvSpPr/>
          <p:nvPr/>
        </p:nvSpPr>
        <p:spPr>
          <a:xfrm>
            <a:off x="6381427" y="2046134"/>
            <a:ext cx="4819973" cy="1739057"/>
          </a:xfrm>
          <a:prstGeom prst="wedgeEllipseCallout">
            <a:avLst>
              <a:gd name="adj1" fmla="val -79711"/>
              <a:gd name="adj2" fmla="val 23116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Towards automated debugging/tracing system</a:t>
            </a:r>
          </a:p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218034-35E6-F64D-8D15-6B5EE98A33E8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9E7305-54E7-064E-9B98-50E64C03B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54DD0-EFFC-344D-BE28-22E22A837B04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CED930-ED6B-F94C-80A3-6531319D0A36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Tracing Features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“Always-on” tracing capability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source-code modification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recompilation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instrumentation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overhead (runtime and storage)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14FB-A059-684F-86B1-90512AA9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11</a:t>
            </a:fld>
            <a:endParaRPr lang="en-US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D106C466-FF58-EA4E-BD8E-3F06A7FD59D7}"/>
              </a:ext>
            </a:extLst>
          </p:cNvPr>
          <p:cNvSpPr/>
          <p:nvPr/>
        </p:nvSpPr>
        <p:spPr>
          <a:xfrm>
            <a:off x="6533827" y="3429000"/>
            <a:ext cx="4819973" cy="1519984"/>
          </a:xfrm>
          <a:prstGeom prst="wedgeEllipseCallout">
            <a:avLst>
              <a:gd name="adj1" fmla="val -85888"/>
              <a:gd name="adj2" fmla="val 1333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Studying behavior of application at runtime </a:t>
            </a:r>
          </a:p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AD169A-8C61-A049-9D84-816B5650C96C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1822B9C-8811-B542-9498-36F15E737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7F5571-E593-E541-A151-88E1F003606E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1CF82B-6EDA-8D43-BE3F-627514C26F11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33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Tracing Features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“Always-on” tracing capability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source-code modification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recompilation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instrumentation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overhead (runtime and storage)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14FB-A059-684F-86B1-90512AA9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12</a:t>
            </a:fld>
            <a:endParaRPr lang="en-US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D106C466-FF58-EA4E-BD8E-3F06A7FD59D7}"/>
              </a:ext>
            </a:extLst>
          </p:cNvPr>
          <p:cNvSpPr/>
          <p:nvPr/>
        </p:nvSpPr>
        <p:spPr>
          <a:xfrm>
            <a:off x="5677787" y="4062696"/>
            <a:ext cx="5523613" cy="1274848"/>
          </a:xfrm>
          <a:prstGeom prst="wedgeEllipseCallout">
            <a:avLst>
              <a:gd name="adj1" fmla="val -106329"/>
              <a:gd name="adj2" fmla="val 3595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Regardless of system, OS, compiler and hardware</a:t>
            </a:r>
          </a:p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32F105-A345-D744-B6CE-BE4012ECFC7D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A7E9F9B-ABE7-D74F-887C-EEBCD0AC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2EBEC9-3689-974E-8C93-2CA50D6A0273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C0AF05-5DB0-584D-BF12-D8481948EE2D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039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Tracing Features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“Always-on” tracing capability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source-code modification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recompilation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instrumentation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overhead (runtime and storage)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14FB-A059-684F-86B1-90512AA9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13</a:t>
            </a:fld>
            <a:endParaRPr lang="en-US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D106C466-FF58-EA4E-BD8E-3F06A7FD59D7}"/>
              </a:ext>
            </a:extLst>
          </p:cNvPr>
          <p:cNvSpPr/>
          <p:nvPr/>
        </p:nvSpPr>
        <p:spPr>
          <a:xfrm>
            <a:off x="6847369" y="4001293"/>
            <a:ext cx="3207330" cy="1423113"/>
          </a:xfrm>
          <a:prstGeom prst="wedgeEllipseCallout">
            <a:avLst>
              <a:gd name="adj1" fmla="val -68650"/>
              <a:gd name="adj2" fmla="val 8046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Main goal of our work</a:t>
            </a:r>
          </a:p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8E7446-00DA-054A-BC27-1AE648961E9F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33646F-7D9B-6F44-95BF-592ADAC3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FDA67-886F-F94D-A218-62AAE01242F7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CA1B67-EA6E-3E40-9FD9-4AF3D77FF32E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25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Tracing Features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“Always-on” tracing capability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source-code modification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recompilation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instrumentation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overhead (runtime and storage)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FFD36FC-6C7F-0F4F-BB79-46E0A481C8E1}"/>
              </a:ext>
            </a:extLst>
          </p:cNvPr>
          <p:cNvSpPr/>
          <p:nvPr/>
        </p:nvSpPr>
        <p:spPr>
          <a:xfrm>
            <a:off x="6602507" y="1600201"/>
            <a:ext cx="5190564" cy="373828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Contribution 1: </a:t>
            </a:r>
            <a:r>
              <a:rPr lang="en-US" sz="2400" dirty="0"/>
              <a:t>We use </a:t>
            </a:r>
            <a:r>
              <a:rPr lang="en-US" sz="2400" i="1" dirty="0"/>
              <a:t>Pin</a:t>
            </a:r>
            <a:r>
              <a:rPr lang="en-US" sz="2400" dirty="0"/>
              <a:t>, a dynamic binary instrumentation tool by Intel, to instrument binaries (regardless of source language and compiler) and capture all functions` entry/exit points including library calls for every thread/process.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5A36E-66DB-0749-8870-2ABB03F1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70EFDE-87E0-B741-88F3-C126DDC7D20F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F528E7-EB65-3842-9D68-2C67CEC99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073B61-4156-2540-B937-ACC933792916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11118E-5FDD-EB41-9C37-FB3AEFA6B3AD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838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Tracing Features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“Always-on” tracing capability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source-code modification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recompilation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instrumentation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overhead (runtime &amp; storage)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5B31C18-25DA-ED4D-AE87-F8F4A6290C4C}"/>
              </a:ext>
            </a:extLst>
          </p:cNvPr>
          <p:cNvSpPr/>
          <p:nvPr/>
        </p:nvSpPr>
        <p:spPr>
          <a:xfrm>
            <a:off x="6602507" y="1600201"/>
            <a:ext cx="5190564" cy="37382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Contribution 1: </a:t>
            </a:r>
            <a:r>
              <a:rPr lang="en-US" sz="2400" dirty="0"/>
              <a:t>We use </a:t>
            </a:r>
            <a:r>
              <a:rPr lang="en-US" sz="2400" i="1" dirty="0"/>
              <a:t>Pin</a:t>
            </a:r>
            <a:r>
              <a:rPr lang="en-US" sz="2400" dirty="0"/>
              <a:t>, a dynamic binary instrumentation tool by Intel, to instrument binaries (regardless of source language and compiler) and capture all functions` entry/exit points including library calls for every thread/process.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A2E9FC0-D5EC-F548-B390-AB835AC5FDE6}"/>
              </a:ext>
            </a:extLst>
          </p:cNvPr>
          <p:cNvSpPr/>
          <p:nvPr/>
        </p:nvSpPr>
        <p:spPr>
          <a:xfrm>
            <a:off x="6602507" y="4243956"/>
            <a:ext cx="5186687" cy="1959149"/>
          </a:xfrm>
          <a:prstGeom prst="wedgeRoundRectCallout">
            <a:avLst>
              <a:gd name="adj1" fmla="val -45371"/>
              <a:gd name="adj2" fmla="val 33114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Contribution 2: </a:t>
            </a:r>
            <a:r>
              <a:rPr lang="en-US" sz="2400" dirty="0"/>
              <a:t>An incremental data compression algorithm that drastically reduces the overhead of on-the-fly whole-program tracing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89A4D-481F-EA43-BDD1-6F0EB5A8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5463F2-98AA-1648-81B2-7E55BDB4DEDB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A6669E-9BEA-2A43-9DF8-B83E453AA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F30BD8-0F18-3643-A582-61B41E11CB9F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E4A0D-5912-2547-B27A-ED123A6BD2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8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ParLOT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allel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verhead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racing Tool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Tracing Operations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Compression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Algorithm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Call-stack Correction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809788-E6D6-2145-B622-9B0A5646F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73" y="378805"/>
            <a:ext cx="3597668" cy="604408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7254C-AF31-FB42-8C71-6960F5D5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16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15E973-3CB8-2C46-A4A4-E0B1FD135183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F25C8C-F62A-7A4C-ACCF-8C160CADE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759D2C-A557-8C47-AEE8-2726108B720A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A3ED61-137D-6D46-A77F-319AB1262D12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132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Binary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541020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instrumentation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thread launch and termination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function entry and exit</a:t>
            </a:r>
            <a:endParaRPr lang="fa-I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trace file for each thread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file contains ordered sequence of function calls and returns</a:t>
            </a:r>
            <a:endParaRPr lang="fa-I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5FACA-53BE-A64B-8624-BC1C5370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49E369-AAF3-5B43-A597-02F0F8B5476A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BB5B783-A4DE-AB40-A0B4-490B73EE7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C07C62-45A3-7F46-82AF-FAF196E3BECE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DE75A2-4662-424F-AB00-BEFD87553684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852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Binary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541020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instrumentation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thread launch and termination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function entry and exit</a:t>
            </a:r>
            <a:endParaRPr lang="fa-I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trace file for each thread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file contains ordered sequence of function calls and returns</a:t>
            </a:r>
            <a:endParaRPr lang="fa-I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5FACA-53BE-A64B-8624-BC1C5370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18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57881A-3981-394E-9018-1B1DEB6A72EB}"/>
              </a:ext>
            </a:extLst>
          </p:cNvPr>
          <p:cNvSpPr txBox="1">
            <a:spLocks/>
          </p:cNvSpPr>
          <p:nvPr/>
        </p:nvSpPr>
        <p:spPr>
          <a:xfrm>
            <a:off x="6096000" y="1747578"/>
            <a:ext cx="54102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Per-thread information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ID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function ID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call stack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SP value (for stack correction)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DFFAFA-FE76-FF4E-AFE3-B47F9708E2E0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DE11D1D-7E29-104B-B253-7CF6C238E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2FFA4B-C4CA-664C-87A5-2948609668B9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421B73-C69C-404A-A312-297A7CA7157F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30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Incremental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6433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compression approaches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first written to buffer (in memory), buffer is compressed once full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 sporadically block to compress data → highly non-uniform latency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Distorts trace when one thread polls data from another blocked thread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Compression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trace element is compressed right away before writing it to memory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compression latency is much more uniform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Greatly improves fidelity of trace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8834F-5674-1C4F-83F1-0CF3006F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19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1E3943-B1E5-134E-BB99-80085E96A692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3B39E1-3445-7849-816E-868B613B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E5ADAF-FB45-0B41-B137-0BD023DDDFB9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C4274F-4913-0047-844B-2AF9ECCC1AB2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04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HPC Debugging</a:t>
            </a:r>
            <a:endParaRPr lang="fa-IR" sz="3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Tracing Challenges</a:t>
            </a:r>
          </a:p>
          <a:p>
            <a:pPr>
              <a:lnSpc>
                <a:spcPct val="140000"/>
              </a:lnSpc>
            </a:pPr>
            <a:r>
              <a:rPr lang="en-US" sz="3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  <a:p>
            <a:pPr lvl="1">
              <a:lnSpc>
                <a:spcPct val="14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Instrumentation	</a:t>
            </a:r>
          </a:p>
          <a:p>
            <a:pPr lvl="1">
              <a:lnSpc>
                <a:spcPct val="14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Mechanism</a:t>
            </a:r>
          </a:p>
          <a:p>
            <a:pPr>
              <a:lnSpc>
                <a:spcPct val="14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>
              <a:lnSpc>
                <a:spcPct val="14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07EE3-81D1-AD46-A70E-0E6C6B48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952EA7-6BBA-CF46-9B18-C2D5A1CA786F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5E9657-127E-F341-8E00-B5136FC3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28B88E-A018-EA40-A57A-E974D7C57D0F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8780C3-9979-654D-8308-B586AF63A1E0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7477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Compression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CRUSHER: automatic compression algorithm synthesis tool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on traces from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Mantevo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miniapps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best algorithm: LZ followed by ZE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 high compression ratio with low overhead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221E4-48C8-CE4A-8858-178D2415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20</a:t>
            </a:fld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57DB433-4591-C349-8B7B-3CDC0A84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589" y="18619"/>
            <a:ext cx="3083411" cy="2045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598DBFD-6384-E749-8FF4-EA9312474980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5AE9858-3C1A-EC4E-8618-0256F974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819DFD-8620-3F46-B886-3E54BE5B1D50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495DD6-439D-0F4D-9428-1623C691C122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49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Compression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CRUSHER: automatic compression algorithm synthesis tool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on traces from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Mantevo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miniapps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best algorithm: LZ followed by ZE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 high compression ratio with low overhead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221E4-48C8-CE4A-8858-178D2415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21</a:t>
            </a:fld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57DB433-4591-C349-8B7B-3CDC0A84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589" y="18619"/>
            <a:ext cx="3083411" cy="204593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2AA073B-2612-474E-B44B-1F549AC37083}"/>
              </a:ext>
            </a:extLst>
          </p:cNvPr>
          <p:cNvGrpSpPr/>
          <p:nvPr/>
        </p:nvGrpSpPr>
        <p:grpSpPr>
          <a:xfrm>
            <a:off x="462704" y="4495837"/>
            <a:ext cx="11043497" cy="1169551"/>
            <a:chOff x="245732" y="2481052"/>
            <a:chExt cx="11043497" cy="116955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0BD623F-0F80-944D-B0C5-63681C2080EF}"/>
                </a:ext>
              </a:extLst>
            </p:cNvPr>
            <p:cNvGrpSpPr/>
            <p:nvPr/>
          </p:nvGrpSpPr>
          <p:grpSpPr>
            <a:xfrm>
              <a:off x="6897514" y="2481052"/>
              <a:ext cx="2743200" cy="1169551"/>
              <a:chOff x="6840058" y="2397285"/>
              <a:chExt cx="2743200" cy="116955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A8DE83-6799-F04F-9153-63BE9F395835}"/>
                  </a:ext>
                </a:extLst>
              </p:cNvPr>
              <p:cNvSpPr txBox="1"/>
              <p:nvPr/>
            </p:nvSpPr>
            <p:spPr>
              <a:xfrm>
                <a:off x="6840058" y="2920505"/>
                <a:ext cx="2743200" cy="64633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- Byte-level transformation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- Eliminates zeros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E750E5-4A18-D54E-B223-0B6B9C140BCD}"/>
                  </a:ext>
                </a:extLst>
              </p:cNvPr>
              <p:cNvSpPr txBox="1"/>
              <p:nvPr/>
            </p:nvSpPr>
            <p:spPr>
              <a:xfrm>
                <a:off x="8002429" y="2397285"/>
                <a:ext cx="5424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1">
                        <a:lumMod val="50000"/>
                      </a:schemeClr>
                    </a:solidFill>
                  </a:rPr>
                  <a:t>ZE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8F63B3-1B2F-2145-835E-6ADC64E39835}"/>
                </a:ext>
              </a:extLst>
            </p:cNvPr>
            <p:cNvGrpSpPr/>
            <p:nvPr/>
          </p:nvGrpSpPr>
          <p:grpSpPr>
            <a:xfrm>
              <a:off x="1936682" y="2481052"/>
              <a:ext cx="2972955" cy="1169551"/>
              <a:chOff x="6902049" y="2397285"/>
              <a:chExt cx="2972955" cy="116955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BD87BD-C679-EA41-B585-3D916F61C607}"/>
                  </a:ext>
                </a:extLst>
              </p:cNvPr>
              <p:cNvSpPr txBox="1"/>
              <p:nvPr/>
            </p:nvSpPr>
            <p:spPr>
              <a:xfrm>
                <a:off x="6902049" y="2920505"/>
                <a:ext cx="2972955" cy="64633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- Word-level transformation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- Removes repeating patterns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13B76A-D17C-1E48-BBF8-C85642EADC5B}"/>
                  </a:ext>
                </a:extLst>
              </p:cNvPr>
              <p:cNvSpPr txBox="1"/>
              <p:nvPr/>
            </p:nvSpPr>
            <p:spPr>
              <a:xfrm>
                <a:off x="8002429" y="2397285"/>
                <a:ext cx="5424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1">
                        <a:lumMod val="50000"/>
                      </a:schemeClr>
                    </a:solidFill>
                  </a:rPr>
                  <a:t>LZ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3A7019C-66A2-F54D-BF4F-6BD959206A17}"/>
                </a:ext>
              </a:extLst>
            </p:cNvPr>
            <p:cNvGrpSpPr/>
            <p:nvPr/>
          </p:nvGrpSpPr>
          <p:grpSpPr>
            <a:xfrm>
              <a:off x="245732" y="2920505"/>
              <a:ext cx="1690950" cy="419758"/>
              <a:chOff x="245732" y="2920505"/>
              <a:chExt cx="1690950" cy="419758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3BD84A6-1D12-7949-B3B2-41BADAA30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32" y="3340262"/>
                <a:ext cx="1690950" cy="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58D54D-725A-2641-A641-9339E700CE30}"/>
                  </a:ext>
                </a:extLst>
              </p:cNvPr>
              <p:cNvSpPr txBox="1"/>
              <p:nvPr/>
            </p:nvSpPr>
            <p:spPr>
              <a:xfrm>
                <a:off x="393339" y="2920505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Trace entries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E5D9BD3-F88F-B344-842D-F91DB83DB335}"/>
                </a:ext>
              </a:extLst>
            </p:cNvPr>
            <p:cNvGrpSpPr/>
            <p:nvPr/>
          </p:nvGrpSpPr>
          <p:grpSpPr>
            <a:xfrm>
              <a:off x="4912397" y="2990635"/>
              <a:ext cx="1975450" cy="369332"/>
              <a:chOff x="5144104" y="5119011"/>
              <a:chExt cx="1975450" cy="36933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07BADE9-787D-2045-A375-10EE4ED45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4104" y="5488343"/>
                <a:ext cx="1975450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AA918E-4268-3F4E-AF4C-DC3152A13109}"/>
                  </a:ext>
                </a:extLst>
              </p:cNvPr>
              <p:cNvSpPr txBox="1"/>
              <p:nvPr/>
            </p:nvSpPr>
            <p:spPr>
              <a:xfrm>
                <a:off x="5215763" y="5119011"/>
                <a:ext cx="1903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Sequence of bytes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0B6207-5A78-B646-AA97-F723CBF825AF}"/>
                </a:ext>
              </a:extLst>
            </p:cNvPr>
            <p:cNvGrpSpPr/>
            <p:nvPr/>
          </p:nvGrpSpPr>
          <p:grpSpPr>
            <a:xfrm>
              <a:off x="9624471" y="3029228"/>
              <a:ext cx="1664758" cy="584775"/>
              <a:chOff x="9894925" y="4381966"/>
              <a:chExt cx="1664758" cy="58477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5E8B85-70CD-B143-B946-C6A1903CAD15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>
                <a:off x="9911168" y="4680176"/>
                <a:ext cx="1648515" cy="1282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BF4E44-DBC6-0744-B848-A24A11F14979}"/>
                  </a:ext>
                </a:extLst>
              </p:cNvPr>
              <p:cNvSpPr txBox="1"/>
              <p:nvPr/>
            </p:nvSpPr>
            <p:spPr>
              <a:xfrm>
                <a:off x="9894925" y="4381966"/>
                <a:ext cx="14626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Bitmap + </a:t>
                </a:r>
                <a:b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non-zero bytes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9F70C7-AC6B-1041-B747-D665B82478E8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6ADFA6F-21A4-DD4B-8FD7-73777D16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DB9FCF-3EAF-7D45-8E61-6469AC9EDEC5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0C9380B-E92B-4F4C-996F-52DE79BCC5EA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37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Call-Stack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" y="1825624"/>
            <a:ext cx="11420119" cy="52401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cannot identify some function exit points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the instructions of an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inlined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may be interleaved with the caller’s instructions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DB075-A1FA-9B47-B18F-C569474E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003A76-E8DA-B346-BB0D-FEEEE06D0474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3998FB-E11A-7F47-8947-DD4390A54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F303E3-D6DE-224C-9B26-695354837D03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CEA7F8-1D18-CA46-A133-BD8CA2246715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44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Call-Stack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" y="1825624"/>
            <a:ext cx="11420119" cy="52401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cannot identify some function exit points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the instructions of an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inlined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may be interleaved with the caller’s instructions</a:t>
            </a:r>
          </a:p>
          <a:p>
            <a:pPr>
              <a:lnSpc>
                <a:spcPct val="150000"/>
              </a:lnSpc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ParLOT’s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the SP value at each function entry and exit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Pops the internal call stack until consistent with SP value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DB075-A1FA-9B47-B18F-C569474E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5654EF-08C4-B343-B297-49BD74415884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E012BF-80F1-5B47-9620-388AB094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AB234C-71D5-CB4E-974B-314E6EFF3C53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FA7EB3-EBAB-9D47-9150-67BDB1A96E7C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04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Call-Stack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" y="1825624"/>
            <a:ext cx="11420119" cy="52401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cannot identify some function exit points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the instructions of an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inlined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may be interleaved with the caller’s instructions</a:t>
            </a:r>
          </a:p>
          <a:p>
            <a:pPr>
              <a:lnSpc>
                <a:spcPct val="150000"/>
              </a:lnSpc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ParLOT’s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the SP value at each function entry and exit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Pops the internal call stack until consistent with SP value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DBIs might [not] need such correction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DB075-A1FA-9B47-B18F-C569474E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24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93B60E-4E25-A940-9D9A-C59D99DC779A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62EE52-F17F-614A-B96F-39BE16F2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A15E99-029C-0546-AE9C-D2CCA6D10EF9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226359-899F-474A-A4F5-6BD6D245FFC2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9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MPI-based NAS Parallel Benchmarks (input classes B and C)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Diego Supercomputer Center – Comet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4, 16 and 64 compute nodes (each with 16 cores)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nodes: Xeon E5-2680 v3 processors – 28 cores – 128 GB memory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metrics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Tracing overhead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Tracing bandwidth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</a:t>
            </a:r>
          </a:p>
          <a:p>
            <a:pPr lvl="1">
              <a:lnSpc>
                <a:spcPct val="150000"/>
              </a:lnSpc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08AB3-A499-4B42-81EA-A156D5569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049" y="887930"/>
            <a:ext cx="2895021" cy="1632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2D826-B7C0-3E45-A4EF-291D8DCF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049" y="222534"/>
            <a:ext cx="2895021" cy="37720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108E8A-2FB2-C445-87A6-834073B2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25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D133E6-F7AC-764C-A005-D1277A149D15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6BE12D-0645-DD4D-A86C-F4DC8FA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CCCA31-1B5F-2942-BE9F-94AC65858E6B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130C29-4FC2-ED43-97B0-455B7250382D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833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Tracing Overhead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6F8F5-69FE-D744-B119-C06B7B23402A}"/>
              </a:ext>
            </a:extLst>
          </p:cNvPr>
          <p:cNvSpPr txBox="1"/>
          <p:nvPr/>
        </p:nvSpPr>
        <p:spPr>
          <a:xfrm>
            <a:off x="542405" y="2213797"/>
            <a:ext cx="4824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(m): collects traces from the main image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(a): collects traces from all images (including library function calls)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Callgrind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DBI-based tracing tool that collects function-call graphs and performance data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overheads (input C)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1.94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2.73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Callgrind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4.63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ED1F757-2E0C-6648-AA86-B009663EA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30" y="1730510"/>
            <a:ext cx="6962140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049D7-35A9-7B40-955E-F5CFD36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8F1A3-A71B-CC44-8E8A-7CC4CAE7D0CD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1361E4A-D0CF-5240-9DAD-9FC7E0F95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61E0E9-36F1-EE4F-AE45-800D675DAFE3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067778-A6AD-2A4E-86F0-7D5A274437D0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755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Required 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6F8F5-69FE-D744-B119-C06B7B23402A}"/>
              </a:ext>
            </a:extLst>
          </p:cNvPr>
          <p:cNvSpPr txBox="1"/>
          <p:nvPr/>
        </p:nvSpPr>
        <p:spPr>
          <a:xfrm>
            <a:off x="555567" y="2215262"/>
            <a:ext cx="4780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(m): collects traces from the main image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(a): collects traces from all images (including library function calls)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Callgrind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DBI-based tracing tool that collects function-call graphs and performance data</a:t>
            </a:r>
          </a:p>
          <a:p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required bandwidth on input C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kB/s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56.4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kB/s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Callgrind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9.8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kB/s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D4E2EF-8C83-A342-8E3E-12BCE5558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20" y="1704368"/>
            <a:ext cx="6962140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2C46F-EC06-0449-8DAC-B9BACA75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27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5A8ADB-F907-E849-A91B-02701C1E12A4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9EE275-C02E-234E-ACC4-BE44283AA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C82B39-5B2C-4043-9B3F-E9FF59844EE5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C10C9D3-D189-2C47-A0E1-8A307BE52785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499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Compression Ratio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1CA70-CB74-C541-8F0F-9B9460C18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20" y="1973261"/>
            <a:ext cx="6718300" cy="4198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38A3C5-6DC4-4E4B-93CF-FC305159EAC7}"/>
              </a:ext>
            </a:extLst>
          </p:cNvPr>
          <p:cNvSpPr txBox="1"/>
          <p:nvPr/>
        </p:nvSpPr>
        <p:spPr>
          <a:xfrm>
            <a:off x="922019" y="2068138"/>
            <a:ext cx="47029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compression ratio of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on input C: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644.3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required bandwidth: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56.4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kB/s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collect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 MB worth of data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core per second while only requiring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kB/s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 behavior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conjugate gradient method with irregular memory accesses and communication – larger number of distinct calls with more complex patterns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770750-66C8-0041-8883-A148E336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28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0989AA-BEC9-1643-9B18-0B5EDA06E917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292309-2A74-B647-9C70-AFC4C367E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CB9C64-CC48-7346-BFAB-D9F8C5C4A57B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A596D2-DC0A-344D-9730-C2B91766F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121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Overheads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6FB51-FE1B-5A48-A6F8-D406F799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EBE3D-A77E-FB45-B7A0-E135EAE62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4" y="1988281"/>
            <a:ext cx="5621716" cy="421628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42863E-7D52-554A-A9E9-EFC77B7AE845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4E519E-0F0B-A34A-9100-96D8E777B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C41E57-082E-4645-AE0F-C88EF4D040BE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DB2EA1-A9ED-FE4F-A82F-50BFC408AA15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263F340-48EB-EF44-9A34-79BCFD7A421E}"/>
              </a:ext>
            </a:extLst>
          </p:cNvPr>
          <p:cNvSpPr txBox="1"/>
          <p:nvPr/>
        </p:nvSpPr>
        <p:spPr>
          <a:xfrm>
            <a:off x="2298568" y="5951733"/>
            <a:ext cx="784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Breakdown of average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ParLOT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overhead on NAS - Input C - 1, 4, 16 and 64 nodes  </a:t>
            </a:r>
          </a:p>
        </p:txBody>
      </p:sp>
    </p:spTree>
    <p:extLst>
      <p:ext uri="{BB962C8B-B14F-4D97-AF65-F5344CB8AC3E}">
        <p14:creationId xmlns:p14="http://schemas.microsoft.com/office/powerpoint/2010/main" val="250088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HPC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HPC bugs are expensive because: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B5C46-0AAC-2F4E-B0C3-2A209A9B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783FC4-99A6-0446-8EF9-17351E9FCB53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BC7316-9FCE-744B-AD39-39D455D58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1DEABF-246B-3345-9DD2-079E6129DE56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C33B8D-6198-4647-85DC-BFA58AF74374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41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Overheads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6FB51-FE1B-5A48-A6F8-D406F799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EBE3D-A77E-FB45-B7A0-E135EAE62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4" y="1988281"/>
            <a:ext cx="5621716" cy="4216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889D6-747B-0847-B52E-4A55F59C7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95" y="1998014"/>
            <a:ext cx="5621717" cy="4216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C9D4118-C06D-A343-8BC9-C2B0D0536966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2A1D80D-7EDD-E649-96BE-243B9ADCE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C736E9-F9E6-274F-B02F-B7BF075FA886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A4FD86-9A6C-D940-AE39-8BE86C2782B7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805493-B48B-7C4F-9CE7-5DE54F532E70}"/>
              </a:ext>
            </a:extLst>
          </p:cNvPr>
          <p:cNvSpPr txBox="1"/>
          <p:nvPr/>
        </p:nvSpPr>
        <p:spPr>
          <a:xfrm>
            <a:off x="2298568" y="5951733"/>
            <a:ext cx="784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Breakdown of average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ParLOT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overhead on NAS - Input C - 1, 4, 16 and 64 nodes  </a:t>
            </a:r>
          </a:p>
        </p:txBody>
      </p:sp>
    </p:spTree>
    <p:extLst>
      <p:ext uri="{BB962C8B-B14F-4D97-AF65-F5344CB8AC3E}">
        <p14:creationId xmlns:p14="http://schemas.microsoft.com/office/powerpoint/2010/main" val="223451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Overheads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6FB51-FE1B-5A48-A6F8-D406F799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EBE3D-A77E-FB45-B7A0-E135EAE62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4" y="1988281"/>
            <a:ext cx="5621716" cy="4216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889D6-747B-0847-B52E-4A55F59C7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95" y="1998014"/>
            <a:ext cx="5621717" cy="4216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842C8-1295-4941-805F-7A7A60513C6B}"/>
              </a:ext>
            </a:extLst>
          </p:cNvPr>
          <p:cNvSpPr txBox="1"/>
          <p:nvPr/>
        </p:nvSpPr>
        <p:spPr>
          <a:xfrm>
            <a:off x="2298568" y="5951733"/>
            <a:ext cx="784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Breakdown of average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ParLOT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overhead on NAS - Input C - 1, 4, 16 and 64 nodes 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E5C3AB-5642-4E4C-B0DB-9E26928E790F}"/>
              </a:ext>
            </a:extLst>
          </p:cNvPr>
          <p:cNvSpPr/>
          <p:nvPr/>
        </p:nvSpPr>
        <p:spPr>
          <a:xfrm>
            <a:off x="7225210" y="2993065"/>
            <a:ext cx="3292392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b="1" dirty="0"/>
              <a:t>Compression Impact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Other DBIs might do better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F961A3-E8FB-8947-9583-EF11631AD918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8918B7-98CD-D44F-8112-AA5D8691D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3826D0-D376-294F-9D72-C2E2DC756CDF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247729-03A6-1245-A661-12498EF2FE71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962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13166"/>
            <a:ext cx="11107271" cy="4763797"/>
          </a:xfrm>
        </p:spPr>
        <p:txBody>
          <a:bodyPr>
            <a:normAutofit/>
          </a:bodyPr>
          <a:lstStyle/>
          <a:p>
            <a:pPr marL="0" lvl="1">
              <a:lnSpc>
                <a:spcPct val="150000"/>
              </a:lnSpc>
            </a:pP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portable low-overhead whole-program tracing approach that  collects and compresses function-call traces on-the-fly</a:t>
            </a:r>
          </a:p>
          <a:p>
            <a:pPr marL="0" lvl="1">
              <a:lnSpc>
                <a:spcPct val="15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5915-E7D2-CF42-91B7-600D879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32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C0810-2B69-954C-A0A9-407339BB59B2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8499673-E2E1-7A4B-95BA-D97901DB8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37C271-2464-B64C-8E3B-6C01BA905061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76DF3C-263C-BA40-9178-DDD39456CAC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254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13164"/>
            <a:ext cx="11107271" cy="4763799"/>
          </a:xfrm>
        </p:spPr>
        <p:txBody>
          <a:bodyPr>
            <a:normAutofit/>
          </a:bodyPr>
          <a:lstStyle/>
          <a:p>
            <a:pPr marL="0" lvl="1">
              <a:lnSpc>
                <a:spcPct val="150000"/>
              </a:lnSpc>
            </a:pP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portable low-overhead whole-program tracing approach that  collects and compresses function-call traces on-the-fly</a:t>
            </a:r>
          </a:p>
          <a:p>
            <a:pPr marL="0"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new trace compression approach</a:t>
            </a:r>
          </a:p>
          <a:p>
            <a:pPr marL="457200" lvl="2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Incrementally compresses trace data to make latency uniform</a:t>
            </a:r>
          </a:p>
          <a:p>
            <a:pPr marL="0" lvl="1">
              <a:lnSpc>
                <a:spcPct val="15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5915-E7D2-CF42-91B7-600D879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33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FBD57A-B0E2-124D-8940-1197AB9548D0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895826-510B-F642-B247-54FED1479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A9B068-29B0-CA45-8830-0812448FEB4D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60649A-0204-4A49-99A5-65C402EEF799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117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99310"/>
            <a:ext cx="11107271" cy="4805363"/>
          </a:xfrm>
        </p:spPr>
        <p:txBody>
          <a:bodyPr>
            <a:normAutofit/>
          </a:bodyPr>
          <a:lstStyle/>
          <a:p>
            <a:pPr marL="0" lvl="1">
              <a:lnSpc>
                <a:spcPct val="150000"/>
              </a:lnSpc>
            </a:pP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portable low-overhead whole-program tracing approach that  collects and compresses function-call traces on-the-fly</a:t>
            </a:r>
          </a:p>
          <a:p>
            <a:pPr marL="0"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new trace compression approach</a:t>
            </a:r>
          </a:p>
          <a:p>
            <a:pPr marL="457200" lvl="2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Incrementally compresses trace data to make latency uniform</a:t>
            </a:r>
          </a:p>
          <a:p>
            <a:pPr marL="457200" lvl="2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 high compression ratio to drastically reduce bandwidth and storage requirement</a:t>
            </a:r>
          </a:p>
          <a:p>
            <a:pPr marL="0" lvl="1">
              <a:lnSpc>
                <a:spcPct val="15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5915-E7D2-CF42-91B7-600D879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34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A65207-011C-2242-A88F-4A8717124E8F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D56434-E714-CA4E-9A13-474355032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2F2522-6A98-9445-87BD-E331F53AAA29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3015C9-5416-124C-9B96-3743EE20FE27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413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99310"/>
            <a:ext cx="11107271" cy="4777653"/>
          </a:xfrm>
        </p:spPr>
        <p:txBody>
          <a:bodyPr>
            <a:normAutofit/>
          </a:bodyPr>
          <a:lstStyle/>
          <a:p>
            <a:pPr marL="0" lvl="1">
              <a:lnSpc>
                <a:spcPct val="150000"/>
              </a:lnSpc>
            </a:pP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portable low-overhead whole-program tracing approach that  collects and compresses function-call traces on-the-fly</a:t>
            </a:r>
          </a:p>
          <a:p>
            <a:pPr marL="0"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new trace compression approach</a:t>
            </a:r>
          </a:p>
          <a:p>
            <a:pPr marL="457200" lvl="2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Incrementally compresses trace data to make latency uniform</a:t>
            </a:r>
          </a:p>
          <a:p>
            <a:pPr marL="457200" lvl="2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 high compression ratio to drastically reduce bandwidth and storage requirement</a:t>
            </a:r>
          </a:p>
          <a:p>
            <a:pPr marL="457200" lvl="2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implemented to minimize runtime overhead</a:t>
            </a:r>
          </a:p>
          <a:p>
            <a:pPr marL="0" lvl="1">
              <a:lnSpc>
                <a:spcPct val="15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5915-E7D2-CF42-91B7-600D879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35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CEC811-B212-FC4B-B013-51699D2F9D49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22964FC-3A99-D547-9F4E-42986594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FF3050-2D8E-3E4B-A0BC-79C86D1283D6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41C78B-3C5B-E34C-9484-4D4AB384D2DE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95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7018"/>
            <a:ext cx="11107271" cy="5387933"/>
          </a:xfrm>
        </p:spPr>
        <p:txBody>
          <a:bodyPr>
            <a:normAutofit/>
          </a:bodyPr>
          <a:lstStyle/>
          <a:p>
            <a:pPr marL="0" lvl="1">
              <a:lnSpc>
                <a:spcPct val="150000"/>
              </a:lnSpc>
            </a:pP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ParLOT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portable low-overhead whole-program tracing approach that  collects and compresses function-call traces on-the-fly.</a:t>
            </a:r>
          </a:p>
          <a:p>
            <a:pPr marL="0"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new trace compression approach</a:t>
            </a:r>
          </a:p>
          <a:p>
            <a:pPr marL="457200" lvl="2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Incrementally compresses trace data to make latency uniform</a:t>
            </a:r>
          </a:p>
          <a:p>
            <a:pPr marL="457200" lvl="2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 high compression ratio to drastically reduce bandwidth and storage requirement</a:t>
            </a:r>
          </a:p>
          <a:p>
            <a:pPr marL="457200" lvl="2"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implemented to minimize runtime overhead</a:t>
            </a:r>
          </a:p>
          <a:p>
            <a:pPr marL="0"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comprehensive post-mortem analysis on traces (debugging, performance analysis, program understanding, etc.)</a:t>
            </a:r>
          </a:p>
          <a:p>
            <a:pPr lvl="1">
              <a:lnSpc>
                <a:spcPct val="150000"/>
              </a:lnSpc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5915-E7D2-CF42-91B7-600D879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36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690076-3EC6-1841-A569-50D8FC128C89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CFD56A-3288-2543-8237-1EE005267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61DAD5-0865-814B-B3F5-976BD41B97EA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680848-89D3-CD48-BF1D-DBB8332E814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519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2FE521-7133-4D82-9BF0-B2FD12C3C8BF}"/>
              </a:ext>
            </a:extLst>
          </p:cNvPr>
          <p:cNvSpPr txBox="1"/>
          <p:nvPr/>
        </p:nvSpPr>
        <p:spPr>
          <a:xfrm>
            <a:off x="2195946" y="2705725"/>
            <a:ext cx="77862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Thanks.</a:t>
            </a:r>
          </a:p>
          <a:p>
            <a:pPr algn="ctr"/>
            <a:r>
              <a:rPr lang="en-US" sz="4400" dirty="0"/>
              <a:t>Any questions?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4B6-8F61-D046-BFA2-F8C28E2D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A51A93-7219-7446-AE66-22A13773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04E069-D7E0-834E-A57E-EE15230B14C5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434272-D865-E844-AC2C-E9FC0849B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DA84EE-AD5F-D345-BAE5-E668B6415FD0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CAF1D7-9FCC-E64B-BCB3-A394EBF2B5D2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543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HPC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HPC bugs are expensive because: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failures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resources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(time, energy, SUs, etc.)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3548-50EA-AF4E-A109-F1F1818A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05A297-E739-B946-B4AD-121DBD677CA1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8E9CD4-ED16-5043-81EC-3BE29AD5E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78144-200D-2047-A2FF-4C9B9521EC5A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20E21E-36EA-704A-9DC9-5067F9325887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01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HPC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HPC bugs are expensive because: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failures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resources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(time, energy, SUs, etc.)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HPC bugs are often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reproducible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45FBE-4E3B-1C4F-BC34-1FD36408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9B1F78-4363-D942-AE7A-0CC31F099A93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5AC483-ED33-CE4A-B5B3-CFB11F405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E998FC-1811-3442-8FCE-6076E9B2E88F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01E6CB-D6A8-764C-BCBF-3D9AE3D92140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91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HPC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HPC bugs are expensive because: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failures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resources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(time, energy, SUs, etc.)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HPC bugs are often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reproducible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collection to detect/locate failure points introduces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DD14-64A3-834F-808A-239DB4C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E91A60-F722-4541-B378-05524D5ADA1C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65C1A8-8CB6-4D4D-95D1-43692974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E4DA9E-32D3-6243-B4F3-2A5421BDC9A8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F01455-FE19-744A-9D63-02396511812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01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HPC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HPC bugs are expensive because: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failures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resources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(time, energy, SUs, etc.)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HPC bugs are often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reproducible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collection to detect/locate failure points introduces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3A338-5F20-F64D-9D9F-BF259EF3156E}"/>
              </a:ext>
            </a:extLst>
          </p:cNvPr>
          <p:cNvSpPr txBox="1"/>
          <p:nvPr/>
        </p:nvSpPr>
        <p:spPr>
          <a:xfrm>
            <a:off x="685798" y="4922503"/>
            <a:ext cx="11107271" cy="10156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In this work, we propose an </a:t>
            </a:r>
            <a:r>
              <a:rPr lang="en-US" sz="3000" b="1" dirty="0">
                <a:solidFill>
                  <a:srgbClr val="FF0000"/>
                </a:solidFill>
              </a:rPr>
              <a:t>efficient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whole-program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tracing</a:t>
            </a:r>
            <a:r>
              <a:rPr lang="en-US" sz="3000" dirty="0">
                <a:solidFill>
                  <a:srgbClr val="FF0000"/>
                </a:solidFill>
              </a:rPr>
              <a:t> infrastructure to help the HPC debugging community.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860F3-E14D-B94B-AC43-EB13DBB3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AAAEE1-CD08-1F4B-A971-3AAA500B74A4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F70BF3-03F9-554C-91B1-789264673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756860-56CA-C541-A3F4-578FEB49FB5E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48EB14-7BFD-8645-BC98-97B80B2EA196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006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Tracing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“Always-on” tracing capability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source-code modification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recompilation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instrumentation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overhead (runtime and storage)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14FB-A059-684F-86B1-90512AA9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6C2F72-AE34-3347-B562-617C77158244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FD990B-8ACD-9544-B8C6-59BD91727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B0FD90-76C5-9B44-AF37-6FA8DA1C559A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3768AF-633F-A248-B440-2762A7F2C1F0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2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4FA-2F5D-A34D-8634-F663227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88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Tracing Features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E2CC-532D-7941-9955-23B2005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5625"/>
            <a:ext cx="1110727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“Always-on” tracing capability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source-code modification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recompilation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instrumentation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overhead (runtime and storage)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14FB-A059-684F-86B1-90512AA9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8D35-543F-934B-8D28-4AB83A6EE3C7}" type="slidenum">
              <a:rPr lang="en-US" smtClean="0"/>
              <a:t>9</a:t>
            </a:fld>
            <a:endParaRPr lang="en-US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D106C466-FF58-EA4E-BD8E-3F06A7FD59D7}"/>
              </a:ext>
            </a:extLst>
          </p:cNvPr>
          <p:cNvSpPr/>
          <p:nvPr/>
        </p:nvSpPr>
        <p:spPr>
          <a:xfrm>
            <a:off x="6381427" y="1301858"/>
            <a:ext cx="4819973" cy="3084162"/>
          </a:xfrm>
          <a:prstGeom prst="wedgeEllipseCallout">
            <a:avLst>
              <a:gd name="adj1" fmla="val -67135"/>
              <a:gd name="adj2" fmla="val -1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MINDSET: </a:t>
            </a:r>
            <a:r>
              <a:rPr lang="en-US" sz="2800" b="1" i="1" dirty="0"/>
              <a:t>Pay a little bit more upfront to significantly reduce the number of overall debug iterations</a:t>
            </a:r>
            <a:r>
              <a:rPr lang="en-US" sz="2800" dirty="0"/>
              <a:t> </a:t>
            </a:r>
          </a:p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142FF1-25D4-8F43-A8EE-04BA11CA96FD}"/>
              </a:ext>
            </a:extLst>
          </p:cNvPr>
          <p:cNvGrpSpPr/>
          <p:nvPr/>
        </p:nvGrpSpPr>
        <p:grpSpPr>
          <a:xfrm>
            <a:off x="2137301" y="6478747"/>
            <a:ext cx="7751615" cy="422115"/>
            <a:chOff x="2043314" y="6435885"/>
            <a:chExt cx="7751615" cy="4221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1ED53EC-61A6-094B-8612-CEDC4AA7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314" y="6445619"/>
              <a:ext cx="883024" cy="4123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455CD6-D302-724A-AAF5-689B5D5E2EF3}"/>
                </a:ext>
              </a:extLst>
            </p:cNvPr>
            <p:cNvSpPr txBox="1"/>
            <p:nvPr/>
          </p:nvSpPr>
          <p:spPr>
            <a:xfrm>
              <a:off x="2950312" y="6435885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ParLOT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Efficient Whole-Program Call Tracing for HPC Applications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B0C3A7-EE08-F546-9228-8C75E581533B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88" y="6435885"/>
              <a:ext cx="7727641" cy="97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81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11945</TotalTime>
  <Words>1984</Words>
  <Application>Microsoft Macintosh PowerPoint</Application>
  <PresentationFormat>Widescreen</PresentationFormat>
  <Paragraphs>368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 ParLOT: Efficient Whole-Program Call Tracing for HPC Applications</vt:lpstr>
      <vt:lpstr>Outline</vt:lpstr>
      <vt:lpstr>HPC Debugging</vt:lpstr>
      <vt:lpstr>HPC Debugging</vt:lpstr>
      <vt:lpstr>HPC Debugging</vt:lpstr>
      <vt:lpstr>HPC Debugging</vt:lpstr>
      <vt:lpstr>HPC Debugging</vt:lpstr>
      <vt:lpstr>Desired Tracing Features</vt:lpstr>
      <vt:lpstr>Desired Tracing Features</vt:lpstr>
      <vt:lpstr>Desired Tracing Features</vt:lpstr>
      <vt:lpstr>Desired Tracing Features</vt:lpstr>
      <vt:lpstr>Desired Tracing Features</vt:lpstr>
      <vt:lpstr>Desired Tracing Features</vt:lpstr>
      <vt:lpstr>Desired Tracing Features</vt:lpstr>
      <vt:lpstr>Desired Tracing Features</vt:lpstr>
      <vt:lpstr>ParLOT Design</vt:lpstr>
      <vt:lpstr>Binary Instrumentation</vt:lpstr>
      <vt:lpstr>Binary Instrumentation</vt:lpstr>
      <vt:lpstr>Incremental Compression</vt:lpstr>
      <vt:lpstr>Compression Algorithm</vt:lpstr>
      <vt:lpstr>Compression Algorithm</vt:lpstr>
      <vt:lpstr>Call-Stack Correction</vt:lpstr>
      <vt:lpstr>Call-Stack Correction</vt:lpstr>
      <vt:lpstr>Call-Stack Correction</vt:lpstr>
      <vt:lpstr>Evaluation</vt:lpstr>
      <vt:lpstr>Tracing Overhead</vt:lpstr>
      <vt:lpstr>Required Bandwidth</vt:lpstr>
      <vt:lpstr>Compression Ratio</vt:lpstr>
      <vt:lpstr>Overheads</vt:lpstr>
      <vt:lpstr>Overheads</vt:lpstr>
      <vt:lpstr>Overheads</vt:lpstr>
      <vt:lpstr>Summary &amp; Conclusion</vt:lpstr>
      <vt:lpstr>Summary &amp; Conclusion</vt:lpstr>
      <vt:lpstr>Summary &amp; Conclusion</vt:lpstr>
      <vt:lpstr>Summary &amp; Conclusion</vt:lpstr>
      <vt:lpstr>Summary &amp;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ParLOT: Efficient Whole-Program Call Tracing for HPC Applications </dc:title>
  <dc:creator>SAEED TAHERI</dc:creator>
  <cp:lastModifiedBy>Saeed t</cp:lastModifiedBy>
  <cp:revision>98</cp:revision>
  <cp:lastPrinted>2018-11-16T15:58:02Z</cp:lastPrinted>
  <dcterms:created xsi:type="dcterms:W3CDTF">2018-10-16T19:40:43Z</dcterms:created>
  <dcterms:modified xsi:type="dcterms:W3CDTF">2018-11-16T17:02:10Z</dcterms:modified>
</cp:coreProperties>
</file>