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0688638" cy="15124113"/>
  <p:notesSz cx="6858000" cy="9926638"/>
  <p:defaultTextStyle>
    <a:defPPr>
      <a:defRPr lang="en-US"/>
    </a:defPPr>
    <a:lvl1pPr marL="0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1pPr>
    <a:lvl2pPr marL="737464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2pPr>
    <a:lvl3pPr marL="1474927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3pPr>
    <a:lvl4pPr marL="2212391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4pPr>
    <a:lvl5pPr marL="2949854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5pPr>
    <a:lvl6pPr marL="3687318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6pPr>
    <a:lvl7pPr marL="4424782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7pPr>
    <a:lvl8pPr marL="5162245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8pPr>
    <a:lvl9pPr marL="5899709" algn="l" defTabSz="737464" rtl="0" eaLnBrk="1" latinLnBrk="0" hangingPunct="1">
      <a:defRPr sz="2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64">
          <p15:clr>
            <a:srgbClr val="A4A3A4"/>
          </p15:clr>
        </p15:guide>
        <p15:guide id="2" pos="33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A"/>
    <a:srgbClr val="9803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86" autoAdjust="0"/>
    <p:restoredTop sz="94660"/>
  </p:normalViewPr>
  <p:slideViewPr>
    <p:cSldViewPr snapToGrid="0" snapToObjects="1">
      <p:cViewPr>
        <p:scale>
          <a:sx n="60" d="100"/>
          <a:sy n="60" d="100"/>
        </p:scale>
        <p:origin x="1704" y="-1458"/>
      </p:cViewPr>
      <p:guideLst>
        <p:guide orient="horz" pos="4764"/>
        <p:guide pos="336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4698279"/>
            <a:ext cx="9085342" cy="3241882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6" y="8570332"/>
            <a:ext cx="7482047" cy="386505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3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749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212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949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687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42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1622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899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8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04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9365" y="1337364"/>
            <a:ext cx="2809479" cy="28455739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5363" y="1337364"/>
            <a:ext cx="8255859" cy="28455739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2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9718644"/>
            <a:ext cx="9085342" cy="3003817"/>
          </a:xfrm>
        </p:spPr>
        <p:txBody>
          <a:bodyPr anchor="t"/>
          <a:lstStyle>
            <a:lvl1pPr algn="l">
              <a:defRPr sz="65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6410246"/>
            <a:ext cx="9085342" cy="3308399"/>
          </a:xfrm>
        </p:spPr>
        <p:txBody>
          <a:bodyPr anchor="b"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737464" indent="0">
              <a:buNone/>
              <a:defRPr sz="2900">
                <a:solidFill>
                  <a:schemeClr val="tx1">
                    <a:tint val="75000"/>
                  </a:schemeClr>
                </a:solidFill>
              </a:defRPr>
            </a:lvl2pPr>
            <a:lvl3pPr marL="147492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2212391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4pPr>
            <a:lvl5pPr marL="2949854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5pPr>
            <a:lvl6pPr marL="368731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6pPr>
            <a:lvl7pPr marL="442478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7pPr>
            <a:lvl8pPr marL="5162245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8pPr>
            <a:lvl9pPr marL="5899709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44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5363" y="7782618"/>
            <a:ext cx="5531741" cy="22010485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5247" y="7782618"/>
            <a:ext cx="5533597" cy="22010485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2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6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605666"/>
            <a:ext cx="9619774" cy="2520686"/>
          </a:xfrm>
        </p:spPr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3385422"/>
            <a:ext cx="4722671" cy="141088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464" indent="0">
              <a:buNone/>
              <a:defRPr sz="3200" b="1"/>
            </a:lvl2pPr>
            <a:lvl3pPr marL="1474927" indent="0">
              <a:buNone/>
              <a:defRPr sz="2900" b="1"/>
            </a:lvl3pPr>
            <a:lvl4pPr marL="2212391" indent="0">
              <a:buNone/>
              <a:defRPr sz="2600" b="1"/>
            </a:lvl4pPr>
            <a:lvl5pPr marL="2949854" indent="0">
              <a:buNone/>
              <a:defRPr sz="2600" b="1"/>
            </a:lvl5pPr>
            <a:lvl6pPr marL="3687318" indent="0">
              <a:buNone/>
              <a:defRPr sz="2600" b="1"/>
            </a:lvl6pPr>
            <a:lvl7pPr marL="4424782" indent="0">
              <a:buNone/>
              <a:defRPr sz="2600" b="1"/>
            </a:lvl7pPr>
            <a:lvl8pPr marL="5162245" indent="0">
              <a:buNone/>
              <a:defRPr sz="2600" b="1"/>
            </a:lvl8pPr>
            <a:lvl9pPr marL="5899709" indent="0">
              <a:buNone/>
              <a:defRPr sz="2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4796305"/>
            <a:ext cx="4722671" cy="8713871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0" y="3385422"/>
            <a:ext cx="4724526" cy="1410883"/>
          </a:xfrm>
        </p:spPr>
        <p:txBody>
          <a:bodyPr anchor="b"/>
          <a:lstStyle>
            <a:lvl1pPr marL="0" indent="0">
              <a:buNone/>
              <a:defRPr sz="3900" b="1"/>
            </a:lvl1pPr>
            <a:lvl2pPr marL="737464" indent="0">
              <a:buNone/>
              <a:defRPr sz="3200" b="1"/>
            </a:lvl2pPr>
            <a:lvl3pPr marL="1474927" indent="0">
              <a:buNone/>
              <a:defRPr sz="2900" b="1"/>
            </a:lvl3pPr>
            <a:lvl4pPr marL="2212391" indent="0">
              <a:buNone/>
              <a:defRPr sz="2600" b="1"/>
            </a:lvl4pPr>
            <a:lvl5pPr marL="2949854" indent="0">
              <a:buNone/>
              <a:defRPr sz="2600" b="1"/>
            </a:lvl5pPr>
            <a:lvl6pPr marL="3687318" indent="0">
              <a:buNone/>
              <a:defRPr sz="2600" b="1"/>
            </a:lvl6pPr>
            <a:lvl7pPr marL="4424782" indent="0">
              <a:buNone/>
              <a:defRPr sz="2600" b="1"/>
            </a:lvl7pPr>
            <a:lvl8pPr marL="5162245" indent="0">
              <a:buNone/>
              <a:defRPr sz="2600" b="1"/>
            </a:lvl8pPr>
            <a:lvl9pPr marL="5899709" indent="0">
              <a:buNone/>
              <a:defRPr sz="2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0" y="4796305"/>
            <a:ext cx="4724526" cy="8713871"/>
          </a:xfrm>
        </p:spPr>
        <p:txBody>
          <a:bodyPr/>
          <a:lstStyle>
            <a:lvl1pPr>
              <a:defRPr sz="3900"/>
            </a:lvl1pPr>
            <a:lvl2pPr>
              <a:defRPr sz="32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6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1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81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3" y="602165"/>
            <a:ext cx="3516488" cy="2562697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0" y="602166"/>
            <a:ext cx="5975246" cy="12908011"/>
          </a:xfrm>
        </p:spPr>
        <p:txBody>
          <a:bodyPr/>
          <a:lstStyle>
            <a:lvl1pPr>
              <a:defRPr sz="5200"/>
            </a:lvl1pPr>
            <a:lvl2pPr>
              <a:defRPr sz="4500"/>
            </a:lvl2pPr>
            <a:lvl3pPr>
              <a:defRPr sz="39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3" y="3164863"/>
            <a:ext cx="3516488" cy="10345315"/>
          </a:xfrm>
        </p:spPr>
        <p:txBody>
          <a:bodyPr/>
          <a:lstStyle>
            <a:lvl1pPr marL="0" indent="0">
              <a:buNone/>
              <a:defRPr sz="2300"/>
            </a:lvl1pPr>
            <a:lvl2pPr marL="737464" indent="0">
              <a:buNone/>
              <a:defRPr sz="1900"/>
            </a:lvl2pPr>
            <a:lvl3pPr marL="1474927" indent="0">
              <a:buNone/>
              <a:defRPr sz="1600"/>
            </a:lvl3pPr>
            <a:lvl4pPr marL="2212391" indent="0">
              <a:buNone/>
              <a:defRPr sz="1500"/>
            </a:lvl4pPr>
            <a:lvl5pPr marL="2949854" indent="0">
              <a:buNone/>
              <a:defRPr sz="1500"/>
            </a:lvl5pPr>
            <a:lvl6pPr marL="3687318" indent="0">
              <a:buNone/>
              <a:defRPr sz="1500"/>
            </a:lvl6pPr>
            <a:lvl7pPr marL="4424782" indent="0">
              <a:buNone/>
              <a:defRPr sz="1500"/>
            </a:lvl7pPr>
            <a:lvl8pPr marL="5162245" indent="0">
              <a:buNone/>
              <a:defRPr sz="1500"/>
            </a:lvl8pPr>
            <a:lvl9pPr marL="5899709" indent="0">
              <a:buNone/>
              <a:defRPr sz="15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79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50" y="10586879"/>
            <a:ext cx="6413183" cy="1249841"/>
          </a:xfrm>
        </p:spPr>
        <p:txBody>
          <a:bodyPr anchor="b"/>
          <a:lstStyle>
            <a:lvl1pPr algn="l">
              <a:defRPr sz="32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50" y="1351367"/>
            <a:ext cx="6413183" cy="9074468"/>
          </a:xfrm>
        </p:spPr>
        <p:txBody>
          <a:bodyPr/>
          <a:lstStyle>
            <a:lvl1pPr marL="0" indent="0">
              <a:buNone/>
              <a:defRPr sz="5200"/>
            </a:lvl1pPr>
            <a:lvl2pPr marL="737464" indent="0">
              <a:buNone/>
              <a:defRPr sz="4500"/>
            </a:lvl2pPr>
            <a:lvl3pPr marL="1474927" indent="0">
              <a:buNone/>
              <a:defRPr sz="3900"/>
            </a:lvl3pPr>
            <a:lvl4pPr marL="2212391" indent="0">
              <a:buNone/>
              <a:defRPr sz="3200"/>
            </a:lvl4pPr>
            <a:lvl5pPr marL="2949854" indent="0">
              <a:buNone/>
              <a:defRPr sz="3200"/>
            </a:lvl5pPr>
            <a:lvl6pPr marL="3687318" indent="0">
              <a:buNone/>
              <a:defRPr sz="3200"/>
            </a:lvl6pPr>
            <a:lvl7pPr marL="4424782" indent="0">
              <a:buNone/>
              <a:defRPr sz="3200"/>
            </a:lvl7pPr>
            <a:lvl8pPr marL="5162245" indent="0">
              <a:buNone/>
              <a:defRPr sz="3200"/>
            </a:lvl8pPr>
            <a:lvl9pPr marL="5899709" indent="0">
              <a:buNone/>
              <a:defRPr sz="3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50" y="11836720"/>
            <a:ext cx="6413183" cy="1774982"/>
          </a:xfrm>
        </p:spPr>
        <p:txBody>
          <a:bodyPr/>
          <a:lstStyle>
            <a:lvl1pPr marL="0" indent="0">
              <a:buNone/>
              <a:defRPr sz="2300"/>
            </a:lvl1pPr>
            <a:lvl2pPr marL="737464" indent="0">
              <a:buNone/>
              <a:defRPr sz="1900"/>
            </a:lvl2pPr>
            <a:lvl3pPr marL="1474927" indent="0">
              <a:buNone/>
              <a:defRPr sz="1600"/>
            </a:lvl3pPr>
            <a:lvl4pPr marL="2212391" indent="0">
              <a:buNone/>
              <a:defRPr sz="1500"/>
            </a:lvl4pPr>
            <a:lvl5pPr marL="2949854" indent="0">
              <a:buNone/>
              <a:defRPr sz="1500"/>
            </a:lvl5pPr>
            <a:lvl6pPr marL="3687318" indent="0">
              <a:buNone/>
              <a:defRPr sz="1500"/>
            </a:lvl6pPr>
            <a:lvl7pPr marL="4424782" indent="0">
              <a:buNone/>
              <a:defRPr sz="1500"/>
            </a:lvl7pPr>
            <a:lvl8pPr marL="5162245" indent="0">
              <a:buNone/>
              <a:defRPr sz="1500"/>
            </a:lvl8pPr>
            <a:lvl9pPr marL="5899709" indent="0">
              <a:buNone/>
              <a:defRPr sz="15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7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432" y="605666"/>
            <a:ext cx="9619774" cy="2520686"/>
          </a:xfrm>
          <a:prstGeom prst="rect">
            <a:avLst/>
          </a:prstGeom>
        </p:spPr>
        <p:txBody>
          <a:bodyPr vert="horz" lIns="147493" tIns="73746" rIns="147493" bIns="73746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2" y="3528962"/>
            <a:ext cx="9619774" cy="9981215"/>
          </a:xfrm>
          <a:prstGeom prst="rect">
            <a:avLst/>
          </a:prstGeom>
        </p:spPr>
        <p:txBody>
          <a:bodyPr vert="horz" lIns="147493" tIns="73746" rIns="147493" bIns="73746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432" y="14017813"/>
            <a:ext cx="2494016" cy="805219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l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23E84-8B0B-9A4F-AA23-7AECE1911B6A}" type="datetimeFigureOut">
              <a:rPr lang="en-US" smtClean="0"/>
              <a:t>8/13/2021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952" y="14017813"/>
            <a:ext cx="3384735" cy="805219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ct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0190" y="14017813"/>
            <a:ext cx="2494016" cy="805219"/>
          </a:xfrm>
          <a:prstGeom prst="rect">
            <a:avLst/>
          </a:prstGeom>
        </p:spPr>
        <p:txBody>
          <a:bodyPr vert="horz" lIns="147493" tIns="73746" rIns="147493" bIns="73746" rtlCol="0" anchor="ctr"/>
          <a:lstStyle>
            <a:lvl1pPr algn="r">
              <a:defRPr sz="1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BE10-EE82-7B4D-9DF1-DF0263EE1B4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66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37464" rtl="0" eaLnBrk="1" latinLnBrk="0" hangingPunct="1">
        <a:spcBef>
          <a:spcPct val="0"/>
        </a:spcBef>
        <a:buNone/>
        <a:defRPr sz="7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3098" indent="-553098" algn="l" defTabSz="737464" rtl="0" eaLnBrk="1" latinLnBrk="0" hangingPunct="1">
        <a:spcBef>
          <a:spcPct val="20000"/>
        </a:spcBef>
        <a:buFont typeface="Arial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1pPr>
      <a:lvl2pPr marL="1198378" indent="-460915" algn="l" defTabSz="737464" rtl="0" eaLnBrk="1" latinLnBrk="0" hangingPunct="1">
        <a:spcBef>
          <a:spcPct val="20000"/>
        </a:spcBef>
        <a:buFont typeface="Arial"/>
        <a:buChar char="–"/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1843659" indent="-368732" algn="l" defTabSz="737464" rtl="0" eaLnBrk="1" latinLnBrk="0" hangingPunct="1">
        <a:spcBef>
          <a:spcPct val="20000"/>
        </a:spcBef>
        <a:buFont typeface="Arial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3pPr>
      <a:lvl4pPr marL="2581123" indent="-368732" algn="l" defTabSz="737464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318586" indent="-368732" algn="l" defTabSz="737464" rtl="0" eaLnBrk="1" latinLnBrk="0" hangingPunct="1">
        <a:spcBef>
          <a:spcPct val="20000"/>
        </a:spcBef>
        <a:buFont typeface="Arial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56050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793513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530977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268441" indent="-368732" algn="l" defTabSz="737464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37464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474927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2212391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2949854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3687318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6pPr>
      <a:lvl7pPr marL="4424782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7pPr>
      <a:lvl8pPr marL="5162245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8pPr>
      <a:lvl9pPr marL="5899709" algn="l" defTabSz="737464" rtl="0" eaLnBrk="1" latinLnBrk="0" hangingPunct="1">
        <a:defRPr sz="2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71"/>
          <p:cNvSpPr txBox="1"/>
          <p:nvPr/>
        </p:nvSpPr>
        <p:spPr>
          <a:xfrm>
            <a:off x="6100820" y="4465187"/>
            <a:ext cx="3830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Perfil do aluno: </a:t>
            </a:r>
          </a:p>
          <a:p>
            <a:pPr algn="just"/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Diferentes graus de maturidade e de conhecimento em química, trabalhador que estuda e com vontade de aprender. Facilidade como usuário de mídias sociais e aplicativos. Capacidade de aprimorar o seu desenvolvimento em raciocínio logico e interpretação de texto.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484"/>
            <a:ext cx="10688638" cy="66411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3080" y="937497"/>
            <a:ext cx="623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>
                <a:solidFill>
                  <a:srgbClr val="CC006A"/>
                </a:solidFill>
              </a:rPr>
              <a:t>ATIVIDADE ACADÊMICA: Propriedades e Reações Químicas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08727" y="4252759"/>
            <a:ext cx="4203089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Nessa AA o aluno aprenderá a desenvolver: 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Desenvolve habilidades e atitude laboratorial, assim como a analise critica dos dados. 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Desenvolve as percepções do impacto ambiental em suas ações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Desenvolve a capacidade de observação e analise de processos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Relaciona a estrutura eletrônica com a natureza química  das ligações.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Realizar cálculos estequiométricos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1586479" y="2090888"/>
            <a:ext cx="8725417" cy="19656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1978291" y="2230069"/>
            <a:ext cx="38406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Conhecimentos: 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Sistemas materiais, estrutura atômica , tabela periódica, ligações químicas, forças intermoleculares, geometria  molecular, funções inorgânicas, reações químicas, estequiometria e soluções.</a:t>
            </a:r>
          </a:p>
        </p:txBody>
      </p:sp>
      <p:sp>
        <p:nvSpPr>
          <p:cNvPr id="83" name="Rectangle 68"/>
          <p:cNvSpPr/>
          <p:nvPr/>
        </p:nvSpPr>
        <p:spPr>
          <a:xfrm flipH="1">
            <a:off x="5911817" y="2088153"/>
            <a:ext cx="45719" cy="1968371"/>
          </a:xfrm>
          <a:custGeom>
            <a:avLst/>
            <a:gdLst>
              <a:gd name="connsiteX0" fmla="*/ 0 w 779412"/>
              <a:gd name="connsiteY0" fmla="*/ 0 h 657608"/>
              <a:gd name="connsiteX1" fmla="*/ 779412 w 779412"/>
              <a:gd name="connsiteY1" fmla="*/ 0 h 657608"/>
              <a:gd name="connsiteX2" fmla="*/ 779412 w 779412"/>
              <a:gd name="connsiteY2" fmla="*/ 657608 h 657608"/>
              <a:gd name="connsiteX3" fmla="*/ 0 w 779412"/>
              <a:gd name="connsiteY3" fmla="*/ 657608 h 657608"/>
              <a:gd name="connsiteX4" fmla="*/ 0 w 779412"/>
              <a:gd name="connsiteY4" fmla="*/ 0 h 657608"/>
              <a:gd name="connsiteX0" fmla="*/ 0 w 779412"/>
              <a:gd name="connsiteY0" fmla="*/ 0 h 657608"/>
              <a:gd name="connsiteX1" fmla="*/ 779412 w 779412"/>
              <a:gd name="connsiteY1" fmla="*/ 657608 h 657608"/>
              <a:gd name="connsiteX2" fmla="*/ 0 w 779412"/>
              <a:gd name="connsiteY2" fmla="*/ 657608 h 657608"/>
              <a:gd name="connsiteX3" fmla="*/ 0 w 779412"/>
              <a:gd name="connsiteY3" fmla="*/ 0 h 657608"/>
              <a:gd name="connsiteX0" fmla="*/ 0 w 0"/>
              <a:gd name="connsiteY0" fmla="*/ 0 h 657608"/>
              <a:gd name="connsiteX1" fmla="*/ 0 w 0"/>
              <a:gd name="connsiteY1" fmla="*/ 657608 h 657608"/>
              <a:gd name="connsiteX2" fmla="*/ 0 w 0"/>
              <a:gd name="connsiteY2" fmla="*/ 0 h 657608"/>
              <a:gd name="connsiteX0" fmla="*/ 0 w 0"/>
              <a:gd name="connsiteY0" fmla="*/ 0 h 20212"/>
              <a:gd name="connsiteX1" fmla="*/ 13918 w 0"/>
              <a:gd name="connsiteY1" fmla="*/ 20212 h 20212"/>
              <a:gd name="connsiteX2" fmla="*/ 0 w 0"/>
              <a:gd name="connsiteY2" fmla="*/ 0 h 2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0212">
                <a:moveTo>
                  <a:pt x="0" y="0"/>
                </a:moveTo>
                <a:lnTo>
                  <a:pt x="13918" y="2021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6100820" y="2174653"/>
            <a:ext cx="4026485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Competências: 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Apropriar-se das características e propriedades dos elementos químicos, substancias e materiais com aplicações tecnológicas em engenharia e saúde. 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Reconhecer  as funções químicas, assim como as transformações químicas e equaciona-las visando analise de processo e cálculos estequiométricos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Desenvolve habilidades e atitude laboratorial e, analise critica dos dados. 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55456" y="8846158"/>
            <a:ext cx="9048787" cy="1292662"/>
            <a:chOff x="107535" y="7263447"/>
            <a:chExt cx="9048787" cy="1292662"/>
          </a:xfrm>
        </p:grpSpPr>
        <p:grpSp>
          <p:nvGrpSpPr>
            <p:cNvPr id="120" name="Group 119"/>
            <p:cNvGrpSpPr/>
            <p:nvPr/>
          </p:nvGrpSpPr>
          <p:grpSpPr>
            <a:xfrm>
              <a:off x="107535" y="7263447"/>
              <a:ext cx="9048787" cy="1292662"/>
              <a:chOff x="311245" y="6132724"/>
              <a:chExt cx="9048787" cy="1292662"/>
            </a:xfrm>
          </p:grpSpPr>
          <p:sp>
            <p:nvSpPr>
              <p:cNvPr id="122" name="TextBox 121"/>
              <p:cNvSpPr txBox="1"/>
              <p:nvPr/>
            </p:nvSpPr>
            <p:spPr>
              <a:xfrm>
                <a:off x="2271556" y="6132724"/>
                <a:ext cx="708847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Estrutura e organização da atividade acadêmica /Sistemas materiais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Conceitos e fundamentos sobre sistema material e suas características 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Apropriar-se dos conceitos e fundamentos de sistemas materiais 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</a:t>
                </a:r>
              </a:p>
            </p:txBody>
          </p:sp>
        </p:grpSp>
        <p:sp>
          <p:nvSpPr>
            <p:cNvPr id="121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5456" y="10301401"/>
            <a:ext cx="8913615" cy="1292662"/>
            <a:chOff x="107535" y="7263447"/>
            <a:chExt cx="8913615" cy="1292662"/>
          </a:xfrm>
        </p:grpSpPr>
        <p:grpSp>
          <p:nvGrpSpPr>
            <p:cNvPr id="125" name="Group 124"/>
            <p:cNvGrpSpPr/>
            <p:nvPr/>
          </p:nvGrpSpPr>
          <p:grpSpPr>
            <a:xfrm>
              <a:off x="107535" y="7263447"/>
              <a:ext cx="8913615" cy="1292662"/>
              <a:chOff x="311245" y="6132724"/>
              <a:chExt cx="8913615" cy="1292662"/>
            </a:xfrm>
          </p:grpSpPr>
          <p:sp>
            <p:nvSpPr>
              <p:cNvPr id="127" name="TextBox 126"/>
              <p:cNvSpPr txBox="1"/>
              <p:nvPr/>
            </p:nvSpPr>
            <p:spPr>
              <a:xfrm>
                <a:off x="2271556" y="6132724"/>
                <a:ext cx="6953304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Sistema materiais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Classificação dos sistemas materiais, unidades de medidas e métodos de separação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Identificar os diferentes sistemas e sua classificação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2</a:t>
                </a:r>
              </a:p>
            </p:txBody>
          </p:sp>
        </p:grpSp>
        <p:sp>
          <p:nvSpPr>
            <p:cNvPr id="126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55456" y="11645330"/>
            <a:ext cx="10010895" cy="1292662"/>
            <a:chOff x="107535" y="7263447"/>
            <a:chExt cx="10010895" cy="1292662"/>
          </a:xfrm>
        </p:grpSpPr>
        <p:grpSp>
          <p:nvGrpSpPr>
            <p:cNvPr id="130" name="Group 129"/>
            <p:cNvGrpSpPr/>
            <p:nvPr/>
          </p:nvGrpSpPr>
          <p:grpSpPr>
            <a:xfrm>
              <a:off x="107535" y="7263447"/>
              <a:ext cx="10010895" cy="1292662"/>
              <a:chOff x="311245" y="6132724"/>
              <a:chExt cx="10010895" cy="1292662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2271556" y="6132724"/>
                <a:ext cx="8050584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Modelo Atômico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Evolução dos modelos atômicos, estrutura atômica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Compreender as contribuições dos modelos atômicos para o modelo atual, assim como sua aplicabilidade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3</a:t>
                </a:r>
              </a:p>
            </p:txBody>
          </p:sp>
        </p:grpSp>
        <p:sp>
          <p:nvSpPr>
            <p:cNvPr id="131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4" name="Group 133"/>
          <p:cNvGrpSpPr/>
          <p:nvPr/>
        </p:nvGrpSpPr>
        <p:grpSpPr>
          <a:xfrm>
            <a:off x="55456" y="13211890"/>
            <a:ext cx="9430450" cy="1772793"/>
            <a:chOff x="107535" y="7263447"/>
            <a:chExt cx="9430450" cy="1772793"/>
          </a:xfrm>
        </p:grpSpPr>
        <p:grpSp>
          <p:nvGrpSpPr>
            <p:cNvPr id="135" name="Group 134"/>
            <p:cNvGrpSpPr/>
            <p:nvPr/>
          </p:nvGrpSpPr>
          <p:grpSpPr>
            <a:xfrm>
              <a:off x="107535" y="7263447"/>
              <a:ext cx="9430450" cy="1772793"/>
              <a:chOff x="311245" y="6132724"/>
              <a:chExt cx="9430450" cy="1772793"/>
            </a:xfrm>
          </p:grpSpPr>
          <p:sp>
            <p:nvSpPr>
              <p:cNvPr id="137" name="TextBox 136"/>
              <p:cNvSpPr txBox="1"/>
              <p:nvPr/>
            </p:nvSpPr>
            <p:spPr>
              <a:xfrm>
                <a:off x="2271555" y="6132724"/>
                <a:ext cx="7470140" cy="177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 Distribuição eletrônica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Configuração eletrônica, Princípio de Exclusão de Pauling, Regra de </a:t>
                </a:r>
                <a:r>
                  <a:rPr lang="pt-BR" sz="12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Hund</a:t>
                </a: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, notação abreviada e correlação com a tabela periódica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Aplicar a distribuição eletrônica dos elementos para posterior relação com a tabela periódica e ligações químicas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311245" y="6635433"/>
                <a:ext cx="111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4</a:t>
                </a:r>
              </a:p>
              <a:p>
                <a:pPr algn="r"/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136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1145020" y="1318745"/>
            <a:ext cx="1834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60 horas</a:t>
            </a:r>
          </a:p>
        </p:txBody>
      </p:sp>
      <p:pic>
        <p:nvPicPr>
          <p:cNvPr id="140" name="Picture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8" y="1334911"/>
            <a:ext cx="406400" cy="406400"/>
          </a:xfrm>
          <a:prstGeom prst="rect">
            <a:avLst/>
          </a:prstGeom>
        </p:spPr>
      </p:pic>
      <p:sp>
        <p:nvSpPr>
          <p:cNvPr id="141" name="Rounded Rectangle 140"/>
          <p:cNvSpPr/>
          <p:nvPr/>
        </p:nvSpPr>
        <p:spPr>
          <a:xfrm>
            <a:off x="1586479" y="4199291"/>
            <a:ext cx="8725417" cy="19656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68"/>
          <p:cNvSpPr/>
          <p:nvPr/>
        </p:nvSpPr>
        <p:spPr>
          <a:xfrm flipH="1">
            <a:off x="5911817" y="4196556"/>
            <a:ext cx="45719" cy="1968371"/>
          </a:xfrm>
          <a:custGeom>
            <a:avLst/>
            <a:gdLst>
              <a:gd name="connsiteX0" fmla="*/ 0 w 779412"/>
              <a:gd name="connsiteY0" fmla="*/ 0 h 657608"/>
              <a:gd name="connsiteX1" fmla="*/ 779412 w 779412"/>
              <a:gd name="connsiteY1" fmla="*/ 0 h 657608"/>
              <a:gd name="connsiteX2" fmla="*/ 779412 w 779412"/>
              <a:gd name="connsiteY2" fmla="*/ 657608 h 657608"/>
              <a:gd name="connsiteX3" fmla="*/ 0 w 779412"/>
              <a:gd name="connsiteY3" fmla="*/ 657608 h 657608"/>
              <a:gd name="connsiteX4" fmla="*/ 0 w 779412"/>
              <a:gd name="connsiteY4" fmla="*/ 0 h 657608"/>
              <a:gd name="connsiteX0" fmla="*/ 0 w 779412"/>
              <a:gd name="connsiteY0" fmla="*/ 0 h 657608"/>
              <a:gd name="connsiteX1" fmla="*/ 779412 w 779412"/>
              <a:gd name="connsiteY1" fmla="*/ 657608 h 657608"/>
              <a:gd name="connsiteX2" fmla="*/ 0 w 779412"/>
              <a:gd name="connsiteY2" fmla="*/ 657608 h 657608"/>
              <a:gd name="connsiteX3" fmla="*/ 0 w 779412"/>
              <a:gd name="connsiteY3" fmla="*/ 0 h 657608"/>
              <a:gd name="connsiteX0" fmla="*/ 0 w 0"/>
              <a:gd name="connsiteY0" fmla="*/ 0 h 657608"/>
              <a:gd name="connsiteX1" fmla="*/ 0 w 0"/>
              <a:gd name="connsiteY1" fmla="*/ 657608 h 657608"/>
              <a:gd name="connsiteX2" fmla="*/ 0 w 0"/>
              <a:gd name="connsiteY2" fmla="*/ 0 h 657608"/>
              <a:gd name="connsiteX0" fmla="*/ 0 w 0"/>
              <a:gd name="connsiteY0" fmla="*/ 0 h 20212"/>
              <a:gd name="connsiteX1" fmla="*/ 13918 w 0"/>
              <a:gd name="connsiteY1" fmla="*/ 20212 h 20212"/>
              <a:gd name="connsiteX2" fmla="*/ 0 w 0"/>
              <a:gd name="connsiteY2" fmla="*/ 0 h 2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0212">
                <a:moveTo>
                  <a:pt x="0" y="0"/>
                </a:moveTo>
                <a:lnTo>
                  <a:pt x="13918" y="2021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1898093" y="6470686"/>
            <a:ext cx="3830947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Conexão com o curso: </a:t>
            </a:r>
          </a:p>
          <a:p>
            <a:pPr algn="just"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Dar subsidio para estudos aprofundados de balanço de massa e energia em processo químicos</a:t>
            </a:r>
          </a:p>
          <a:p>
            <a:pPr algn="just"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Desenvolver a percepção de conduta laboratorial, analise de risco , avaliação do impacto ambiental em ambientes de experimentação e produção industrial.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111221" y="6470686"/>
            <a:ext cx="4117300" cy="1717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Conexão com a área: </a:t>
            </a:r>
          </a:p>
          <a:p>
            <a:pPr algn="just"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Relacionar as características e propriedades de elementos químicos/substancias/materiais com aplicações tecnológicas em engenharia e saúde. </a:t>
            </a:r>
          </a:p>
          <a:p>
            <a:pPr algn="just"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Reconhecer as transformações químicas e equaciona-las visando analise de processos e cálculos estequiométricos</a:t>
            </a:r>
          </a:p>
          <a:p>
            <a:pPr algn="just"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Desenvolver habilidade e atitude laboratorial e analisar criticamente os dados.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1596880" y="6315622"/>
            <a:ext cx="8725417" cy="196563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68"/>
          <p:cNvSpPr/>
          <p:nvPr/>
        </p:nvSpPr>
        <p:spPr>
          <a:xfrm flipH="1">
            <a:off x="5922218" y="6312887"/>
            <a:ext cx="45719" cy="1968371"/>
          </a:xfrm>
          <a:custGeom>
            <a:avLst/>
            <a:gdLst>
              <a:gd name="connsiteX0" fmla="*/ 0 w 779412"/>
              <a:gd name="connsiteY0" fmla="*/ 0 h 657608"/>
              <a:gd name="connsiteX1" fmla="*/ 779412 w 779412"/>
              <a:gd name="connsiteY1" fmla="*/ 0 h 657608"/>
              <a:gd name="connsiteX2" fmla="*/ 779412 w 779412"/>
              <a:gd name="connsiteY2" fmla="*/ 657608 h 657608"/>
              <a:gd name="connsiteX3" fmla="*/ 0 w 779412"/>
              <a:gd name="connsiteY3" fmla="*/ 657608 h 657608"/>
              <a:gd name="connsiteX4" fmla="*/ 0 w 779412"/>
              <a:gd name="connsiteY4" fmla="*/ 0 h 657608"/>
              <a:gd name="connsiteX0" fmla="*/ 0 w 779412"/>
              <a:gd name="connsiteY0" fmla="*/ 0 h 657608"/>
              <a:gd name="connsiteX1" fmla="*/ 779412 w 779412"/>
              <a:gd name="connsiteY1" fmla="*/ 657608 h 657608"/>
              <a:gd name="connsiteX2" fmla="*/ 0 w 779412"/>
              <a:gd name="connsiteY2" fmla="*/ 657608 h 657608"/>
              <a:gd name="connsiteX3" fmla="*/ 0 w 779412"/>
              <a:gd name="connsiteY3" fmla="*/ 0 h 657608"/>
              <a:gd name="connsiteX0" fmla="*/ 0 w 0"/>
              <a:gd name="connsiteY0" fmla="*/ 0 h 657608"/>
              <a:gd name="connsiteX1" fmla="*/ 0 w 0"/>
              <a:gd name="connsiteY1" fmla="*/ 657608 h 657608"/>
              <a:gd name="connsiteX2" fmla="*/ 0 w 0"/>
              <a:gd name="connsiteY2" fmla="*/ 0 h 657608"/>
              <a:gd name="connsiteX0" fmla="*/ 0 w 0"/>
              <a:gd name="connsiteY0" fmla="*/ 0 h 20212"/>
              <a:gd name="connsiteX1" fmla="*/ 13918 w 0"/>
              <a:gd name="connsiteY1" fmla="*/ 20212 h 20212"/>
              <a:gd name="connsiteX2" fmla="*/ 0 w 0"/>
              <a:gd name="connsiteY2" fmla="*/ 0 h 20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h="20212">
                <a:moveTo>
                  <a:pt x="0" y="0"/>
                </a:moveTo>
                <a:lnTo>
                  <a:pt x="13918" y="20212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9" name="Picture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48" y="2702278"/>
            <a:ext cx="686393" cy="686393"/>
          </a:xfrm>
          <a:prstGeom prst="rect">
            <a:avLst/>
          </a:prstGeom>
        </p:spPr>
      </p:pic>
      <p:pic>
        <p:nvPicPr>
          <p:cNvPr id="150" name="Picture 1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48" y="4761365"/>
            <a:ext cx="686393" cy="686393"/>
          </a:xfrm>
          <a:prstGeom prst="rect">
            <a:avLst/>
          </a:prstGeom>
        </p:spPr>
      </p:pic>
      <p:pic>
        <p:nvPicPr>
          <p:cNvPr id="151" name="Picture 1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48" y="6966206"/>
            <a:ext cx="686393" cy="686393"/>
          </a:xfrm>
          <a:prstGeom prst="rect">
            <a:avLst/>
          </a:prstGeom>
        </p:spPr>
      </p:pic>
      <p:sp>
        <p:nvSpPr>
          <p:cNvPr id="152" name="TextBox 151"/>
          <p:cNvSpPr txBox="1"/>
          <p:nvPr/>
        </p:nvSpPr>
        <p:spPr>
          <a:xfrm>
            <a:off x="2023321" y="8416604"/>
            <a:ext cx="61885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Abaixo, crie relação entre as aulas editando as linhas com diferentes cores.</a:t>
            </a:r>
          </a:p>
        </p:txBody>
      </p:sp>
      <p:pic>
        <p:nvPicPr>
          <p:cNvPr id="153" name="Picture 1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9" y="8414964"/>
            <a:ext cx="232472" cy="232472"/>
          </a:xfrm>
          <a:prstGeom prst="rect">
            <a:avLst/>
          </a:prstGeom>
        </p:spPr>
      </p:pic>
      <p:pic>
        <p:nvPicPr>
          <p:cNvPr id="155" name="Picture 1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96" y="2831868"/>
            <a:ext cx="469295" cy="464826"/>
          </a:xfrm>
          <a:prstGeom prst="rect">
            <a:avLst/>
          </a:prstGeom>
        </p:spPr>
      </p:pic>
      <p:pic>
        <p:nvPicPr>
          <p:cNvPr id="156" name="Picture 1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590" y="7093583"/>
            <a:ext cx="408860" cy="408860"/>
          </a:xfrm>
          <a:prstGeom prst="rect">
            <a:avLst/>
          </a:prstGeom>
        </p:spPr>
      </p:pic>
      <p:pic>
        <p:nvPicPr>
          <p:cNvPr id="157" name="Picture 1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5963" y="4849875"/>
            <a:ext cx="487433" cy="4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5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8638" cy="664114"/>
          </a:xfrm>
          <a:prstGeom prst="rect">
            <a:avLst/>
          </a:prstGeom>
        </p:spPr>
      </p:pic>
      <p:grpSp>
        <p:nvGrpSpPr>
          <p:cNvPr id="88" name="Group 87"/>
          <p:cNvGrpSpPr/>
          <p:nvPr/>
        </p:nvGrpSpPr>
        <p:grpSpPr>
          <a:xfrm>
            <a:off x="55456" y="8776133"/>
            <a:ext cx="9128301" cy="1313183"/>
            <a:chOff x="107535" y="7241922"/>
            <a:chExt cx="9128301" cy="1313183"/>
          </a:xfrm>
        </p:grpSpPr>
        <p:grpSp>
          <p:nvGrpSpPr>
            <p:cNvPr id="26" name="Group 25"/>
            <p:cNvGrpSpPr/>
            <p:nvPr/>
          </p:nvGrpSpPr>
          <p:grpSpPr>
            <a:xfrm>
              <a:off x="107535" y="7241922"/>
              <a:ext cx="9128301" cy="1283428"/>
              <a:chOff x="311245" y="6111199"/>
              <a:chExt cx="9128301" cy="128342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271556" y="6111199"/>
                <a:ext cx="7167990" cy="128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Ligação química 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ligação covalente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Compreender e relacionar as características das ligações com as propriedades finais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10</a:t>
                </a:r>
              </a:p>
            </p:txBody>
          </p:sp>
        </p:grpSp>
        <p:sp>
          <p:nvSpPr>
            <p:cNvPr id="45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5456" y="10252901"/>
            <a:ext cx="9048787" cy="1291658"/>
            <a:chOff x="107535" y="7263447"/>
            <a:chExt cx="9048787" cy="1291658"/>
          </a:xfrm>
        </p:grpSpPr>
        <p:grpSp>
          <p:nvGrpSpPr>
            <p:cNvPr id="90" name="Group 89"/>
            <p:cNvGrpSpPr/>
            <p:nvPr/>
          </p:nvGrpSpPr>
          <p:grpSpPr>
            <a:xfrm>
              <a:off x="107535" y="7263447"/>
              <a:ext cx="9048787" cy="1283428"/>
              <a:chOff x="311245" y="6132724"/>
              <a:chExt cx="9048787" cy="1283428"/>
            </a:xfrm>
          </p:grpSpPr>
          <p:sp>
            <p:nvSpPr>
              <p:cNvPr id="92" name="TextBox 91"/>
              <p:cNvSpPr txBox="1"/>
              <p:nvPr/>
            </p:nvSpPr>
            <p:spPr>
              <a:xfrm>
                <a:off x="2271556" y="6132724"/>
                <a:ext cx="7088476" cy="128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Geometria Molecular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Teoria de repulsão dos pares de elétrons da camada de valência.  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Compreender as diferentes geometrias observadas nos substratos 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11</a:t>
                </a:r>
              </a:p>
            </p:txBody>
          </p:sp>
        </p:grpSp>
        <p:sp>
          <p:nvSpPr>
            <p:cNvPr id="91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5456" y="11620683"/>
            <a:ext cx="9406595" cy="1352618"/>
            <a:chOff x="107535" y="7263447"/>
            <a:chExt cx="9406595" cy="1352618"/>
          </a:xfrm>
        </p:grpSpPr>
        <p:grpSp>
          <p:nvGrpSpPr>
            <p:cNvPr id="95" name="Group 94"/>
            <p:cNvGrpSpPr/>
            <p:nvPr/>
          </p:nvGrpSpPr>
          <p:grpSpPr>
            <a:xfrm>
              <a:off x="107535" y="7263447"/>
              <a:ext cx="9406595" cy="779708"/>
              <a:chOff x="311245" y="6132724"/>
              <a:chExt cx="9406595" cy="779708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271556" y="6132724"/>
                <a:ext cx="7446284" cy="3130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12</a:t>
                </a:r>
              </a:p>
            </p:txBody>
          </p:sp>
        </p:grpSp>
        <p:sp>
          <p:nvSpPr>
            <p:cNvPr id="96" name="Oval 37"/>
            <p:cNvSpPr/>
            <p:nvPr/>
          </p:nvSpPr>
          <p:spPr>
            <a:xfrm>
              <a:off x="1348142" y="737022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55456" y="13163387"/>
            <a:ext cx="9199861" cy="1532727"/>
            <a:chOff x="107535" y="7263447"/>
            <a:chExt cx="9199861" cy="1532727"/>
          </a:xfrm>
        </p:grpSpPr>
        <p:grpSp>
          <p:nvGrpSpPr>
            <p:cNvPr id="100" name="Group 99"/>
            <p:cNvGrpSpPr/>
            <p:nvPr/>
          </p:nvGrpSpPr>
          <p:grpSpPr>
            <a:xfrm>
              <a:off x="107535" y="7263447"/>
              <a:ext cx="9199861" cy="1532727"/>
              <a:chOff x="311245" y="6132724"/>
              <a:chExt cx="9199861" cy="1532727"/>
            </a:xfrm>
          </p:grpSpPr>
          <p:sp>
            <p:nvSpPr>
              <p:cNvPr id="102" name="TextBox 101"/>
              <p:cNvSpPr txBox="1"/>
              <p:nvPr/>
            </p:nvSpPr>
            <p:spPr>
              <a:xfrm>
                <a:off x="2271556" y="6132724"/>
                <a:ext cx="7239550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Estequiometria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Tipos de reações químicas, balanceamento, estequiometria básica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Reconhecer os tipos de reações químicas, compreender e aplicar as ferramentas matemáticas na resolução de situações envolvendo reações químicas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13</a:t>
                </a:r>
              </a:p>
            </p:txBody>
          </p:sp>
        </p:grpSp>
        <p:sp>
          <p:nvSpPr>
            <p:cNvPr id="101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5456" y="2827945"/>
            <a:ext cx="9327083" cy="1532727"/>
            <a:chOff x="107535" y="7263447"/>
            <a:chExt cx="9327083" cy="1532727"/>
          </a:xfrm>
        </p:grpSpPr>
        <p:grpSp>
          <p:nvGrpSpPr>
            <p:cNvPr id="46" name="Group 45"/>
            <p:cNvGrpSpPr/>
            <p:nvPr/>
          </p:nvGrpSpPr>
          <p:grpSpPr>
            <a:xfrm>
              <a:off x="107535" y="7263447"/>
              <a:ext cx="9327083" cy="1532727"/>
              <a:chOff x="311245" y="6132724"/>
              <a:chExt cx="9327083" cy="153272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271556" y="6132724"/>
                <a:ext cx="7366772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Tabela periódica e Propriedades dos elementos 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Propriedades periódicas dos elementos e tendências destas na tabela periódica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Relacionar a localização dos elementos com sua estrutura atômica, propriedades, tendências de crescimento, assim como com sua posterior ligação química formada. 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6</a:t>
                </a:r>
              </a:p>
            </p:txBody>
          </p:sp>
        </p:grpSp>
        <p:sp>
          <p:nvSpPr>
            <p:cNvPr id="47" name="Oval 37"/>
            <p:cNvSpPr/>
            <p:nvPr/>
          </p:nvSpPr>
          <p:spPr>
            <a:xfrm>
              <a:off x="1340522" y="7395701"/>
              <a:ext cx="622922" cy="1286619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56" y="4410404"/>
            <a:ext cx="9199861" cy="1532727"/>
            <a:chOff x="107535" y="7263447"/>
            <a:chExt cx="9199861" cy="1532727"/>
          </a:xfrm>
        </p:grpSpPr>
        <p:grpSp>
          <p:nvGrpSpPr>
            <p:cNvPr id="51" name="Group 50"/>
            <p:cNvGrpSpPr/>
            <p:nvPr/>
          </p:nvGrpSpPr>
          <p:grpSpPr>
            <a:xfrm>
              <a:off x="107535" y="7263447"/>
              <a:ext cx="9199861" cy="1532727"/>
              <a:chOff x="311245" y="6132724"/>
              <a:chExt cx="9199861" cy="1532727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271555" y="6132724"/>
                <a:ext cx="7239551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Ligação química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Regra do octeto, Estrutura de Lewis, Ligação metálica, relação entre propriedades físicas e estrutura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Compreender e Relacionar as características das ligações com as propriedades finais 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7</a:t>
                </a:r>
              </a:p>
            </p:txBody>
          </p:sp>
        </p:grpSp>
        <p:sp>
          <p:nvSpPr>
            <p:cNvPr id="52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456" y="5865647"/>
            <a:ext cx="8786393" cy="1292662"/>
            <a:chOff x="107535" y="7263447"/>
            <a:chExt cx="8786393" cy="1292662"/>
          </a:xfrm>
        </p:grpSpPr>
        <p:grpSp>
          <p:nvGrpSpPr>
            <p:cNvPr id="56" name="Group 55"/>
            <p:cNvGrpSpPr/>
            <p:nvPr/>
          </p:nvGrpSpPr>
          <p:grpSpPr>
            <a:xfrm>
              <a:off x="107535" y="7263447"/>
              <a:ext cx="8786393" cy="1292662"/>
              <a:chOff x="311245" y="6132724"/>
              <a:chExt cx="8786393" cy="1292662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271555" y="6132724"/>
                <a:ext cx="682608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Ligação química 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Ligação iônica e ligação covalente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Compreender e relacionar as características das ligações com as propriedades finais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8</a:t>
                </a:r>
              </a:p>
            </p:txBody>
          </p:sp>
        </p:grpSp>
        <p:sp>
          <p:nvSpPr>
            <p:cNvPr id="57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5456" y="7320890"/>
            <a:ext cx="8786393" cy="1292662"/>
            <a:chOff x="107535" y="7263447"/>
            <a:chExt cx="8786393" cy="1292662"/>
          </a:xfrm>
        </p:grpSpPr>
        <p:grpSp>
          <p:nvGrpSpPr>
            <p:cNvPr id="61" name="Group 60"/>
            <p:cNvGrpSpPr/>
            <p:nvPr/>
          </p:nvGrpSpPr>
          <p:grpSpPr>
            <a:xfrm>
              <a:off x="107535" y="7263447"/>
              <a:ext cx="8786393" cy="1292662"/>
              <a:chOff x="311245" y="6132724"/>
              <a:chExt cx="8786393" cy="12926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271556" y="6132724"/>
                <a:ext cx="6826082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Integralização do Grau A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Todos os conteúdos abordados nas aulas  anteriores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Interpretação e analise de situações relacionadas aos conteúdos abordados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vídeos explanadores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9</a:t>
                </a:r>
              </a:p>
            </p:txBody>
          </p:sp>
        </p:grpSp>
        <p:sp>
          <p:nvSpPr>
            <p:cNvPr id="62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5456" y="940641"/>
            <a:ext cx="9406595" cy="1772793"/>
            <a:chOff x="107535" y="7202487"/>
            <a:chExt cx="9406595" cy="1772793"/>
          </a:xfrm>
        </p:grpSpPr>
        <p:grpSp>
          <p:nvGrpSpPr>
            <p:cNvPr id="66" name="Group 65"/>
            <p:cNvGrpSpPr/>
            <p:nvPr/>
          </p:nvGrpSpPr>
          <p:grpSpPr>
            <a:xfrm>
              <a:off x="107535" y="7202487"/>
              <a:ext cx="9406595" cy="1772793"/>
              <a:chOff x="311245" y="6071764"/>
              <a:chExt cx="9406595" cy="1772793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2271555" y="6071764"/>
                <a:ext cx="7446285" cy="177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Laboratório Teste de chama/ Vidrarias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Estrutura atômica,  identificar e manusear materiais em laboratório químico, assim como dominar regras de segurança. 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Desenvolver postura adequada de trabalho em laboratório, trabalho em equipe multidisciplinar e tomar decisões com base em conhecimentos adquiridos.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 pratica experimental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Laboratório</a:t>
                </a: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5</a:t>
                </a:r>
              </a:p>
            </p:txBody>
          </p:sp>
        </p:grpSp>
        <p:sp>
          <p:nvSpPr>
            <p:cNvPr id="67" name="Oval 37"/>
            <p:cNvSpPr/>
            <p:nvPr/>
          </p:nvSpPr>
          <p:spPr>
            <a:xfrm>
              <a:off x="1340522" y="7309261"/>
              <a:ext cx="622922" cy="152948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5BC3A139-B636-42F0-9EFB-BD8B94213D1E}"/>
              </a:ext>
            </a:extLst>
          </p:cNvPr>
          <p:cNvSpPr txBox="1"/>
          <p:nvPr/>
        </p:nvSpPr>
        <p:spPr>
          <a:xfrm>
            <a:off x="2015766" y="11727457"/>
            <a:ext cx="7055743" cy="127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Temática da aula: Forças Intermoleculares</a:t>
            </a:r>
          </a:p>
          <a:p>
            <a:pPr>
              <a:lnSpc>
                <a:spcPct val="130000"/>
              </a:lnSpc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Conhecimentos: Ligação de hidrogênio, dipolo-dipolo, dipolo-induzido, íon-dipolo</a:t>
            </a:r>
          </a:p>
          <a:p>
            <a:pPr>
              <a:lnSpc>
                <a:spcPct val="130000"/>
              </a:lnSpc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Competências: reconhecer a correlação entre a força intermolecular e as propriedades finais</a:t>
            </a:r>
          </a:p>
          <a:p>
            <a:pPr>
              <a:lnSpc>
                <a:spcPct val="130000"/>
              </a:lnSpc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Metodologia: Expositiva dialogada + vídeos explanadores + exercícios de fixação</a:t>
            </a:r>
          </a:p>
          <a:p>
            <a:pPr>
              <a:lnSpc>
                <a:spcPct val="130000"/>
              </a:lnSpc>
            </a:pPr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Recursos e espaço: Sala de aula</a:t>
            </a:r>
          </a:p>
        </p:txBody>
      </p:sp>
    </p:spTree>
    <p:extLst>
      <p:ext uri="{BB962C8B-B14F-4D97-AF65-F5344CB8AC3E}">
        <p14:creationId xmlns:p14="http://schemas.microsoft.com/office/powerpoint/2010/main" val="1235732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688638" cy="664114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5456" y="878764"/>
            <a:ext cx="9335033" cy="1532727"/>
            <a:chOff x="107535" y="7182167"/>
            <a:chExt cx="9335033" cy="1532727"/>
          </a:xfrm>
        </p:grpSpPr>
        <p:grpSp>
          <p:nvGrpSpPr>
            <p:cNvPr id="46" name="Group 45"/>
            <p:cNvGrpSpPr/>
            <p:nvPr/>
          </p:nvGrpSpPr>
          <p:grpSpPr>
            <a:xfrm>
              <a:off x="107535" y="7182167"/>
              <a:ext cx="9335033" cy="1532727"/>
              <a:chOff x="311245" y="6051444"/>
              <a:chExt cx="9335033" cy="153272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2271555" y="6051444"/>
                <a:ext cx="7374723" cy="153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Estequiometria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Rendimento reacional, Reagentes em excesso e limitante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Compreender e aplicar as ferramentas matemáticas na resolução de situações envolvendo reações químicas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dialogada + exercícios de fixação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311245" y="6635433"/>
                <a:ext cx="111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14</a:t>
                </a:r>
              </a:p>
              <a:p>
                <a:pPr algn="r"/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25.02.19</a:t>
                </a:r>
              </a:p>
            </p:txBody>
          </p:sp>
        </p:grpSp>
        <p:sp>
          <p:nvSpPr>
            <p:cNvPr id="47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68098" y="2502748"/>
            <a:ext cx="9222391" cy="1772793"/>
            <a:chOff x="107535" y="7263447"/>
            <a:chExt cx="9353495" cy="1772793"/>
          </a:xfrm>
        </p:grpSpPr>
        <p:grpSp>
          <p:nvGrpSpPr>
            <p:cNvPr id="51" name="Group 50"/>
            <p:cNvGrpSpPr/>
            <p:nvPr/>
          </p:nvGrpSpPr>
          <p:grpSpPr>
            <a:xfrm>
              <a:off x="107535" y="7263447"/>
              <a:ext cx="9353495" cy="1772793"/>
              <a:chOff x="311245" y="6132724"/>
              <a:chExt cx="9353495" cy="177279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2271555" y="6132724"/>
                <a:ext cx="7393185" cy="177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Laboratório Reações químicas (CuSO</a:t>
                </a:r>
                <a:r>
                  <a:rPr lang="pt-BR" sz="1200" baseline="-250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4</a:t>
                </a: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)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Identificação da equação química, classificação das reações químicas e diferenciação fenômenos químicos e físicos que ocorrem.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Identificar as diferentes reações e desenvolver postura adequada de trabalho em laboratório, trabalho em equipe multidisciplinar e tomar decisões com base em conhecimentos adquiridos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Prática experimental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Laboratório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11245" y="6635433"/>
                <a:ext cx="111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15</a:t>
                </a:r>
              </a:p>
              <a:p>
                <a:pPr algn="r"/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25.02.19</a:t>
                </a:r>
              </a:p>
            </p:txBody>
          </p:sp>
        </p:grpSp>
        <p:sp>
          <p:nvSpPr>
            <p:cNvPr id="52" name="Oval 37"/>
            <p:cNvSpPr/>
            <p:nvPr/>
          </p:nvSpPr>
          <p:spPr>
            <a:xfrm>
              <a:off x="1340522" y="7309260"/>
              <a:ext cx="622922" cy="1502955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5456" y="4315786"/>
            <a:ext cx="9860440" cy="1291658"/>
            <a:chOff x="107535" y="7263447"/>
            <a:chExt cx="9837572" cy="1291658"/>
          </a:xfrm>
        </p:grpSpPr>
        <p:grpSp>
          <p:nvGrpSpPr>
            <p:cNvPr id="56" name="Group 55"/>
            <p:cNvGrpSpPr/>
            <p:nvPr/>
          </p:nvGrpSpPr>
          <p:grpSpPr>
            <a:xfrm>
              <a:off x="107535" y="7263447"/>
              <a:ext cx="9837572" cy="1273297"/>
              <a:chOff x="311245" y="6132724"/>
              <a:chExt cx="9837572" cy="1273297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2271556" y="6132724"/>
                <a:ext cx="7877261" cy="1273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Soluções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Unidades de concentração e cálculos de diluição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Identificar as diferentes unidades de expressão de concentração, 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Aula teórico-prático 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 e laboratório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16</a:t>
                </a:r>
              </a:p>
            </p:txBody>
          </p:sp>
        </p:grpSp>
        <p:sp>
          <p:nvSpPr>
            <p:cNvPr id="57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55456" y="6021022"/>
            <a:ext cx="9176007" cy="1292662"/>
            <a:chOff x="107535" y="7263447"/>
            <a:chExt cx="9176007" cy="1292662"/>
          </a:xfrm>
        </p:grpSpPr>
        <p:grpSp>
          <p:nvGrpSpPr>
            <p:cNvPr id="61" name="Group 60"/>
            <p:cNvGrpSpPr/>
            <p:nvPr/>
          </p:nvGrpSpPr>
          <p:grpSpPr>
            <a:xfrm>
              <a:off x="107535" y="7263447"/>
              <a:ext cx="9176007" cy="1292662"/>
              <a:chOff x="311245" y="6132724"/>
              <a:chExt cx="9176007" cy="1292662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271555" y="6132724"/>
                <a:ext cx="7215697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Integralização do Grau B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conteúdos abordados durante o semestre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Interpretação e analise de situações relacionadas aos conteúdos abordados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avaliação tanto descritiva quanto objetiva dos conteúdos abordados durante o semestre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311245" y="6635433"/>
                <a:ext cx="1111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17</a:t>
                </a:r>
              </a:p>
            </p:txBody>
          </p:sp>
        </p:grpSp>
        <p:sp>
          <p:nvSpPr>
            <p:cNvPr id="62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727190" y="11385823"/>
            <a:ext cx="3830947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Prática pedagógica articuladora: </a:t>
            </a:r>
          </a:p>
          <a:p>
            <a:pPr>
              <a:lnSpc>
                <a:spcPct val="110000"/>
              </a:lnSpc>
            </a:pPr>
            <a:r>
              <a:rPr lang="pt-BR" sz="1200" dirty="0"/>
              <a:t>Atividade experimental em laboratório que engloba os conhecimentos trabalhados e desenvolvidos ao longo da AA. </a:t>
            </a:r>
            <a:endParaRPr lang="pt-BR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019248" y="11518314"/>
            <a:ext cx="3830947" cy="495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pt-BR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Recursos de avaliação: </a:t>
            </a:r>
          </a:p>
          <a:p>
            <a:pPr>
              <a:lnSpc>
                <a:spcPct val="110000"/>
              </a:lnSpc>
            </a:pPr>
            <a:r>
              <a:rPr lang="pt-B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Testes, Laboratórios e provas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10376" y="13368575"/>
            <a:ext cx="79019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CC006A"/>
                </a:solidFill>
              </a:rPr>
              <a:t>Bibliografia básica:</a:t>
            </a:r>
          </a:p>
          <a:p>
            <a:endParaRPr lang="pt-BR" sz="1200" b="1" dirty="0">
              <a:solidFill>
                <a:srgbClr val="CC006A"/>
              </a:solidFill>
            </a:endParaRPr>
          </a:p>
          <a:p>
            <a:r>
              <a:rPr lang="pt-BR" sz="1200" dirty="0"/>
              <a:t>ATKINS, P. W.; JONES, Loretta. </a:t>
            </a:r>
            <a:r>
              <a:rPr lang="pt-BR" sz="1200" b="1" dirty="0"/>
              <a:t>Princípios de química: questionando a vida moderna e o meio ambiente</a:t>
            </a:r>
            <a:r>
              <a:rPr lang="pt-BR" sz="1200" dirty="0"/>
              <a:t>. 5. ed.</a:t>
            </a:r>
          </a:p>
          <a:p>
            <a:r>
              <a:rPr lang="pt-BR" sz="1200" dirty="0"/>
              <a:t>BRADY, James E.; HUMISTON, Gerard E. </a:t>
            </a:r>
            <a:r>
              <a:rPr lang="pt-BR" sz="1200" b="1" dirty="0"/>
              <a:t>Química geral</a:t>
            </a:r>
            <a:r>
              <a:rPr lang="pt-BR" sz="1200" dirty="0"/>
              <a:t>. 2. ed. Rio de Janeiro: LTC, 2009. v. 1.</a:t>
            </a:r>
          </a:p>
          <a:p>
            <a:r>
              <a:rPr lang="pt-BR" sz="1200" dirty="0"/>
              <a:t>BROWN, Theodore L. et al. </a:t>
            </a:r>
            <a:r>
              <a:rPr lang="pt-BR" sz="1200" b="1" dirty="0"/>
              <a:t>Química: a ciência central</a:t>
            </a:r>
            <a:r>
              <a:rPr lang="pt-BR" sz="1200" dirty="0"/>
              <a:t>. 9. ed. São Paulo: Pearson, 2005.</a:t>
            </a:r>
            <a:endParaRPr lang="pt-BR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568445" y="11042378"/>
            <a:ext cx="9551748" cy="1472144"/>
            <a:chOff x="760148" y="11576752"/>
            <a:chExt cx="9551748" cy="2002031"/>
          </a:xfrm>
        </p:grpSpPr>
        <p:grpSp>
          <p:nvGrpSpPr>
            <p:cNvPr id="7" name="Grupo 6"/>
            <p:cNvGrpSpPr/>
            <p:nvPr/>
          </p:nvGrpSpPr>
          <p:grpSpPr>
            <a:xfrm>
              <a:off x="1586479" y="11576752"/>
              <a:ext cx="8725417" cy="2002031"/>
              <a:chOff x="1586479" y="11576752"/>
              <a:chExt cx="8725417" cy="2002031"/>
            </a:xfrm>
          </p:grpSpPr>
          <p:sp>
            <p:nvSpPr>
              <p:cNvPr id="76" name="Rounded Rectangle 75"/>
              <p:cNvSpPr/>
              <p:nvPr/>
            </p:nvSpPr>
            <p:spPr>
              <a:xfrm>
                <a:off x="1586479" y="11613147"/>
                <a:ext cx="8725417" cy="1965636"/>
              </a:xfrm>
              <a:prstGeom prst="round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68"/>
              <p:cNvSpPr/>
              <p:nvPr/>
            </p:nvSpPr>
            <p:spPr>
              <a:xfrm flipH="1">
                <a:off x="5957536" y="11576752"/>
                <a:ext cx="45719" cy="1968371"/>
              </a:xfrm>
              <a:custGeom>
                <a:avLst/>
                <a:gdLst>
                  <a:gd name="connsiteX0" fmla="*/ 0 w 779412"/>
                  <a:gd name="connsiteY0" fmla="*/ 0 h 657608"/>
                  <a:gd name="connsiteX1" fmla="*/ 779412 w 779412"/>
                  <a:gd name="connsiteY1" fmla="*/ 0 h 657608"/>
                  <a:gd name="connsiteX2" fmla="*/ 779412 w 779412"/>
                  <a:gd name="connsiteY2" fmla="*/ 657608 h 657608"/>
                  <a:gd name="connsiteX3" fmla="*/ 0 w 779412"/>
                  <a:gd name="connsiteY3" fmla="*/ 657608 h 657608"/>
                  <a:gd name="connsiteX4" fmla="*/ 0 w 779412"/>
                  <a:gd name="connsiteY4" fmla="*/ 0 h 657608"/>
                  <a:gd name="connsiteX0" fmla="*/ 0 w 779412"/>
                  <a:gd name="connsiteY0" fmla="*/ 0 h 657608"/>
                  <a:gd name="connsiteX1" fmla="*/ 779412 w 779412"/>
                  <a:gd name="connsiteY1" fmla="*/ 657608 h 657608"/>
                  <a:gd name="connsiteX2" fmla="*/ 0 w 779412"/>
                  <a:gd name="connsiteY2" fmla="*/ 657608 h 657608"/>
                  <a:gd name="connsiteX3" fmla="*/ 0 w 779412"/>
                  <a:gd name="connsiteY3" fmla="*/ 0 h 657608"/>
                  <a:gd name="connsiteX0" fmla="*/ 0 w 0"/>
                  <a:gd name="connsiteY0" fmla="*/ 0 h 657608"/>
                  <a:gd name="connsiteX1" fmla="*/ 0 w 0"/>
                  <a:gd name="connsiteY1" fmla="*/ 657608 h 657608"/>
                  <a:gd name="connsiteX2" fmla="*/ 0 w 0"/>
                  <a:gd name="connsiteY2" fmla="*/ 0 h 657608"/>
                  <a:gd name="connsiteX0" fmla="*/ 0 w 0"/>
                  <a:gd name="connsiteY0" fmla="*/ 0 h 20212"/>
                  <a:gd name="connsiteX1" fmla="*/ 13918 w 0"/>
                  <a:gd name="connsiteY1" fmla="*/ 20212 h 20212"/>
                  <a:gd name="connsiteX2" fmla="*/ 0 w 0"/>
                  <a:gd name="connsiteY2" fmla="*/ 0 h 20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h="20212">
                    <a:moveTo>
                      <a:pt x="0" y="0"/>
                    </a:moveTo>
                    <a:lnTo>
                      <a:pt x="13918" y="20212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upo 5"/>
            <p:cNvGrpSpPr/>
            <p:nvPr/>
          </p:nvGrpSpPr>
          <p:grpSpPr>
            <a:xfrm>
              <a:off x="760148" y="12166384"/>
              <a:ext cx="686393" cy="686393"/>
              <a:chOff x="760148" y="12166384"/>
              <a:chExt cx="686393" cy="686393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0148" y="12166384"/>
                <a:ext cx="686393" cy="686393"/>
              </a:xfrm>
              <a:prstGeom prst="rect">
                <a:avLst/>
              </a:prstGeom>
            </p:spPr>
          </p:pic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8719" y="12340337"/>
                <a:ext cx="349250" cy="393700"/>
              </a:xfrm>
              <a:prstGeom prst="rect">
                <a:avLst/>
              </a:prstGeom>
            </p:spPr>
          </p:pic>
        </p:grpSp>
      </p:grpSp>
      <p:grpSp>
        <p:nvGrpSpPr>
          <p:cNvPr id="30" name="Group 29"/>
          <p:cNvGrpSpPr/>
          <p:nvPr/>
        </p:nvGrpSpPr>
        <p:grpSpPr>
          <a:xfrm>
            <a:off x="55456" y="7576949"/>
            <a:ext cx="9682309" cy="1292662"/>
            <a:chOff x="107535" y="7263447"/>
            <a:chExt cx="9682309" cy="1292662"/>
          </a:xfrm>
        </p:grpSpPr>
        <p:grpSp>
          <p:nvGrpSpPr>
            <p:cNvPr id="31" name="Group 30"/>
            <p:cNvGrpSpPr/>
            <p:nvPr/>
          </p:nvGrpSpPr>
          <p:grpSpPr>
            <a:xfrm>
              <a:off x="107535" y="7263447"/>
              <a:ext cx="9682309" cy="1292662"/>
              <a:chOff x="311245" y="6132724"/>
              <a:chExt cx="9682309" cy="1292662"/>
            </a:xfrm>
          </p:grpSpPr>
          <p:sp>
            <p:nvSpPr>
              <p:cNvPr id="33" name="TextBox 32"/>
              <p:cNvSpPr txBox="1"/>
              <p:nvPr/>
            </p:nvSpPr>
            <p:spPr>
              <a:xfrm>
                <a:off x="2271555" y="6132724"/>
                <a:ext cx="7721999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Fechamento do semestre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discussão dos temas abordados nas avaliações, assim como fechamento das atividades do semestre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--------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expositiva e dialogada</a:t>
                </a:r>
              </a:p>
              <a:p>
                <a:pPr algn="just"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 sala de aula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1245" y="6635433"/>
                <a:ext cx="111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18</a:t>
                </a:r>
              </a:p>
              <a:p>
                <a:pPr algn="r"/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2" name="Oval 37"/>
            <p:cNvSpPr/>
            <p:nvPr/>
          </p:nvSpPr>
          <p:spPr>
            <a:xfrm>
              <a:off x="1340522" y="7309261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7" name="Group 29"/>
          <p:cNvGrpSpPr/>
          <p:nvPr/>
        </p:nvGrpSpPr>
        <p:grpSpPr>
          <a:xfrm>
            <a:off x="58039" y="9334415"/>
            <a:ext cx="8691628" cy="1292662"/>
            <a:chOff x="-42282" y="7223786"/>
            <a:chExt cx="8691628" cy="1292662"/>
          </a:xfrm>
        </p:grpSpPr>
        <p:grpSp>
          <p:nvGrpSpPr>
            <p:cNvPr id="38" name="Group 30"/>
            <p:cNvGrpSpPr/>
            <p:nvPr/>
          </p:nvGrpSpPr>
          <p:grpSpPr>
            <a:xfrm>
              <a:off x="-42282" y="7223786"/>
              <a:ext cx="8691628" cy="1292662"/>
              <a:chOff x="161428" y="6093063"/>
              <a:chExt cx="8691628" cy="1292662"/>
            </a:xfrm>
          </p:grpSpPr>
          <p:sp>
            <p:nvSpPr>
              <p:cNvPr id="40" name="TextBox 32"/>
              <p:cNvSpPr txBox="1"/>
              <p:nvPr/>
            </p:nvSpPr>
            <p:spPr>
              <a:xfrm>
                <a:off x="2123713" y="6093063"/>
                <a:ext cx="6729343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Temática da aula: Integralização do Grau C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Conhecimentos: conteúdos abordados durante o semestre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Competências: Interpretação e analise de situações relacionadas aos conteúdos abordados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Metodologia: avaliação tanto descritiva quanto objetiva dos conteúdos abordados durante o semestre</a:t>
                </a:r>
              </a:p>
              <a:p>
                <a:pPr>
                  <a:lnSpc>
                    <a:spcPct val="130000"/>
                  </a:lnSpc>
                </a:pPr>
                <a:r>
                  <a:rPr lang="pt-B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Recursos e espaço: sala de aula</a:t>
                </a:r>
              </a:p>
            </p:txBody>
          </p:sp>
          <p:sp>
            <p:nvSpPr>
              <p:cNvPr id="41" name="TextBox 33"/>
              <p:cNvSpPr txBox="1"/>
              <p:nvPr/>
            </p:nvSpPr>
            <p:spPr>
              <a:xfrm>
                <a:off x="161428" y="6536451"/>
                <a:ext cx="111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sz="1200" b="1" dirty="0">
                    <a:solidFill>
                      <a:srgbClr val="CC006A"/>
                    </a:solidFill>
                  </a:rPr>
                  <a:t>AULA 19</a:t>
                </a:r>
              </a:p>
              <a:p>
                <a:pPr algn="r"/>
                <a:endParaRPr lang="pt-BR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sp>
          <p:nvSpPr>
            <p:cNvPr id="39" name="Oval 37"/>
            <p:cNvSpPr/>
            <p:nvPr/>
          </p:nvSpPr>
          <p:spPr>
            <a:xfrm>
              <a:off x="1163295" y="7251355"/>
              <a:ext cx="622922" cy="1245844"/>
            </a:xfrm>
            <a:custGeom>
              <a:avLst/>
              <a:gdLst>
                <a:gd name="connsiteX0" fmla="*/ 0 w 1488007"/>
                <a:gd name="connsiteY0" fmla="*/ 744004 h 1488007"/>
                <a:gd name="connsiteX1" fmla="*/ 744004 w 1488007"/>
                <a:gd name="connsiteY1" fmla="*/ 0 h 1488007"/>
                <a:gd name="connsiteX2" fmla="*/ 1488008 w 1488007"/>
                <a:gd name="connsiteY2" fmla="*/ 744004 h 1488007"/>
                <a:gd name="connsiteX3" fmla="*/ 744004 w 1488007"/>
                <a:gd name="connsiteY3" fmla="*/ 1488008 h 1488007"/>
                <a:gd name="connsiteX4" fmla="*/ 0 w 1488007"/>
                <a:gd name="connsiteY4" fmla="*/ 744004 h 1488007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0 w 1488008"/>
                <a:gd name="connsiteY0" fmla="*/ 744004 h 1488008"/>
                <a:gd name="connsiteX1" fmla="*/ 744004 w 1488008"/>
                <a:gd name="connsiteY1" fmla="*/ 0 h 1488008"/>
                <a:gd name="connsiteX2" fmla="*/ 1488008 w 1488008"/>
                <a:gd name="connsiteY2" fmla="*/ 744004 h 1488008"/>
                <a:gd name="connsiteX3" fmla="*/ 744004 w 1488008"/>
                <a:gd name="connsiteY3" fmla="*/ 1488008 h 1488008"/>
                <a:gd name="connsiteX4" fmla="*/ 0 w 1488008"/>
                <a:gd name="connsiteY4" fmla="*/ 744004 h 1488008"/>
                <a:gd name="connsiteX0" fmla="*/ 1488008 w 1579448"/>
                <a:gd name="connsiteY0" fmla="*/ 744004 h 1488008"/>
                <a:gd name="connsiteX1" fmla="*/ 744004 w 1579448"/>
                <a:gd name="connsiteY1" fmla="*/ 1488008 h 1488008"/>
                <a:gd name="connsiteX2" fmla="*/ 0 w 1579448"/>
                <a:gd name="connsiteY2" fmla="*/ 744004 h 1488008"/>
                <a:gd name="connsiteX3" fmla="*/ 744004 w 1579448"/>
                <a:gd name="connsiteY3" fmla="*/ 0 h 1488008"/>
                <a:gd name="connsiteX4" fmla="*/ 1579448 w 1579448"/>
                <a:gd name="connsiteY4" fmla="*/ 835444 h 1488008"/>
                <a:gd name="connsiteX0" fmla="*/ 1488008 w 1488008"/>
                <a:gd name="connsiteY0" fmla="*/ 744004 h 1488008"/>
                <a:gd name="connsiteX1" fmla="*/ 744004 w 1488008"/>
                <a:gd name="connsiteY1" fmla="*/ 1488008 h 1488008"/>
                <a:gd name="connsiteX2" fmla="*/ 0 w 1488008"/>
                <a:gd name="connsiteY2" fmla="*/ 744004 h 1488008"/>
                <a:gd name="connsiteX3" fmla="*/ 744004 w 1488008"/>
                <a:gd name="connsiteY3" fmla="*/ 0 h 1488008"/>
                <a:gd name="connsiteX0" fmla="*/ 744004 w 744004"/>
                <a:gd name="connsiteY0" fmla="*/ 1488008 h 1488008"/>
                <a:gd name="connsiteX1" fmla="*/ 0 w 744004"/>
                <a:gd name="connsiteY1" fmla="*/ 744004 h 1488008"/>
                <a:gd name="connsiteX2" fmla="*/ 744004 w 744004"/>
                <a:gd name="connsiteY2" fmla="*/ 0 h 1488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004" h="1488008">
                  <a:moveTo>
                    <a:pt x="744004" y="1488008"/>
                  </a:moveTo>
                  <a:cubicBezTo>
                    <a:pt x="333102" y="1488008"/>
                    <a:pt x="0" y="1154906"/>
                    <a:pt x="0" y="744004"/>
                  </a:cubicBezTo>
                  <a:cubicBezTo>
                    <a:pt x="0" y="333102"/>
                    <a:pt x="333102" y="0"/>
                    <a:pt x="744004" y="0"/>
                  </a:cubicBezTo>
                </a:path>
              </a:pathLst>
            </a:cu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075480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2562</TotalTime>
  <Words>1409</Words>
  <Application>Microsoft Office PowerPoint</Application>
  <PresentationFormat>Personalizar</PresentationFormat>
  <Paragraphs>149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</vt:vector>
  </TitlesOfParts>
  <Company>Feevale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Dinara Dal Pai</dc:creator>
  <cp:lastModifiedBy>CRISTIANE KRAUSE SANTIN</cp:lastModifiedBy>
  <cp:revision>71</cp:revision>
  <cp:lastPrinted>2019-01-17T17:20:34Z</cp:lastPrinted>
  <dcterms:created xsi:type="dcterms:W3CDTF">2019-01-11T18:22:48Z</dcterms:created>
  <dcterms:modified xsi:type="dcterms:W3CDTF">2021-08-13T12:53:38Z</dcterms:modified>
</cp:coreProperties>
</file>