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0" r:id="rId6"/>
    <p:sldId id="261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DC68D-D902-44FE-8B1E-904419B1AD6D}" v="19" dt="2023-10-04T19:38:3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E87B5-5228-4613-8F7B-7BAF590C76A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FA07-8195-4259-A671-B92831FF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Mermaid FTW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FA07-8195-4259-A671-B92831FF8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https://www.mandiant.com/resources/blog/greater-visibility</a:t>
            </a:r>
          </a:p>
          <a:p>
            <a:r>
              <a:rPr lang="en-US"/>
              <a:t>https://docs.splunk.com/Documentation/UBA/5.3.0/GetDataIn/AddPowerShell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FA07-8195-4259-A671-B92831FF8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osu.edu/ramblec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finke/PowerShellAI" TargetMode="External"/><Relationship Id="rId13" Type="http://schemas.openxmlformats.org/officeDocument/2006/relationships/hyperlink" Target="https://www.powershellgallery.com/packages/ServiceNow/4.0.1" TargetMode="External"/><Relationship Id="rId3" Type="http://schemas.openxmlformats.org/officeDocument/2006/relationships/hyperlink" Target="https://learn.microsoft.com/en-us/powershell/module/activedirectory/?view=windowsserver2022-ps" TargetMode="External"/><Relationship Id="rId7" Type="http://schemas.openxmlformats.org/officeDocument/2006/relationships/hyperlink" Target="https://www.powershellgallery.com/packages/PowerShellAI/0.9.1" TargetMode="External"/><Relationship Id="rId12" Type="http://schemas.openxmlformats.org/officeDocument/2006/relationships/hyperlink" Target="https://learn.microsoft.com/en-us/powershell/module/sqlserver/invoke-sqlcmd?view=sqlserver-ps" TargetMode="External"/><Relationship Id="rId2" Type="http://schemas.openxmlformats.org/officeDocument/2006/relationships/hyperlink" Target="https://go.osu.edu/ramblec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5uoqS92stXioZw-u-ze_NtvSo0k0K0kq" TargetMode="External"/><Relationship Id="rId11" Type="http://schemas.openxmlformats.org/officeDocument/2006/relationships/hyperlink" Target="https://learn.microsoft.com/en-us/sql/powershell/sql-server-powershell?view=sql-server-ver16&amp;viewFallbackFrom=sqlserver-ps" TargetMode="External"/><Relationship Id="rId5" Type="http://schemas.openxmlformats.org/officeDocument/2006/relationships/hyperlink" Target="https://github.com/dfinke/ImportExcel" TargetMode="External"/><Relationship Id="rId15" Type="http://schemas.openxmlformats.org/officeDocument/2006/relationships/hyperlink" Target="https://www.powershellgallery.com/packages/Microsoft.PowerShell.SecretStore/1.0.6" TargetMode="External"/><Relationship Id="rId10" Type="http://schemas.openxmlformats.org/officeDocument/2006/relationships/hyperlink" Target="https://www.powershellgallery.com/packages/SqlServer/22.1.1" TargetMode="External"/><Relationship Id="rId4" Type="http://schemas.openxmlformats.org/officeDocument/2006/relationships/hyperlink" Target="https://www.powershellgallery.com/packages/ImportExcel/7.8.5" TargetMode="External"/><Relationship Id="rId9" Type="http://schemas.openxmlformats.org/officeDocument/2006/relationships/hyperlink" Target="https://www.youtube.com/playlist?list=PL5uoqS92stXiW1xcAyMa7BMGgX-wdl_KV" TargetMode="External"/><Relationship Id="rId14" Type="http://schemas.openxmlformats.org/officeDocument/2006/relationships/hyperlink" Target="https://www.powershellgallery.com/packages/Microsoft.PowerShell.SecretManagement/1.1.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551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From Excel to AI: PowerShell's Not Just for Admins Anymore!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Wes Stahler GSTRT, GCWN, GCIH, CISSP, MCSD  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Associate Directory Data Security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The Ohio State University Wexner Medical Center</a:t>
            </a:r>
            <a:br>
              <a:rPr lang="en-US" dirty="0">
                <a:ea typeface="Calibri"/>
                <a:cs typeface="Calibri"/>
              </a:rPr>
            </a:b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  <a:hlinkClick r:id="rId2"/>
              </a:rPr>
              <a:t>https://go.osu.edu/ramblecon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DC80-3F98-B84C-D4C0-68D58FB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History of 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E3C9-4C14-D4A3-DB97-C0E96338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D1174-0A76-5F8D-CD6E-EC6C69EC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4" y="1531791"/>
            <a:ext cx="11680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263-4654-642C-D488-7B006CFC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FBE7-29EA-E423-2241-0F442DDC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task automation and configuration management framework from Microsoft.</a:t>
            </a:r>
          </a:p>
          <a:p>
            <a:r>
              <a:rPr lang="en-US" dirty="0"/>
              <a:t>Consists of a command-line shell and scripting language.</a:t>
            </a:r>
          </a:p>
          <a:p>
            <a:r>
              <a:rPr lang="en-US" dirty="0"/>
              <a:t>Built on the .NET Framework.</a:t>
            </a:r>
          </a:p>
          <a:p>
            <a:r>
              <a:rPr lang="en-US" dirty="0"/>
              <a:t>Aids IT professionals and power users in controlling and automating Windows OS administration (and so much more)</a:t>
            </a:r>
          </a:p>
          <a:p>
            <a:r>
              <a:rPr lang="en-US" dirty="0"/>
              <a:t>Combines traditional command-line shell capabilities with access to object-oriented .NET classes.</a:t>
            </a:r>
          </a:p>
          <a:p>
            <a:r>
              <a:rPr lang="en-US" dirty="0"/>
              <a:t>Versatile tool for a wide range of administrative and automation tasks.</a:t>
            </a:r>
          </a:p>
        </p:txBody>
      </p:sp>
    </p:spTree>
    <p:extLst>
      <p:ext uri="{BB962C8B-B14F-4D97-AF65-F5344CB8AC3E}">
        <p14:creationId xmlns:p14="http://schemas.microsoft.com/office/powerpoint/2010/main" val="245593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3524-988A-E49A-D92E-EC041223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Security Aspects of 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0A1-8F45-DC63-55EE-BFC25A7B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Execution policies and their implications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Just a safety feature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Easily bypassed</a:t>
            </a:r>
          </a:p>
          <a:p>
            <a:r>
              <a:rPr lang="en-US" dirty="0">
                <a:ea typeface="Calibri"/>
                <a:cs typeface="Calibri"/>
              </a:rPr>
              <a:t>Logging and auditing in PowerShell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Transcription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Script block logging</a:t>
            </a:r>
          </a:p>
          <a:p>
            <a:pPr lvl="1"/>
            <a:r>
              <a:rPr lang="en-US" dirty="0">
                <a:ea typeface="Calibri"/>
                <a:cs typeface="Calibri"/>
              </a:rPr>
              <a:t>Module </a:t>
            </a:r>
          </a:p>
          <a:p>
            <a:r>
              <a:rPr lang="en-US" dirty="0">
                <a:ea typeface="Calibri"/>
                <a:cs typeface="Calibri"/>
              </a:rPr>
              <a:t>Protecting against PowerShell-based attacks</a:t>
            </a:r>
          </a:p>
          <a:p>
            <a:pPr lvl="1"/>
            <a:r>
              <a:rPr lang="en-US" dirty="0"/>
              <a:t>Constrained PowerShell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7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37BA-87F1-9FF8-D9AC-42C36839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Cmdlets, Pipelining, and Scripting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242D-944A-82BC-F5ED-B08FF8B1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Understanding cmdlets and the Verb-Noun naming convention</a:t>
            </a:r>
          </a:p>
          <a:p>
            <a:r>
              <a:rPr lang="en-US" dirty="0">
                <a:ea typeface="Calibri"/>
                <a:cs typeface="Calibri"/>
              </a:rPr>
              <a:t>Demo of most important cmdlets</a:t>
            </a:r>
          </a:p>
          <a:p>
            <a:r>
              <a:rPr lang="en-US" dirty="0">
                <a:ea typeface="Calibri"/>
                <a:cs typeface="Calibri"/>
              </a:rPr>
              <a:t>Power of pipelining (`|`)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67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2DBB-AB0B-63EB-BFB4-FB732DBC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Useful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66C9-2751-774A-E467-FFF97EA0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ActiveDirectory</a:t>
            </a:r>
            <a:r>
              <a:rPr lang="en-US" dirty="0">
                <a:ea typeface="Calibri"/>
                <a:cs typeface="Calibri"/>
              </a:rPr>
              <a:t> - Manage Active Directory</a:t>
            </a:r>
          </a:p>
          <a:p>
            <a:r>
              <a:rPr lang="en-US" dirty="0" err="1">
                <a:ea typeface="Calibri"/>
                <a:cs typeface="Calibri"/>
              </a:rPr>
              <a:t>ImportExcel</a:t>
            </a:r>
            <a:r>
              <a:rPr lang="en-US" dirty="0">
                <a:ea typeface="Calibri"/>
                <a:cs typeface="Calibri"/>
              </a:rPr>
              <a:t> – Automate Excel</a:t>
            </a:r>
            <a:endParaRPr lang="en-US" dirty="0"/>
          </a:p>
          <a:p>
            <a:r>
              <a:rPr lang="en-US" dirty="0" err="1">
                <a:ea typeface="Calibri"/>
                <a:cs typeface="Calibri"/>
              </a:rPr>
              <a:t>PowerShellAI</a:t>
            </a:r>
            <a:r>
              <a:rPr lang="en-US" dirty="0">
                <a:ea typeface="Calibri"/>
                <a:cs typeface="Calibri"/>
              </a:rPr>
              <a:t> – Interface with ChatGPT</a:t>
            </a:r>
            <a:endParaRPr lang="en-US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SQLServer</a:t>
            </a:r>
            <a:r>
              <a:rPr lang="en-US" dirty="0">
                <a:ea typeface="Calibri"/>
                <a:cs typeface="Calibri"/>
              </a:rPr>
              <a:t> – Interface with SQL Server</a:t>
            </a:r>
          </a:p>
          <a:p>
            <a:r>
              <a:rPr lang="en-US" dirty="0">
                <a:ea typeface="Calibri"/>
                <a:cs typeface="Calibri"/>
              </a:rPr>
              <a:t>ServiceNow - Automate against ServiceNow service and asset management.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Microsoft.PowerShell.SecretManagement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SecretStore</a:t>
            </a:r>
            <a:r>
              <a:rPr lang="en-US" dirty="0">
                <a:ea typeface="Calibri"/>
                <a:cs typeface="Calibri"/>
              </a:rPr>
              <a:t> - Store and retrieve secrets</a:t>
            </a:r>
          </a:p>
        </p:txBody>
      </p:sp>
    </p:spTree>
    <p:extLst>
      <p:ext uri="{BB962C8B-B14F-4D97-AF65-F5344CB8AC3E}">
        <p14:creationId xmlns:p14="http://schemas.microsoft.com/office/powerpoint/2010/main" val="22577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7355-1734-0B45-1239-35671B45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Best Practices, Tips, and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8E9D-AF0C-BD73-E61A-9515F52B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Writing secure scripts</a:t>
            </a:r>
          </a:p>
          <a:p>
            <a:r>
              <a:rPr lang="en-US" dirty="0">
                <a:ea typeface="Calibri"/>
                <a:cs typeface="Calibri"/>
              </a:rPr>
              <a:t>Monitoring and alerting with PowerShell</a:t>
            </a:r>
          </a:p>
          <a:p>
            <a:r>
              <a:rPr lang="en-US">
                <a:ea typeface="Calibri"/>
                <a:cs typeface="Calibri"/>
              </a:rPr>
              <a:t> Resources for further learning and community engagement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4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39F8-724F-04FD-9D00-35AC594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4"/>
            <a:ext cx="10515600" cy="802587"/>
          </a:xfrm>
        </p:spPr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Relevant Links (</a:t>
            </a:r>
            <a:r>
              <a:rPr lang="en-US" sz="4000" dirty="0">
                <a:ea typeface="Calibri"/>
                <a:cs typeface="Calibri"/>
                <a:hlinkClick r:id="rId2"/>
              </a:rPr>
              <a:t>https://go.osu.edu/ramblecon</a:t>
            </a:r>
            <a:r>
              <a:rPr lang="en-US" sz="4000" dirty="0">
                <a:ea typeface="Calibri"/>
                <a:cs typeface="Calibri"/>
              </a:rPr>
              <a:t>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E320-36EE-413D-8E68-91DA5E3D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16" y="1025612"/>
            <a:ext cx="11695670" cy="558525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Active Directory Module</a:t>
            </a:r>
          </a:p>
          <a:p>
            <a:pPr lvl="1"/>
            <a:r>
              <a:rPr lang="en-US" dirty="0" err="1">
                <a:hlinkClick r:id="rId3"/>
              </a:rPr>
              <a:t>ActiveDirectory</a:t>
            </a:r>
            <a:r>
              <a:rPr lang="en-US" dirty="0">
                <a:hlinkClick r:id="rId3"/>
              </a:rPr>
              <a:t> Module | Microsoft Learn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ImportExcel</a:t>
            </a:r>
            <a:r>
              <a:rPr lang="en-US" dirty="0">
                <a:ea typeface="Calibri"/>
                <a:cs typeface="Calibri"/>
              </a:rPr>
              <a:t> Module</a:t>
            </a:r>
          </a:p>
          <a:p>
            <a:pPr lvl="1"/>
            <a:r>
              <a:rPr lang="en-US" dirty="0">
                <a:hlinkClick r:id="rId4"/>
              </a:rPr>
              <a:t>PowerShell Gallery | </a:t>
            </a:r>
            <a:r>
              <a:rPr lang="en-US" dirty="0" err="1">
                <a:hlinkClick r:id="rId4"/>
              </a:rPr>
              <a:t>ImportExcel</a:t>
            </a:r>
            <a:r>
              <a:rPr lang="en-US" dirty="0">
                <a:hlinkClick r:id="rId4"/>
              </a:rPr>
              <a:t> 7.8.5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err="1">
                <a:hlinkClick r:id="rId5"/>
              </a:rPr>
              <a:t>dfinke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ImportExcel</a:t>
            </a:r>
            <a:r>
              <a:rPr lang="en-US" dirty="0">
                <a:hlinkClick r:id="rId5"/>
              </a:rPr>
              <a:t>: PowerShell module to import/export Excel spreadsheets, without Excel (github.com)</a:t>
            </a:r>
            <a:r>
              <a:rPr lang="en-US" dirty="0"/>
              <a:t> – use the issues and discussions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Videos: </a:t>
            </a:r>
            <a:r>
              <a:rPr lang="en-US" dirty="0">
                <a:hlinkClick r:id="rId6"/>
              </a:rPr>
              <a:t>(939) PowerShell Excel Module - </a:t>
            </a:r>
            <a:r>
              <a:rPr lang="en-US" dirty="0" err="1">
                <a:hlinkClick r:id="rId6"/>
              </a:rPr>
              <a:t>ImportExcel</a:t>
            </a:r>
            <a:r>
              <a:rPr lang="en-US" dirty="0">
                <a:hlinkClick r:id="rId6"/>
              </a:rPr>
              <a:t> – YouTube</a:t>
            </a:r>
            <a:endParaRPr lang="en-US" dirty="0"/>
          </a:p>
          <a:p>
            <a:r>
              <a:rPr lang="en-US" dirty="0" err="1">
                <a:cs typeface="Calibri"/>
              </a:rPr>
              <a:t>PowerShellAI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7"/>
              </a:rPr>
              <a:t>PowerShell Gallery | </a:t>
            </a:r>
            <a:r>
              <a:rPr lang="en-US" dirty="0" err="1">
                <a:hlinkClick r:id="rId7"/>
              </a:rPr>
              <a:t>PowerShellAI</a:t>
            </a:r>
            <a:r>
              <a:rPr lang="en-US" dirty="0">
                <a:hlinkClick r:id="rId7"/>
              </a:rPr>
              <a:t> 0.9.1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dfinke</a:t>
            </a:r>
            <a:r>
              <a:rPr lang="en-US" dirty="0">
                <a:hlinkClick r:id="rId8"/>
              </a:rPr>
              <a:t>/</a:t>
            </a:r>
            <a:r>
              <a:rPr lang="en-US" dirty="0" err="1">
                <a:hlinkClick r:id="rId8"/>
              </a:rPr>
              <a:t>PowerShellAI</a:t>
            </a:r>
            <a:r>
              <a:rPr lang="en-US" dirty="0">
                <a:hlinkClick r:id="rId8"/>
              </a:rPr>
              <a:t>: PowerShell AI module for OpenAI GPT-3 and DALL-E (github.com)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9"/>
              </a:rPr>
              <a:t>(939) </a:t>
            </a:r>
            <a:r>
              <a:rPr lang="en-US" dirty="0" err="1">
                <a:hlinkClick r:id="rId9"/>
              </a:rPr>
              <a:t>PowerShellAI</a:t>
            </a:r>
            <a:r>
              <a:rPr lang="en-US" dirty="0">
                <a:hlinkClick r:id="rId9"/>
              </a:rPr>
              <a:t> - YouTube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SQLServer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10"/>
              </a:rPr>
              <a:t>PowerShell Gallery | </a:t>
            </a:r>
            <a:r>
              <a:rPr lang="en-US" dirty="0" err="1">
                <a:hlinkClick r:id="rId10"/>
              </a:rPr>
              <a:t>SqlServer</a:t>
            </a:r>
            <a:r>
              <a:rPr lang="en-US" dirty="0">
                <a:hlinkClick r:id="rId10"/>
              </a:rPr>
              <a:t> 22.1.1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SQL Server PowerShell - SQL Server | Microsoft Learn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Invoke-</a:t>
            </a:r>
            <a:r>
              <a:rPr lang="en-US" dirty="0" err="1">
                <a:hlinkClick r:id="rId12"/>
              </a:rPr>
              <a:t>Sqlcmd</a:t>
            </a:r>
            <a:r>
              <a:rPr lang="en-US" dirty="0">
                <a:hlinkClick r:id="rId12"/>
              </a:rPr>
              <a:t> (</a:t>
            </a:r>
            <a:r>
              <a:rPr lang="en-US" dirty="0" err="1">
                <a:hlinkClick r:id="rId12"/>
              </a:rPr>
              <a:t>SQLServer</a:t>
            </a:r>
            <a:r>
              <a:rPr lang="en-US" dirty="0">
                <a:hlinkClick r:id="rId12"/>
              </a:rPr>
              <a:t>) | Microsoft Learn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ServiceNow</a:t>
            </a:r>
          </a:p>
          <a:p>
            <a:pPr lvl="1"/>
            <a:r>
              <a:rPr lang="en-US" dirty="0">
                <a:hlinkClick r:id="rId13"/>
              </a:rPr>
              <a:t>PowerShell Gallery | ServiceNow 4.0.1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Microsoft.PowerShell.SecretManagement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SecretStore</a:t>
            </a:r>
            <a:r>
              <a:rPr lang="en-US" dirty="0">
                <a:ea typeface="Calibri"/>
                <a:cs typeface="Calibri"/>
              </a:rPr>
              <a:t> - Store and retrieve secrets</a:t>
            </a:r>
          </a:p>
          <a:p>
            <a:pPr lvl="1"/>
            <a:r>
              <a:rPr lang="en-US" dirty="0">
                <a:hlinkClick r:id="rId14"/>
              </a:rPr>
              <a:t>PowerShell Gallery | </a:t>
            </a:r>
            <a:r>
              <a:rPr lang="en-US" dirty="0" err="1">
                <a:hlinkClick r:id="rId14"/>
              </a:rPr>
              <a:t>Microsoft.PowerShell.SecretManagement</a:t>
            </a:r>
            <a:r>
              <a:rPr lang="en-US" dirty="0">
                <a:hlinkClick r:id="rId14"/>
              </a:rPr>
              <a:t> 1.1.2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PowerShell Gallery | </a:t>
            </a:r>
            <a:r>
              <a:rPr lang="en-US" dirty="0" err="1">
                <a:hlinkClick r:id="rId15"/>
              </a:rPr>
              <a:t>Microsoft.PowerShell.SecretStore</a:t>
            </a:r>
            <a:r>
              <a:rPr lang="en-US" dirty="0">
                <a:hlinkClick r:id="rId15"/>
              </a:rPr>
              <a:t> 1.0.6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86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C19284A6-6FFD-77C1-B06B-4DAB868E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431</Words>
  <Application>Microsoft Office PowerPoint</Application>
  <PresentationFormat>Widescreen</PresentationFormat>
  <Paragraphs>61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From Excel to AI: PowerShell's Not Just for Admins Anymore!</vt:lpstr>
      <vt:lpstr>History of PowerShell</vt:lpstr>
      <vt:lpstr>What Is It?</vt:lpstr>
      <vt:lpstr>Security Aspects of PowerShell</vt:lpstr>
      <vt:lpstr>Cmdlets, Pipelining, and Scripting</vt:lpstr>
      <vt:lpstr>Useful Modules</vt:lpstr>
      <vt:lpstr>Best Practices, Tips, and Resources</vt:lpstr>
      <vt:lpstr>Relevant Links (https://go.osu.edu/ramblecon)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Stahler, Wes</dc:creator>
  <cp:lastModifiedBy>Stahler, Wes</cp:lastModifiedBy>
  <cp:revision>137</cp:revision>
  <dcterms:created xsi:type="dcterms:W3CDTF">2023-09-25T14:44:36Z</dcterms:created>
  <dcterms:modified xsi:type="dcterms:W3CDTF">2023-10-04T20:00:26Z</dcterms:modified>
</cp:coreProperties>
</file>