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5698" autoAdjust="0"/>
  </p:normalViewPr>
  <p:slideViewPr>
    <p:cSldViewPr snapToGrid="0" showGuides="1">
      <p:cViewPr varScale="1">
        <p:scale>
          <a:sx n="96" d="100"/>
          <a:sy n="96" d="100"/>
        </p:scale>
        <p:origin x="89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BED04-E8E7-45C4-8F6B-79A209170C2A}"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07F44-6AFA-4657-8CA2-FCD93F054E50}" type="slidenum">
              <a:rPr lang="en-US" smtClean="0"/>
              <a:t>‹#›</a:t>
            </a:fld>
            <a:endParaRPr lang="en-US"/>
          </a:p>
        </p:txBody>
      </p:sp>
    </p:spTree>
    <p:extLst>
      <p:ext uri="{BB962C8B-B14F-4D97-AF65-F5344CB8AC3E}">
        <p14:creationId xmlns:p14="http://schemas.microsoft.com/office/powerpoint/2010/main" val="365556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ritishdams.org/glossary/gravity_dam.htm#gravityDa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Roselend_Da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Gorge" TargetMode="External"/><Relationship Id="rId3" Type="http://schemas.openxmlformats.org/officeDocument/2006/relationships/hyperlink" Target="https://en.wikipedia.org/wiki/Dam" TargetMode="External"/><Relationship Id="rId7" Type="http://schemas.openxmlformats.org/officeDocument/2006/relationships/hyperlink" Target="https://en.wikipedia.org/wiki/Cany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Hydrostatic_pressure" TargetMode="External"/><Relationship Id="rId5" Type="http://schemas.openxmlformats.org/officeDocument/2006/relationships/hyperlink" Target="https://en.wikipedia.org/wiki/Arch" TargetMode="External"/><Relationship Id="rId4" Type="http://schemas.openxmlformats.org/officeDocument/2006/relationships/hyperlink" Target="https://en.wikipedia.org/wiki/Arch_dam#cite_note-USBR-1" TargetMode="External"/><Relationship Id="rId9" Type="http://schemas.openxmlformats.org/officeDocument/2006/relationships/hyperlink" Target="https://en.wikipedia.org/wiki/Arch_dam#cite_note-2"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Dam_failure" TargetMode="External"/><Relationship Id="rId3" Type="http://schemas.openxmlformats.org/officeDocument/2006/relationships/hyperlink" Target="https://britishdams.org/glossary/core.htm#core" TargetMode="External"/><Relationship Id="rId7" Type="http://schemas.openxmlformats.org/officeDocument/2006/relationships/hyperlink" Target="https://en.wikipedia.org/wiki/Spillway"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britishdams.org/glossary/asphaltic_concrete.htm#asphaltConcrete" TargetMode="External"/><Relationship Id="rId5" Type="http://schemas.openxmlformats.org/officeDocument/2006/relationships/hyperlink" Target="https://britishdams.org/glossary/concrete.htm#concrete" TargetMode="External"/><Relationship Id="rId4" Type="http://schemas.openxmlformats.org/officeDocument/2006/relationships/hyperlink" Target="https://britishdams.org/glossary/impermeable.htm#impermeabl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ritishdams.org/glossary/foundation.htm#foundati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ritishdams.org/glossary/concrete.htm#concrete"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britishdams.org/glossary/reservoir.htm#reservoir" TargetMode="External"/><Relationship Id="rId4" Type="http://schemas.openxmlformats.org/officeDocument/2006/relationships/hyperlink" Target="https://britishdams.org/glossary/masonry.htm#masonry"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World_War_II" TargetMode="External"/><Relationship Id="rId13" Type="http://schemas.openxmlformats.org/officeDocument/2006/relationships/hyperlink" Target="https://en.wikipedia.org/wiki/Seattle" TargetMode="External"/><Relationship Id="rId3" Type="http://schemas.openxmlformats.org/officeDocument/2006/relationships/hyperlink" Target="https://en.wikipedia.org/wiki/Gravity_dam" TargetMode="External"/><Relationship Id="rId7" Type="http://schemas.openxmlformats.org/officeDocument/2006/relationships/hyperlink" Target="https://en.wikipedia.org/wiki/Hydroelectric" TargetMode="External"/><Relationship Id="rId12" Type="http://schemas.openxmlformats.org/officeDocument/2006/relationships/hyperlink" Target="https://en.wikipedia.org/wiki/Boeing"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Washington_(state)" TargetMode="External"/><Relationship Id="rId11" Type="http://schemas.openxmlformats.org/officeDocument/2006/relationships/hyperlink" Target="https://en.wikipedia.org/wiki/Vancouver,_Washington" TargetMode="External"/><Relationship Id="rId5" Type="http://schemas.openxmlformats.org/officeDocument/2006/relationships/hyperlink" Target="https://en.wikipedia.org/wiki/U.S._state" TargetMode="External"/><Relationship Id="rId10" Type="http://schemas.openxmlformats.org/officeDocument/2006/relationships/hyperlink" Target="https://en.wikipedia.org/wiki/Longview,_Washington" TargetMode="External"/><Relationship Id="rId4" Type="http://schemas.openxmlformats.org/officeDocument/2006/relationships/hyperlink" Target="https://en.wikipedia.org/wiki/Columbia_River" TargetMode="External"/><Relationship Id="rId9" Type="http://schemas.openxmlformats.org/officeDocument/2006/relationships/hyperlink" Target="https://en.wikipedia.org/wiki/Smelt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5663" y="280988"/>
            <a:ext cx="8886826" cy="49990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smtClean="0"/>
              <a:t>RFWS = </a:t>
            </a:r>
            <a:r>
              <a:rPr lang="en-US" sz="2800" dirty="0" err="1" smtClean="0"/>
              <a:t>P_land</a:t>
            </a:r>
            <a:r>
              <a:rPr lang="en-US" sz="2800" dirty="0" smtClean="0"/>
              <a:t> = </a:t>
            </a:r>
            <a:r>
              <a:rPr lang="en-US" sz="2800" dirty="0" err="1" smtClean="0"/>
              <a:t>ET_land</a:t>
            </a:r>
            <a:r>
              <a:rPr lang="en-US" sz="2800" baseline="0" dirty="0" smtClean="0"/>
              <a:t> + R</a:t>
            </a:r>
            <a:endParaRPr lang="en-US" sz="2800" dirty="0" smtClean="0"/>
          </a:p>
          <a:p>
            <a:endParaRPr lang="en-US" sz="2800" dirty="0" smtClean="0"/>
          </a:p>
          <a:p>
            <a:r>
              <a:rPr lang="en-US" sz="2800" dirty="0" smtClean="0"/>
              <a:t>Timing: Example in Asia,</a:t>
            </a:r>
            <a:r>
              <a:rPr lang="en-US" sz="2800" baseline="0" dirty="0" smtClean="0"/>
              <a:t> 80% of runoff occurs during the five months from May to October</a:t>
            </a:r>
            <a:endParaRPr lang="en-US" sz="2800" dirty="0"/>
          </a:p>
        </p:txBody>
      </p:sp>
      <p:sp>
        <p:nvSpPr>
          <p:cNvPr id="4" name="Slide Number Placeholder 3"/>
          <p:cNvSpPr>
            <a:spLocks noGrp="1"/>
          </p:cNvSpPr>
          <p:nvPr>
            <p:ph type="sldNum" sz="quarter" idx="10"/>
          </p:nvPr>
        </p:nvSpPr>
        <p:spPr/>
        <p:txBody>
          <a:bodyPr/>
          <a:lstStyle/>
          <a:p>
            <a:fld id="{2D2F62AA-56E6-42D9-AE54-41028248F1F9}" type="slidenum">
              <a:rPr lang="en-US" smtClean="0"/>
              <a:t>1</a:t>
            </a:fld>
            <a:endParaRPr lang="en-US"/>
          </a:p>
        </p:txBody>
      </p:sp>
    </p:spTree>
    <p:extLst>
      <p:ext uri="{BB962C8B-B14F-4D97-AF65-F5344CB8AC3E}">
        <p14:creationId xmlns:p14="http://schemas.microsoft.com/office/powerpoint/2010/main" val="1126830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0" i="0" kern="1200" dirty="0" smtClean="0">
                <a:solidFill>
                  <a:schemeClr val="tx1"/>
                </a:solidFill>
                <a:effectLst/>
                <a:latin typeface="+mn-lt"/>
                <a:ea typeface="+mn-ea"/>
                <a:cs typeface="+mn-cs"/>
              </a:rPr>
              <a:t>The buttress dam was developed from the idea of the </a:t>
            </a:r>
            <a:r>
              <a:rPr lang="en-US" sz="2000" b="0" i="0" u="none" strike="noStrike" kern="1200" dirty="0" smtClean="0">
                <a:solidFill>
                  <a:schemeClr val="tx1"/>
                </a:solidFill>
                <a:effectLst/>
                <a:latin typeface="+mn-lt"/>
                <a:ea typeface="+mn-ea"/>
                <a:cs typeface="+mn-cs"/>
                <a:hlinkClick r:id="rId3"/>
              </a:rPr>
              <a:t>gravity dam</a:t>
            </a:r>
            <a:r>
              <a:rPr lang="en-US" sz="2000" b="0" i="0" kern="1200" dirty="0" smtClean="0">
                <a:solidFill>
                  <a:schemeClr val="tx1"/>
                </a:solidFill>
                <a:effectLst/>
                <a:latin typeface="+mn-lt"/>
                <a:ea typeface="+mn-ea"/>
                <a:cs typeface="+mn-cs"/>
              </a:rPr>
              <a:t>, except that it uses a lot less material due to the clear spaces between the buttresses. Like gravity dams, they are suited to both narrow and wide valleys, and they must be constructed on sound rock.</a:t>
            </a:r>
          </a:p>
          <a:p>
            <a:endParaRPr lang="en-US" sz="2000" b="0" i="0" kern="1200" dirty="0" smtClean="0">
              <a:solidFill>
                <a:schemeClr val="tx1"/>
              </a:solidFill>
              <a:effectLst/>
              <a:latin typeface="+mn-lt"/>
              <a:ea typeface="+mn-ea"/>
              <a:cs typeface="+mn-cs"/>
            </a:endParaRPr>
          </a:p>
          <a:p>
            <a:r>
              <a:rPr lang="en-US" sz="2000" b="0" i="0" kern="1200" dirty="0" smtClean="0">
                <a:solidFill>
                  <a:schemeClr val="tx1"/>
                </a:solidFill>
                <a:effectLst/>
                <a:latin typeface="+mn-lt"/>
                <a:ea typeface="+mn-ea"/>
                <a:cs typeface="+mn-cs"/>
              </a:rPr>
              <a:t>Buttress or hollow gravity dams were originally built to retain water for irrigation or mining in areas of scarce or expensive resources but cheap </a:t>
            </a:r>
            <a:r>
              <a:rPr lang="en-US" sz="2000" b="0" i="0" kern="1200" dirty="0" err="1" smtClean="0">
                <a:solidFill>
                  <a:schemeClr val="tx1"/>
                </a:solidFill>
                <a:effectLst/>
                <a:latin typeface="+mn-lt"/>
                <a:ea typeface="+mn-ea"/>
                <a:cs typeface="+mn-cs"/>
              </a:rPr>
              <a:t>labour</a:t>
            </a:r>
            <a:r>
              <a:rPr lang="en-US" sz="2000" b="0" i="0" kern="1200" dirty="0" smtClean="0">
                <a:solidFill>
                  <a:schemeClr val="tx1"/>
                </a:solidFill>
                <a:effectLst/>
                <a:latin typeface="+mn-lt"/>
                <a:ea typeface="+mn-ea"/>
                <a:cs typeface="+mn-cs"/>
              </a:rPr>
              <a:t>. A buttress dam is a good choice in wide valleys where solid rock is rare</a:t>
            </a:r>
            <a:endParaRPr lang="en-US" sz="2800" dirty="0"/>
          </a:p>
        </p:txBody>
      </p:sp>
      <p:sp>
        <p:nvSpPr>
          <p:cNvPr id="4" name="Slide Number Placeholder 3"/>
          <p:cNvSpPr>
            <a:spLocks noGrp="1"/>
          </p:cNvSpPr>
          <p:nvPr>
            <p:ph type="sldNum" sz="quarter" idx="10"/>
          </p:nvPr>
        </p:nvSpPr>
        <p:spPr/>
        <p:txBody>
          <a:bodyPr/>
          <a:lstStyle/>
          <a:p>
            <a:fld id="{533D5144-EFE5-4996-8FC0-1EA8D50854F8}" type="slidenum">
              <a:rPr lang="en-US" smtClean="0"/>
              <a:t>10</a:t>
            </a:fld>
            <a:endParaRPr lang="en-US"/>
          </a:p>
        </p:txBody>
      </p:sp>
    </p:spTree>
    <p:extLst>
      <p:ext uri="{BB962C8B-B14F-4D97-AF65-F5344CB8AC3E}">
        <p14:creationId xmlns:p14="http://schemas.microsoft.com/office/powerpoint/2010/main" val="2402526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kern="1200" dirty="0" smtClean="0">
                <a:solidFill>
                  <a:schemeClr val="tx1"/>
                </a:solidFill>
                <a:effectLst/>
                <a:latin typeface="+mn-lt"/>
                <a:ea typeface="+mn-ea"/>
                <a:cs typeface="+mn-cs"/>
              </a:rPr>
              <a:t>Buttresses and an arch of the </a:t>
            </a:r>
            <a:r>
              <a:rPr lang="en-US" b="0" i="0" u="none" strike="noStrike" kern="1200" dirty="0" err="1" smtClean="0">
                <a:solidFill>
                  <a:schemeClr val="tx1"/>
                </a:solidFill>
                <a:effectLst/>
                <a:latin typeface="+mn-lt"/>
                <a:ea typeface="+mn-ea"/>
                <a:cs typeface="+mn-cs"/>
                <a:hlinkClick r:id="rId3" tooltip="Roselend Dam"/>
              </a:rPr>
              <a:t>Roselend</a:t>
            </a:r>
            <a:r>
              <a:rPr lang="en-US" b="0" i="0" u="none" strike="noStrike" kern="1200" dirty="0" smtClean="0">
                <a:solidFill>
                  <a:schemeClr val="tx1"/>
                </a:solidFill>
                <a:effectLst/>
                <a:latin typeface="+mn-lt"/>
                <a:ea typeface="+mn-ea"/>
                <a:cs typeface="+mn-cs"/>
                <a:hlinkClick r:id="rId3" tooltip="Roselend Dam"/>
              </a:rPr>
              <a:t> Dam</a:t>
            </a:r>
            <a:r>
              <a:rPr lang="en-US" b="0" i="0" kern="1200" dirty="0" smtClean="0">
                <a:solidFill>
                  <a:schemeClr val="tx1"/>
                </a:solidFill>
                <a:effectLst/>
                <a:latin typeface="+mn-lt"/>
                <a:ea typeface="+mn-ea"/>
                <a:cs typeface="+mn-cs"/>
              </a:rPr>
              <a:t> in France</a:t>
            </a:r>
            <a:endParaRPr lang="en-US" sz="2000" dirty="0"/>
          </a:p>
        </p:txBody>
      </p:sp>
      <p:sp>
        <p:nvSpPr>
          <p:cNvPr id="4" name="Slide Number Placeholder 3"/>
          <p:cNvSpPr>
            <a:spLocks noGrp="1"/>
          </p:cNvSpPr>
          <p:nvPr>
            <p:ph type="sldNum" sz="quarter" idx="10"/>
          </p:nvPr>
        </p:nvSpPr>
        <p:spPr/>
        <p:txBody>
          <a:bodyPr/>
          <a:lstStyle/>
          <a:p>
            <a:fld id="{533D5144-EFE5-4996-8FC0-1EA8D50854F8}" type="slidenum">
              <a:rPr lang="en-US" smtClean="0"/>
              <a:t>11</a:t>
            </a:fld>
            <a:endParaRPr lang="en-US"/>
          </a:p>
        </p:txBody>
      </p:sp>
    </p:spTree>
    <p:extLst>
      <p:ext uri="{BB962C8B-B14F-4D97-AF65-F5344CB8AC3E}">
        <p14:creationId xmlns:p14="http://schemas.microsoft.com/office/powerpoint/2010/main" val="4201225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smtClean="0">
                <a:solidFill>
                  <a:schemeClr val="tx1"/>
                </a:solidFill>
                <a:effectLst/>
                <a:latin typeface="+mn-lt"/>
                <a:ea typeface="+mn-ea"/>
                <a:cs typeface="+mn-cs"/>
              </a:rPr>
              <a:t>An </a:t>
            </a:r>
            <a:r>
              <a:rPr lang="en-US" sz="1800" b="1" i="0" kern="1200" dirty="0" smtClean="0">
                <a:solidFill>
                  <a:schemeClr val="tx1"/>
                </a:solidFill>
                <a:effectLst/>
                <a:latin typeface="+mn-lt"/>
                <a:ea typeface="+mn-ea"/>
                <a:cs typeface="+mn-cs"/>
              </a:rPr>
              <a:t>arch dam</a:t>
            </a:r>
            <a:r>
              <a:rPr lang="en-US" sz="1800" b="0" i="0" kern="1200" dirty="0" smtClean="0">
                <a:solidFill>
                  <a:schemeClr val="tx1"/>
                </a:solidFill>
                <a:effectLst/>
                <a:latin typeface="+mn-lt"/>
                <a:ea typeface="+mn-ea"/>
                <a:cs typeface="+mn-cs"/>
              </a:rPr>
              <a:t> is a concrete </a:t>
            </a:r>
            <a:r>
              <a:rPr lang="en-US" sz="1800" b="0" i="0" u="none" strike="noStrike" kern="1200" dirty="0" smtClean="0">
                <a:solidFill>
                  <a:schemeClr val="tx1"/>
                </a:solidFill>
                <a:effectLst/>
                <a:latin typeface="+mn-lt"/>
                <a:ea typeface="+mn-ea"/>
                <a:cs typeface="+mn-cs"/>
                <a:hlinkClick r:id="rId3" tooltip="Dam"/>
              </a:rPr>
              <a:t>dam</a:t>
            </a:r>
            <a:r>
              <a:rPr lang="en-US" sz="1800" b="0" i="0" kern="1200" dirty="0" smtClean="0">
                <a:solidFill>
                  <a:schemeClr val="tx1"/>
                </a:solidFill>
                <a:effectLst/>
                <a:latin typeface="+mn-lt"/>
                <a:ea typeface="+mn-ea"/>
                <a:cs typeface="+mn-cs"/>
              </a:rPr>
              <a:t> that is curved upstream in plan.</a:t>
            </a:r>
            <a:r>
              <a:rPr lang="en-US" sz="1800" b="0" i="0" u="none" strike="noStrike" kern="1200" baseline="30000" dirty="0" smtClean="0">
                <a:solidFill>
                  <a:schemeClr val="tx1"/>
                </a:solidFill>
                <a:effectLst/>
                <a:latin typeface="+mn-lt"/>
                <a:ea typeface="+mn-ea"/>
                <a:cs typeface="+mn-cs"/>
                <a:hlinkClick r:id="rId4"/>
              </a:rPr>
              <a:t>[1]</a:t>
            </a:r>
            <a:r>
              <a:rPr lang="en-US" sz="1800" b="0" i="0" kern="1200" dirty="0" smtClean="0">
                <a:solidFill>
                  <a:schemeClr val="tx1"/>
                </a:solidFill>
                <a:effectLst/>
                <a:latin typeface="+mn-lt"/>
                <a:ea typeface="+mn-ea"/>
                <a:cs typeface="+mn-cs"/>
              </a:rPr>
              <a:t> </a:t>
            </a:r>
          </a:p>
          <a:p>
            <a:endParaRPr lang="en-US" sz="1800" dirty="0"/>
          </a:p>
          <a:p>
            <a:r>
              <a:rPr lang="en-US" sz="1800" b="0" i="0" kern="1200" dirty="0" smtClean="0">
                <a:solidFill>
                  <a:schemeClr val="tx1"/>
                </a:solidFill>
                <a:effectLst/>
                <a:latin typeface="+mn-lt"/>
                <a:ea typeface="+mn-ea"/>
                <a:cs typeface="+mn-cs"/>
              </a:rPr>
              <a:t>The </a:t>
            </a:r>
            <a:r>
              <a:rPr lang="en-US" sz="1800" b="0" i="0" u="none" strike="noStrike" kern="1200" dirty="0" smtClean="0">
                <a:solidFill>
                  <a:schemeClr val="tx1"/>
                </a:solidFill>
                <a:effectLst/>
                <a:latin typeface="+mn-lt"/>
                <a:ea typeface="+mn-ea"/>
                <a:cs typeface="+mn-cs"/>
                <a:hlinkClick r:id="rId5" tooltip="Arch"/>
              </a:rPr>
              <a:t>arch</a:t>
            </a:r>
            <a:r>
              <a:rPr lang="en-US" sz="1800" b="0" i="0" kern="1200" dirty="0" smtClean="0">
                <a:solidFill>
                  <a:schemeClr val="tx1"/>
                </a:solidFill>
                <a:effectLst/>
                <a:latin typeface="+mn-lt"/>
                <a:ea typeface="+mn-ea"/>
                <a:cs typeface="+mn-cs"/>
              </a:rPr>
              <a:t> dam is designed so that the force of the water against it, known as </a:t>
            </a:r>
            <a:r>
              <a:rPr lang="en-US" sz="1800" b="0" i="0" u="none" strike="noStrike" kern="1200" dirty="0" smtClean="0">
                <a:solidFill>
                  <a:schemeClr val="tx1"/>
                </a:solidFill>
                <a:effectLst/>
                <a:latin typeface="+mn-lt"/>
                <a:ea typeface="+mn-ea"/>
                <a:cs typeface="+mn-cs"/>
                <a:hlinkClick r:id="rId6" tooltip="Hydrostatic pressure"/>
              </a:rPr>
              <a:t>hydrostatic pressure</a:t>
            </a:r>
            <a:r>
              <a:rPr lang="en-US" sz="1800" b="0" i="0" kern="1200" dirty="0" smtClean="0">
                <a:solidFill>
                  <a:schemeClr val="tx1"/>
                </a:solidFill>
                <a:effectLst/>
                <a:latin typeface="+mn-lt"/>
                <a:ea typeface="+mn-ea"/>
                <a:cs typeface="+mn-cs"/>
              </a:rPr>
              <a:t>, presses against the arch, compressing and strengthening the structure as it pushes into its foundation or </a:t>
            </a:r>
            <a:r>
              <a:rPr lang="en-US" sz="1800" b="0" i="0" kern="1200" smtClean="0">
                <a:solidFill>
                  <a:schemeClr val="tx1"/>
                </a:solidFill>
                <a:effectLst/>
                <a:latin typeface="+mn-lt"/>
                <a:ea typeface="+mn-ea"/>
                <a:cs typeface="+mn-cs"/>
              </a:rPr>
              <a:t>abutments.</a:t>
            </a:r>
            <a:endParaRPr lang="en-US" sz="1800" dirty="0"/>
          </a:p>
          <a:p>
            <a:r>
              <a:rPr lang="en-US" sz="1800" b="0" i="0" kern="1200" dirty="0" smtClean="0">
                <a:solidFill>
                  <a:schemeClr val="tx1"/>
                </a:solidFill>
                <a:effectLst/>
                <a:latin typeface="+mn-lt"/>
                <a:ea typeface="+mn-ea"/>
                <a:cs typeface="+mn-cs"/>
              </a:rPr>
              <a:t>An arch dam is most suitable for narrow </a:t>
            </a:r>
            <a:r>
              <a:rPr lang="en-US" sz="1800" b="0" i="0" u="none" strike="noStrike" kern="1200" dirty="0" smtClean="0">
                <a:solidFill>
                  <a:schemeClr val="tx1"/>
                </a:solidFill>
                <a:effectLst/>
                <a:latin typeface="+mn-lt"/>
                <a:ea typeface="+mn-ea"/>
                <a:cs typeface="+mn-cs"/>
                <a:hlinkClick r:id="rId7" tooltip="Canyon"/>
              </a:rPr>
              <a:t>canyons</a:t>
            </a:r>
            <a:r>
              <a:rPr lang="en-US" sz="1800" b="0" i="0" kern="1200" dirty="0" smtClean="0">
                <a:solidFill>
                  <a:schemeClr val="tx1"/>
                </a:solidFill>
                <a:effectLst/>
                <a:latin typeface="+mn-lt"/>
                <a:ea typeface="+mn-ea"/>
                <a:cs typeface="+mn-cs"/>
              </a:rPr>
              <a:t> or </a:t>
            </a:r>
            <a:r>
              <a:rPr lang="en-US" sz="1800" b="0" i="0" u="none" strike="noStrike" kern="1200" dirty="0" smtClean="0">
                <a:solidFill>
                  <a:schemeClr val="tx1"/>
                </a:solidFill>
                <a:effectLst/>
                <a:latin typeface="+mn-lt"/>
                <a:ea typeface="+mn-ea"/>
                <a:cs typeface="+mn-cs"/>
                <a:hlinkClick r:id="rId8" tooltip="Gorge"/>
              </a:rPr>
              <a:t>gorges</a:t>
            </a:r>
            <a:r>
              <a:rPr lang="en-US" sz="1800" b="0" i="0" u="none" strike="noStrike" kern="1200" dirty="0" smtClean="0">
                <a:solidFill>
                  <a:schemeClr val="tx1"/>
                </a:solidFill>
                <a:effectLst/>
                <a:latin typeface="+mn-lt"/>
                <a:ea typeface="+mn-ea"/>
                <a:cs typeface="+mn-cs"/>
              </a:rPr>
              <a:t> </a:t>
            </a:r>
            <a:r>
              <a:rPr lang="en-US" sz="1800" b="0" i="0" kern="1200" dirty="0" smtClean="0">
                <a:solidFill>
                  <a:schemeClr val="tx1"/>
                </a:solidFill>
                <a:effectLst/>
                <a:latin typeface="+mn-lt"/>
                <a:ea typeface="+mn-ea"/>
                <a:cs typeface="+mn-cs"/>
              </a:rPr>
              <a:t>with steep walls of stable rock to support the structure and stresses.</a:t>
            </a:r>
            <a:r>
              <a:rPr lang="en-US" sz="1800" b="0" i="0" u="none" strike="noStrike" kern="1200" baseline="30000" dirty="0" smtClean="0">
                <a:solidFill>
                  <a:schemeClr val="tx1"/>
                </a:solidFill>
                <a:effectLst/>
                <a:latin typeface="+mn-lt"/>
                <a:ea typeface="+mn-ea"/>
                <a:cs typeface="+mn-cs"/>
                <a:hlinkClick r:id="rId9"/>
              </a:rPr>
              <a:t>[2]</a:t>
            </a:r>
            <a:r>
              <a:rPr lang="en-US" sz="1800" b="0" i="0" kern="1200" dirty="0" smtClean="0">
                <a:solidFill>
                  <a:schemeClr val="tx1"/>
                </a:solidFill>
                <a:effectLst/>
                <a:latin typeface="+mn-lt"/>
                <a:ea typeface="+mn-ea"/>
                <a:cs typeface="+mn-cs"/>
              </a:rPr>
              <a:t> Since they are thinner than any other dam type, they require much less construction material, making them economical and practical in remote areas.</a:t>
            </a:r>
            <a:endParaRPr lang="en-US" sz="2400" dirty="0"/>
          </a:p>
        </p:txBody>
      </p:sp>
      <p:sp>
        <p:nvSpPr>
          <p:cNvPr id="4" name="Slide Number Placeholder 3"/>
          <p:cNvSpPr>
            <a:spLocks noGrp="1"/>
          </p:cNvSpPr>
          <p:nvPr>
            <p:ph type="sldNum" sz="quarter" idx="10"/>
          </p:nvPr>
        </p:nvSpPr>
        <p:spPr/>
        <p:txBody>
          <a:bodyPr/>
          <a:lstStyle/>
          <a:p>
            <a:fld id="{533D5144-EFE5-4996-8FC0-1EA8D50854F8}" type="slidenum">
              <a:rPr lang="en-US" smtClean="0"/>
              <a:t>12</a:t>
            </a:fld>
            <a:endParaRPr lang="en-US"/>
          </a:p>
        </p:txBody>
      </p:sp>
    </p:spTree>
    <p:extLst>
      <p:ext uri="{BB962C8B-B14F-4D97-AF65-F5344CB8AC3E}">
        <p14:creationId xmlns:p14="http://schemas.microsoft.com/office/powerpoint/2010/main" val="3273270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Hydropower generates ~16% of world’s energy</a:t>
            </a:r>
          </a:p>
          <a:p>
            <a:endParaRPr lang="en-US" dirty="0" smtClean="0"/>
          </a:p>
          <a:p>
            <a:r>
              <a:rPr lang="en-US" dirty="0" smtClean="0"/>
              <a:t>TPS – pair up and think about the factors that might</a:t>
            </a:r>
            <a:r>
              <a:rPr lang="en-US" baseline="0" dirty="0" smtClean="0"/>
              <a:t> control the amount of power generated</a:t>
            </a:r>
          </a:p>
          <a:p>
            <a:endParaRPr lang="en-US" dirty="0" smtClean="0"/>
          </a:p>
          <a:p>
            <a:r>
              <a:rPr lang="en-US" dirty="0" smtClean="0"/>
              <a:t>Penstock</a:t>
            </a:r>
            <a:r>
              <a:rPr lang="en-US" baseline="0" dirty="0" smtClean="0"/>
              <a:t>: Enclosed pipe that delivers water to hydroelectric turbines from the reservoir;</a:t>
            </a:r>
            <a:r>
              <a:rPr lang="en-US" dirty="0" smtClean="0"/>
              <a:t> </a:t>
            </a:r>
            <a:r>
              <a:rPr lang="en-US" baseline="0" dirty="0" smtClean="0"/>
              <a:t>Turbine spins and generates power</a:t>
            </a:r>
          </a:p>
          <a:p>
            <a:r>
              <a:rPr lang="en-US" baseline="0" dirty="0" smtClean="0"/>
              <a:t>Sluice gates control the outflow of water from the reservoir and into the penstock</a:t>
            </a:r>
          </a:p>
          <a:p>
            <a:endParaRPr lang="en-US" baseline="0" dirty="0" smtClean="0"/>
          </a:p>
          <a:p>
            <a:r>
              <a:rPr lang="en-US" baseline="0" dirty="0" smtClean="0"/>
              <a:t>Power = rho * gravity * head * Q</a:t>
            </a:r>
          </a:p>
          <a:p>
            <a:r>
              <a:rPr lang="en-US" baseline="0" dirty="0" smtClean="0"/>
              <a:t>Three Gorges dam has H = 80 m, and one generator receives 700 m^3/s of flow (there are 30 generators)</a:t>
            </a:r>
          </a:p>
          <a:p>
            <a:r>
              <a:rPr lang="en-US" baseline="0" dirty="0" smtClean="0"/>
              <a:t>Has a total of 22,500 MW capacity (~1% of global power consumption)</a:t>
            </a:r>
          </a:p>
          <a:p>
            <a:r>
              <a:rPr lang="en-US" dirty="0" smtClean="0"/>
              <a:t>1 W = kg*m^2/s^3</a:t>
            </a:r>
          </a:p>
        </p:txBody>
      </p:sp>
      <p:sp>
        <p:nvSpPr>
          <p:cNvPr id="4" name="Slide Number Placeholder 3"/>
          <p:cNvSpPr>
            <a:spLocks noGrp="1"/>
          </p:cNvSpPr>
          <p:nvPr>
            <p:ph type="sldNum" sz="quarter" idx="10"/>
          </p:nvPr>
        </p:nvSpPr>
        <p:spPr/>
        <p:txBody>
          <a:bodyPr/>
          <a:lstStyle/>
          <a:p>
            <a:fld id="{533D5144-EFE5-4996-8FC0-1EA8D50854F8}" type="slidenum">
              <a:rPr lang="en-US" smtClean="0"/>
              <a:t>13</a:t>
            </a:fld>
            <a:endParaRPr lang="en-US"/>
          </a:p>
        </p:txBody>
      </p:sp>
    </p:spTree>
    <p:extLst>
      <p:ext uri="{BB962C8B-B14F-4D97-AF65-F5344CB8AC3E}">
        <p14:creationId xmlns:p14="http://schemas.microsoft.com/office/powerpoint/2010/main" val="3837737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 evaporation from artificial lakes and reservoirs is 346 km3 /year</a:t>
            </a:r>
            <a:r>
              <a:rPr lang="en-US" baseline="0" dirty="0" smtClean="0"/>
              <a:t> (FAO </a:t>
            </a:r>
            <a:r>
              <a:rPr lang="en-US" baseline="0" dirty="0" err="1" smtClean="0"/>
              <a:t>Aquastat</a:t>
            </a:r>
            <a:r>
              <a:rPr lang="en-US" baseline="0" dirty="0" smtClean="0"/>
              <a:t>) ~ 90% of the flow of the Mississippi River</a:t>
            </a:r>
            <a:endParaRPr lang="en-US" dirty="0"/>
          </a:p>
        </p:txBody>
      </p:sp>
      <p:sp>
        <p:nvSpPr>
          <p:cNvPr id="4" name="Slide Number Placeholder 3"/>
          <p:cNvSpPr>
            <a:spLocks noGrp="1"/>
          </p:cNvSpPr>
          <p:nvPr>
            <p:ph type="sldNum" sz="quarter" idx="10"/>
          </p:nvPr>
        </p:nvSpPr>
        <p:spPr/>
        <p:txBody>
          <a:bodyPr/>
          <a:lstStyle/>
          <a:p>
            <a:fld id="{E97EBD8F-44EE-4BF5-8B93-73329714193B}" type="slidenum">
              <a:rPr lang="en-US" smtClean="0"/>
              <a:t>14</a:t>
            </a:fld>
            <a:endParaRPr lang="en-US"/>
          </a:p>
        </p:txBody>
      </p:sp>
    </p:spTree>
    <p:extLst>
      <p:ext uri="{BB962C8B-B14F-4D97-AF65-F5344CB8AC3E}">
        <p14:creationId xmlns:p14="http://schemas.microsoft.com/office/powerpoint/2010/main" val="3056011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Hydrograph here shows an example of hydropeaking</a:t>
            </a:r>
          </a:p>
          <a:p>
            <a:endParaRPr lang="en-US" dirty="0" smtClean="0"/>
          </a:p>
          <a:p>
            <a:r>
              <a:rPr lang="en-US" dirty="0" smtClean="0"/>
              <a:t>Draw on board</a:t>
            </a:r>
            <a:r>
              <a:rPr lang="en-US" baseline="0" dirty="0" smtClean="0"/>
              <a:t> hydrograph that reduces peak flow and increases low flows</a:t>
            </a:r>
          </a:p>
          <a:p>
            <a:endParaRPr lang="en-US" baseline="0" dirty="0" smtClean="0"/>
          </a:p>
          <a:p>
            <a:r>
              <a:rPr lang="en-US" baseline="0" dirty="0" smtClean="0"/>
              <a:t>Discuss advantages and disadvantages of flow regulation</a:t>
            </a:r>
            <a:endParaRPr lang="en-US" dirty="0"/>
          </a:p>
        </p:txBody>
      </p:sp>
      <p:sp>
        <p:nvSpPr>
          <p:cNvPr id="4" name="Slide Number Placeholder 3"/>
          <p:cNvSpPr>
            <a:spLocks noGrp="1"/>
          </p:cNvSpPr>
          <p:nvPr>
            <p:ph type="sldNum" sz="quarter" idx="10"/>
          </p:nvPr>
        </p:nvSpPr>
        <p:spPr/>
        <p:txBody>
          <a:bodyPr/>
          <a:lstStyle/>
          <a:p>
            <a:fld id="{2ECAE51F-5276-4B94-B18D-B04D8661B27A}" type="slidenum">
              <a:rPr lang="en-US" smtClean="0"/>
              <a:t>15</a:t>
            </a:fld>
            <a:endParaRPr lang="en-US"/>
          </a:p>
        </p:txBody>
      </p:sp>
    </p:spTree>
    <p:extLst>
      <p:ext uri="{BB962C8B-B14F-4D97-AF65-F5344CB8AC3E}">
        <p14:creationId xmlns:p14="http://schemas.microsoft.com/office/powerpoint/2010/main" val="1555595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ln/>
        </p:spPr>
        <p:txBody>
          <a:bodyPr/>
          <a:lstStyle/>
          <a:p>
            <a:r>
              <a:rPr lang="en-US" altLang="en-US" b="1">
                <a:latin typeface="Arial" panose="020B0604020202020204" pitchFamily="34" charset="0"/>
                <a:cs typeface="Arial" panose="020B0604020202020204" pitchFamily="34" charset="0"/>
              </a:rPr>
              <a:t>Figure 8. </a:t>
            </a:r>
            <a:r>
              <a:rPr lang="en-US" altLang="en-US">
                <a:latin typeface="Arial" panose="020B0604020202020204" pitchFamily="34" charset="0"/>
                <a:cs typeface="Arial" panose="020B0604020202020204" pitchFamily="34" charset="0"/>
              </a:rPr>
              <a:t>Aquatic insects play an essential role in river and riparian food webs. Aquatic insects are ubiquitous in freshwaters and are the primary prey for myriad species of wildlife living in and along rivers. These insects have complex life cycles that include a terrestrial winged adult life stage, whereas egg, larval, and pupal stages are aquatic. Ecologically important insect groups such as mayflies, stoneflies, and caddisflies cement their eggs along river-edge habitats, making them especially sensitive to dam water management practices such as hydropeaking that affect these edge habitats.
</a:t>
            </a:r>
          </a:p>
        </p:txBody>
      </p:sp>
      <p:sp>
        <p:nvSpPr>
          <p:cNvPr id="17412" name="Slide Number Placeholder 3"/>
          <p:cNvSpPr txBox="1">
            <a:spLocks noGrp="1"/>
          </p:cNvSpPr>
          <p:nvPr/>
        </p:nvSpPr>
        <p:spPr bwMode="auto">
          <a:xfrm>
            <a:off x="4149385" y="9126752"/>
            <a:ext cx="3174356" cy="48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51" tIns="48376" rIns="96751" bIns="48376" anchor="b"/>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fld id="{0833AFB0-77DB-47C7-898C-059810C70E09}" type="slidenum">
              <a:rPr lang="en-US" altLang="en-US" sz="1200"/>
              <a:pPr algn="r" eaLnBrk="1" hangingPunct="1"/>
              <a:t>16</a:t>
            </a:fld>
            <a:endParaRPr lang="en-US" altLang="en-US" sz="1200"/>
          </a:p>
        </p:txBody>
      </p:sp>
    </p:spTree>
    <p:extLst>
      <p:ext uri="{BB962C8B-B14F-4D97-AF65-F5344CB8AC3E}">
        <p14:creationId xmlns:p14="http://schemas.microsoft.com/office/powerpoint/2010/main" val="2289325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RFWS = </a:t>
            </a:r>
            <a:r>
              <a:rPr lang="en-US" sz="2400" dirty="0" err="1" smtClean="0"/>
              <a:t>P_land</a:t>
            </a:r>
            <a:r>
              <a:rPr lang="en-US" sz="2400" dirty="0" smtClean="0"/>
              <a:t> = </a:t>
            </a:r>
            <a:r>
              <a:rPr lang="en-US" sz="2400" dirty="0" err="1" smtClean="0"/>
              <a:t>ET_land</a:t>
            </a:r>
            <a:r>
              <a:rPr lang="en-US" sz="2400" baseline="0" dirty="0" smtClean="0"/>
              <a:t> + R</a:t>
            </a:r>
            <a:endParaRPr lang="en-US" sz="2400" dirty="0" smtClean="0"/>
          </a:p>
          <a:p>
            <a:endParaRPr lang="en-US" sz="2400" dirty="0" smtClean="0"/>
          </a:p>
          <a:p>
            <a:r>
              <a:rPr lang="en-US" sz="2400" dirty="0" smtClean="0"/>
              <a:t>km^3/yr</a:t>
            </a:r>
          </a:p>
          <a:p>
            <a:r>
              <a:rPr lang="en-US" sz="2400" dirty="0" smtClean="0"/>
              <a:t>110,000 RFWS</a:t>
            </a:r>
          </a:p>
          <a:p>
            <a:r>
              <a:rPr lang="en-US" sz="2400" dirty="0" smtClean="0"/>
              <a:t>70,000 goes to ET, part of which drives primary productivity</a:t>
            </a:r>
          </a:p>
          <a:p>
            <a:r>
              <a:rPr lang="en-US" sz="2400" dirty="0" smtClean="0"/>
              <a:t>40,000 goes to streamflow</a:t>
            </a:r>
            <a:endParaRPr lang="en-US" sz="2400" dirty="0"/>
          </a:p>
        </p:txBody>
      </p:sp>
      <p:sp>
        <p:nvSpPr>
          <p:cNvPr id="4" name="Slide Number Placeholder 3"/>
          <p:cNvSpPr>
            <a:spLocks noGrp="1"/>
          </p:cNvSpPr>
          <p:nvPr>
            <p:ph type="sldNum" sz="quarter" idx="10"/>
          </p:nvPr>
        </p:nvSpPr>
        <p:spPr/>
        <p:txBody>
          <a:bodyPr/>
          <a:lstStyle/>
          <a:p>
            <a:fld id="{2D2F62AA-56E6-42D9-AE54-41028248F1F9}" type="slidenum">
              <a:rPr lang="en-US" smtClean="0"/>
              <a:t>2</a:t>
            </a:fld>
            <a:endParaRPr lang="en-US"/>
          </a:p>
        </p:txBody>
      </p:sp>
    </p:spTree>
    <p:extLst>
      <p:ext uri="{BB962C8B-B14F-4D97-AF65-F5344CB8AC3E}">
        <p14:creationId xmlns:p14="http://schemas.microsoft.com/office/powerpoint/2010/main" val="40733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Annual</a:t>
            </a:r>
            <a:r>
              <a:rPr lang="en-US" baseline="0" dirty="0" smtClean="0"/>
              <a:t> </a:t>
            </a:r>
            <a:r>
              <a:rPr lang="en-US" dirty="0" smtClean="0"/>
              <a:t>human consumption increased</a:t>
            </a:r>
            <a:r>
              <a:rPr lang="en-US" baseline="0" dirty="0" smtClean="0"/>
              <a:t> by 3,600 km^3/yr between 1901-1954 to 1955-2008 (Jaramillo and </a:t>
            </a:r>
            <a:r>
              <a:rPr lang="en-US" baseline="0" dirty="0" err="1" smtClean="0"/>
              <a:t>Destouni</a:t>
            </a:r>
            <a:r>
              <a:rPr lang="en-US" baseline="0" dirty="0" smtClean="0"/>
              <a:t>, 2015)</a:t>
            </a:r>
            <a:endParaRPr lang="en-US" dirty="0"/>
          </a:p>
        </p:txBody>
      </p:sp>
      <p:sp>
        <p:nvSpPr>
          <p:cNvPr id="4" name="Slide Number Placeholder 3"/>
          <p:cNvSpPr>
            <a:spLocks noGrp="1"/>
          </p:cNvSpPr>
          <p:nvPr>
            <p:ph type="sldNum" sz="quarter" idx="10"/>
          </p:nvPr>
        </p:nvSpPr>
        <p:spPr/>
        <p:txBody>
          <a:bodyPr/>
          <a:lstStyle/>
          <a:p>
            <a:fld id="{2D2F62AA-56E6-42D9-AE54-41028248F1F9}" type="slidenum">
              <a:rPr lang="en-US" smtClean="0"/>
              <a:t>3</a:t>
            </a:fld>
            <a:endParaRPr lang="en-US"/>
          </a:p>
        </p:txBody>
      </p:sp>
    </p:spTree>
    <p:extLst>
      <p:ext uri="{BB962C8B-B14F-4D97-AF65-F5344CB8AC3E}">
        <p14:creationId xmlns:p14="http://schemas.microsoft.com/office/powerpoint/2010/main" val="174969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https://damsafety.org/different-types-dams</a:t>
            </a:r>
            <a:endParaRPr lang="en-US" dirty="0"/>
          </a:p>
        </p:txBody>
      </p:sp>
      <p:sp>
        <p:nvSpPr>
          <p:cNvPr id="4" name="Slide Number Placeholder 3"/>
          <p:cNvSpPr>
            <a:spLocks noGrp="1"/>
          </p:cNvSpPr>
          <p:nvPr>
            <p:ph type="sldNum" sz="quarter" idx="10"/>
          </p:nvPr>
        </p:nvSpPr>
        <p:spPr/>
        <p:txBody>
          <a:bodyPr/>
          <a:lstStyle/>
          <a:p>
            <a:fld id="{533D5144-EFE5-4996-8FC0-1EA8D50854F8}" type="slidenum">
              <a:rPr lang="en-US" smtClean="0"/>
              <a:t>4</a:t>
            </a:fld>
            <a:endParaRPr lang="en-US"/>
          </a:p>
        </p:txBody>
      </p:sp>
    </p:spTree>
    <p:extLst>
      <p:ext uri="{BB962C8B-B14F-4D97-AF65-F5344CB8AC3E}">
        <p14:creationId xmlns:p14="http://schemas.microsoft.com/office/powerpoint/2010/main" val="801175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46051" y="5301958"/>
            <a:ext cx="6689090" cy="3781753"/>
          </a:xfrm>
        </p:spPr>
        <p:txBody>
          <a:bodyPr/>
          <a:lstStyle/>
          <a:p>
            <a:r>
              <a:rPr lang="en-US" sz="1800" dirty="0"/>
              <a:t>A cross-section (or slice) through an embankment dam shows that it is shaped like a bank, or hill. Most embankment dams have a central section, called the </a:t>
            </a:r>
            <a:r>
              <a:rPr lang="en-US" sz="1800" dirty="0">
                <a:hlinkClick r:id="rId3"/>
              </a:rPr>
              <a:t>core</a:t>
            </a:r>
            <a:r>
              <a:rPr lang="en-US" sz="1800" dirty="0"/>
              <a:t>, made from an </a:t>
            </a:r>
            <a:r>
              <a:rPr lang="en-US" sz="1800" dirty="0">
                <a:hlinkClick r:id="rId4"/>
              </a:rPr>
              <a:t>impermeable</a:t>
            </a:r>
            <a:r>
              <a:rPr lang="en-US" sz="1800" dirty="0"/>
              <a:t> material to stop water passing through the dam. Clayey soils, </a:t>
            </a:r>
            <a:r>
              <a:rPr lang="en-US" sz="1800" dirty="0">
                <a:hlinkClick r:id="rId5"/>
              </a:rPr>
              <a:t>concrete</a:t>
            </a:r>
            <a:r>
              <a:rPr lang="en-US" sz="1800" dirty="0"/>
              <a:t> or </a:t>
            </a:r>
            <a:r>
              <a:rPr lang="en-US" sz="1800" dirty="0">
                <a:hlinkClick r:id="rId6"/>
              </a:rPr>
              <a:t>asphaltic concrete</a:t>
            </a:r>
            <a:r>
              <a:rPr lang="en-US" sz="1800" dirty="0"/>
              <a:t> can be used for the core.</a:t>
            </a:r>
          </a:p>
          <a:p>
            <a:endParaRPr lang="en-US" sz="1800" dirty="0"/>
          </a:p>
          <a:p>
            <a:r>
              <a:rPr lang="en-US" sz="1800" dirty="0"/>
              <a:t>Overtopping or overflow of an embankment dam beyond its </a:t>
            </a:r>
            <a:r>
              <a:rPr lang="en-US" sz="1800" dirty="0">
                <a:hlinkClick r:id="rId7" tooltip="Spillway"/>
              </a:rPr>
              <a:t>spillway</a:t>
            </a:r>
            <a:r>
              <a:rPr lang="en-US" sz="1800" dirty="0"/>
              <a:t> capacity will cause its eventual </a:t>
            </a:r>
            <a:r>
              <a:rPr lang="en-US" sz="1800" dirty="0">
                <a:hlinkClick r:id="rId8" tooltip="Dam failure"/>
              </a:rPr>
              <a:t>failure</a:t>
            </a:r>
            <a:r>
              <a:rPr lang="en-US" sz="1800" dirty="0"/>
              <a:t>. The erosion of the dam's material by overtopping runoff will remove masses of material whose weight holds the dam in place and against the hydraulic forces acting to move the dam. Even a small sustained overtopping flow can remove thousands of tons of overburden soil from the mass of the dam within hours</a:t>
            </a:r>
          </a:p>
        </p:txBody>
      </p:sp>
      <p:sp>
        <p:nvSpPr>
          <p:cNvPr id="4" name="Slide Number Placeholder 3"/>
          <p:cNvSpPr>
            <a:spLocks noGrp="1"/>
          </p:cNvSpPr>
          <p:nvPr>
            <p:ph type="sldNum" sz="quarter" idx="10"/>
          </p:nvPr>
        </p:nvSpPr>
        <p:spPr/>
        <p:txBody>
          <a:bodyPr/>
          <a:lstStyle/>
          <a:p>
            <a:fld id="{533D5144-EFE5-4996-8FC0-1EA8D50854F8}" type="slidenum">
              <a:rPr lang="en-US" smtClean="0"/>
              <a:t>5</a:t>
            </a:fld>
            <a:endParaRPr lang="en-US"/>
          </a:p>
        </p:txBody>
      </p:sp>
    </p:spTree>
    <p:extLst>
      <p:ext uri="{BB962C8B-B14F-4D97-AF65-F5344CB8AC3E}">
        <p14:creationId xmlns:p14="http://schemas.microsoft.com/office/powerpoint/2010/main" val="4002631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Embankment dam in Canada</a:t>
            </a:r>
          </a:p>
          <a:p>
            <a:r>
              <a:rPr lang="en-US" sz="1400" dirty="0"/>
              <a:t>Embankment dams are the most common type of dam in use today. </a:t>
            </a:r>
          </a:p>
          <a:p>
            <a:r>
              <a:rPr lang="en-US" sz="1400" dirty="0"/>
              <a:t>Materials used for embankment dams include natural soil or rock, or waste materials obtained from mining or milling operations. </a:t>
            </a:r>
          </a:p>
          <a:p>
            <a:endParaRPr lang="en-US" sz="1400" dirty="0"/>
          </a:p>
          <a:p>
            <a:r>
              <a:rPr lang="en-US" sz="1400" dirty="0"/>
              <a:t>An embankment dam is termed an “</a:t>
            </a:r>
            <a:r>
              <a:rPr lang="en-US" sz="1400" dirty="0" err="1"/>
              <a:t>earthfill</a:t>
            </a:r>
            <a:r>
              <a:rPr lang="en-US" sz="1400" dirty="0"/>
              <a:t>” or “</a:t>
            </a:r>
            <a:r>
              <a:rPr lang="en-US" sz="1400" dirty="0" err="1"/>
              <a:t>rockfill</a:t>
            </a:r>
            <a:r>
              <a:rPr lang="en-US" sz="1400" dirty="0"/>
              <a:t>” dam depending on whether it is comprised of compacted earth or mostly compacted or dumped rock.</a:t>
            </a:r>
          </a:p>
          <a:p>
            <a:endParaRPr lang="en-US" sz="1400" dirty="0"/>
          </a:p>
          <a:p>
            <a:r>
              <a:rPr lang="en-US" sz="1400" dirty="0"/>
              <a:t>The ability of an embankment dam to resist the reservoir water pressure is primarily a result of the mass weight, type and strength of the materials from which the dam is made.     </a:t>
            </a:r>
          </a:p>
          <a:p>
            <a:endParaRPr lang="en-US" sz="1400" dirty="0"/>
          </a:p>
          <a:p>
            <a:r>
              <a:rPr lang="en-US" sz="1400" dirty="0"/>
              <a:t>Embankment dams are usually chosen for sites with wide valleys. They can be built on hard rock or softer soils, as they do not exert too much pressure on their </a:t>
            </a:r>
            <a:r>
              <a:rPr lang="en-US" sz="1400" dirty="0">
                <a:hlinkClick r:id="rId3"/>
              </a:rPr>
              <a:t>foundations</a:t>
            </a:r>
            <a:r>
              <a:rPr lang="en-US" sz="1400" dirty="0" smtClean="0"/>
              <a:t>.</a:t>
            </a:r>
            <a:endParaRPr lang="en-US" sz="1400" dirty="0"/>
          </a:p>
        </p:txBody>
      </p:sp>
      <p:sp>
        <p:nvSpPr>
          <p:cNvPr id="4" name="Slide Number Placeholder 3"/>
          <p:cNvSpPr>
            <a:spLocks noGrp="1"/>
          </p:cNvSpPr>
          <p:nvPr>
            <p:ph type="sldNum" sz="quarter" idx="10"/>
          </p:nvPr>
        </p:nvSpPr>
        <p:spPr/>
        <p:txBody>
          <a:bodyPr/>
          <a:lstStyle/>
          <a:p>
            <a:fld id="{533D5144-EFE5-4996-8FC0-1EA8D50854F8}" type="slidenum">
              <a:rPr lang="en-US" smtClean="0"/>
              <a:t>6</a:t>
            </a:fld>
            <a:endParaRPr lang="en-US"/>
          </a:p>
        </p:txBody>
      </p:sp>
    </p:spTree>
    <p:extLst>
      <p:ext uri="{BB962C8B-B14F-4D97-AF65-F5344CB8AC3E}">
        <p14:creationId xmlns:p14="http://schemas.microsoft.com/office/powerpoint/2010/main" val="3362556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3D5144-EFE5-4996-8FC0-1EA8D50854F8}" type="slidenum">
              <a:rPr lang="en-US" smtClean="0"/>
              <a:t>7</a:t>
            </a:fld>
            <a:endParaRPr lang="en-US"/>
          </a:p>
        </p:txBody>
      </p:sp>
    </p:spTree>
    <p:extLst>
      <p:ext uri="{BB962C8B-B14F-4D97-AF65-F5344CB8AC3E}">
        <p14:creationId xmlns:p14="http://schemas.microsoft.com/office/powerpoint/2010/main" val="4214994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i="0" kern="1200" dirty="0" smtClean="0">
                <a:solidFill>
                  <a:schemeClr val="tx1"/>
                </a:solidFill>
                <a:effectLst/>
                <a:latin typeface="+mn-lt"/>
                <a:ea typeface="+mn-ea"/>
                <a:cs typeface="+mn-cs"/>
              </a:rPr>
              <a:t>A gravity dam is made from </a:t>
            </a:r>
            <a:r>
              <a:rPr lang="en-US" sz="2400" b="0" i="0" u="none" strike="noStrike" kern="1200" dirty="0" smtClean="0">
                <a:solidFill>
                  <a:schemeClr val="tx1"/>
                </a:solidFill>
                <a:effectLst/>
                <a:latin typeface="+mn-lt"/>
                <a:ea typeface="+mn-ea"/>
                <a:cs typeface="+mn-cs"/>
                <a:hlinkClick r:id="rId3"/>
              </a:rPr>
              <a:t>concrete</a:t>
            </a:r>
            <a:r>
              <a:rPr lang="en-US" sz="2400" b="0" i="0" kern="1200" dirty="0" smtClean="0">
                <a:solidFill>
                  <a:schemeClr val="tx1"/>
                </a:solidFill>
                <a:effectLst/>
                <a:latin typeface="+mn-lt"/>
                <a:ea typeface="+mn-ea"/>
                <a:cs typeface="+mn-cs"/>
              </a:rPr>
              <a:t> or </a:t>
            </a:r>
            <a:r>
              <a:rPr lang="en-US" sz="2400" b="0" i="0" u="none" strike="noStrike" kern="1200" dirty="0" smtClean="0">
                <a:solidFill>
                  <a:schemeClr val="tx1"/>
                </a:solidFill>
                <a:effectLst/>
                <a:latin typeface="+mn-lt"/>
                <a:ea typeface="+mn-ea"/>
                <a:cs typeface="+mn-cs"/>
                <a:hlinkClick r:id="rId4"/>
              </a:rPr>
              <a:t>masonry</a:t>
            </a:r>
            <a:r>
              <a:rPr lang="en-US" sz="2400" b="0" i="0" kern="1200" dirty="0" smtClean="0">
                <a:solidFill>
                  <a:schemeClr val="tx1"/>
                </a:solidFill>
                <a:effectLst/>
                <a:latin typeface="+mn-lt"/>
                <a:ea typeface="+mn-ea"/>
                <a:cs typeface="+mn-cs"/>
              </a:rPr>
              <a:t>, or sometimes both. It is called a gravity dam because gravity holds it down to the ground stopping the water in the </a:t>
            </a:r>
            <a:r>
              <a:rPr lang="en-US" sz="2400" b="0" i="0" u="none" strike="noStrike" kern="1200" dirty="0" smtClean="0">
                <a:solidFill>
                  <a:schemeClr val="tx1"/>
                </a:solidFill>
                <a:effectLst/>
                <a:latin typeface="+mn-lt"/>
                <a:ea typeface="+mn-ea"/>
                <a:cs typeface="+mn-cs"/>
                <a:hlinkClick r:id="rId5"/>
              </a:rPr>
              <a:t>reservoir</a:t>
            </a:r>
            <a:r>
              <a:rPr lang="en-US" sz="2400" b="0" i="0" kern="1200" dirty="0" smtClean="0">
                <a:solidFill>
                  <a:schemeClr val="tx1"/>
                </a:solidFill>
                <a:effectLst/>
                <a:latin typeface="+mn-lt"/>
                <a:ea typeface="+mn-ea"/>
                <a:cs typeface="+mn-cs"/>
              </a:rPr>
              <a:t> pushing it over.</a:t>
            </a:r>
          </a:p>
          <a:p>
            <a:endParaRPr lang="en-US" sz="2400" b="0" i="0" kern="1200" dirty="0" smtClean="0">
              <a:solidFill>
                <a:schemeClr val="tx1"/>
              </a:solidFill>
              <a:effectLst/>
              <a:latin typeface="+mn-lt"/>
              <a:ea typeface="+mn-ea"/>
              <a:cs typeface="+mn-cs"/>
            </a:endParaRPr>
          </a:p>
          <a:p>
            <a:r>
              <a:rPr lang="en-US" sz="2400" b="0" i="0" kern="1200" dirty="0" smtClean="0">
                <a:solidFill>
                  <a:schemeClr val="tx1"/>
                </a:solidFill>
                <a:effectLst/>
                <a:latin typeface="+mn-lt"/>
                <a:ea typeface="+mn-ea"/>
                <a:cs typeface="+mn-cs"/>
              </a:rPr>
              <a:t>Gravity dams are suited to sites with either wide or narrow valleys, but they do need to be built on sound rock.</a:t>
            </a:r>
            <a:endParaRPr lang="en-US" sz="3200" dirty="0"/>
          </a:p>
        </p:txBody>
      </p:sp>
      <p:sp>
        <p:nvSpPr>
          <p:cNvPr id="4" name="Slide Number Placeholder 3"/>
          <p:cNvSpPr>
            <a:spLocks noGrp="1"/>
          </p:cNvSpPr>
          <p:nvPr>
            <p:ph type="sldNum" sz="quarter" idx="10"/>
          </p:nvPr>
        </p:nvSpPr>
        <p:spPr/>
        <p:txBody>
          <a:bodyPr/>
          <a:lstStyle/>
          <a:p>
            <a:fld id="{533D5144-EFE5-4996-8FC0-1EA8D50854F8}" type="slidenum">
              <a:rPr lang="en-US" smtClean="0"/>
              <a:t>8</a:t>
            </a:fld>
            <a:endParaRPr lang="en-US"/>
          </a:p>
        </p:txBody>
      </p:sp>
    </p:spTree>
    <p:extLst>
      <p:ext uri="{BB962C8B-B14F-4D97-AF65-F5344CB8AC3E}">
        <p14:creationId xmlns:p14="http://schemas.microsoft.com/office/powerpoint/2010/main" val="1073349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kern="1200" dirty="0" smtClean="0">
                <a:solidFill>
                  <a:schemeClr val="tx1"/>
                </a:solidFill>
                <a:effectLst/>
                <a:latin typeface="+mn-lt"/>
                <a:ea typeface="+mn-ea"/>
                <a:cs typeface="+mn-cs"/>
              </a:rPr>
              <a:t>Grand Coulee Dam</a:t>
            </a:r>
            <a:r>
              <a:rPr lang="en-US" b="0" i="0" kern="1200" dirty="0" smtClean="0">
                <a:solidFill>
                  <a:schemeClr val="tx1"/>
                </a:solidFill>
                <a:effectLst/>
                <a:latin typeface="+mn-lt"/>
                <a:ea typeface="+mn-ea"/>
                <a:cs typeface="+mn-cs"/>
              </a:rPr>
              <a:t> is a concrete </a:t>
            </a:r>
            <a:r>
              <a:rPr lang="en-US" b="0" i="0" u="none" strike="noStrike" kern="1200" dirty="0" smtClean="0">
                <a:solidFill>
                  <a:schemeClr val="tx1"/>
                </a:solidFill>
                <a:effectLst/>
                <a:latin typeface="+mn-lt"/>
                <a:ea typeface="+mn-ea"/>
                <a:cs typeface="+mn-cs"/>
                <a:hlinkClick r:id="rId3" tooltip="Gravity dam"/>
              </a:rPr>
              <a:t>gravity dam</a:t>
            </a:r>
            <a:r>
              <a:rPr lang="en-US" b="0" i="0" kern="1200" dirty="0" smtClean="0">
                <a:solidFill>
                  <a:schemeClr val="tx1"/>
                </a:solidFill>
                <a:effectLst/>
                <a:latin typeface="+mn-lt"/>
                <a:ea typeface="+mn-ea"/>
                <a:cs typeface="+mn-cs"/>
              </a:rPr>
              <a:t> on the </a:t>
            </a:r>
            <a:r>
              <a:rPr lang="en-US" b="0" i="0" u="none" strike="noStrike" kern="1200" dirty="0" smtClean="0">
                <a:solidFill>
                  <a:schemeClr val="tx1"/>
                </a:solidFill>
                <a:effectLst/>
                <a:latin typeface="+mn-lt"/>
                <a:ea typeface="+mn-ea"/>
                <a:cs typeface="+mn-cs"/>
                <a:hlinkClick r:id="rId4" tooltip="Columbia River"/>
              </a:rPr>
              <a:t>Columbia River</a:t>
            </a:r>
            <a:r>
              <a:rPr lang="en-US" b="0" i="0" kern="1200" dirty="0" smtClean="0">
                <a:solidFill>
                  <a:schemeClr val="tx1"/>
                </a:solidFill>
                <a:effectLst/>
                <a:latin typeface="+mn-lt"/>
                <a:ea typeface="+mn-ea"/>
                <a:cs typeface="+mn-cs"/>
              </a:rPr>
              <a:t> in the </a:t>
            </a:r>
            <a:r>
              <a:rPr lang="en-US" b="0" i="0" u="none" strike="noStrike" kern="1200" dirty="0" smtClean="0">
                <a:solidFill>
                  <a:schemeClr val="tx1"/>
                </a:solidFill>
                <a:effectLst/>
                <a:latin typeface="+mn-lt"/>
                <a:ea typeface="+mn-ea"/>
                <a:cs typeface="+mn-cs"/>
                <a:hlinkClick r:id="rId5" tooltip="U.S. state"/>
              </a:rPr>
              <a:t>U.S. state</a:t>
            </a:r>
            <a:r>
              <a:rPr lang="en-US" b="0" i="0" kern="1200" dirty="0" smtClean="0">
                <a:solidFill>
                  <a:schemeClr val="tx1"/>
                </a:solidFill>
                <a:effectLst/>
                <a:latin typeface="+mn-lt"/>
                <a:ea typeface="+mn-ea"/>
                <a:cs typeface="+mn-cs"/>
              </a:rPr>
              <a:t> of </a:t>
            </a:r>
            <a:r>
              <a:rPr lang="en-US" b="0" i="0" u="none" strike="noStrike" kern="1200" dirty="0" smtClean="0">
                <a:solidFill>
                  <a:schemeClr val="tx1"/>
                </a:solidFill>
                <a:effectLst/>
                <a:latin typeface="+mn-lt"/>
                <a:ea typeface="+mn-ea"/>
                <a:cs typeface="+mn-cs"/>
                <a:hlinkClick r:id="rId6" tooltip="Washington (state)"/>
              </a:rPr>
              <a:t>Washington</a:t>
            </a:r>
            <a:r>
              <a:rPr lang="en-US" b="0" i="0" kern="1200" dirty="0" smtClean="0">
                <a:solidFill>
                  <a:schemeClr val="tx1"/>
                </a:solidFill>
                <a:effectLst/>
                <a:latin typeface="+mn-lt"/>
                <a:ea typeface="+mn-ea"/>
                <a:cs typeface="+mn-cs"/>
              </a:rPr>
              <a:t>, built to produce </a:t>
            </a:r>
            <a:r>
              <a:rPr lang="en-US" b="0" i="0" u="none" strike="noStrike" kern="1200" dirty="0" smtClean="0">
                <a:solidFill>
                  <a:schemeClr val="tx1"/>
                </a:solidFill>
                <a:effectLst/>
                <a:latin typeface="+mn-lt"/>
                <a:ea typeface="+mn-ea"/>
                <a:cs typeface="+mn-cs"/>
                <a:hlinkClick r:id="rId7" tooltip="Hydroelectric"/>
              </a:rPr>
              <a:t>hydroelectric</a:t>
            </a:r>
            <a:r>
              <a:rPr lang="en-US" b="0" i="0" kern="1200" dirty="0" smtClean="0">
                <a:solidFill>
                  <a:schemeClr val="tx1"/>
                </a:solidFill>
                <a:effectLst/>
                <a:latin typeface="+mn-lt"/>
                <a:ea typeface="+mn-ea"/>
                <a:cs typeface="+mn-cs"/>
              </a:rPr>
              <a:t> power and provide irrigation water. Constructed between 1933 and 1942,</a:t>
            </a:r>
          </a:p>
          <a:p>
            <a:r>
              <a:rPr lang="en-US" b="0" i="0" kern="1200" dirty="0" smtClean="0">
                <a:solidFill>
                  <a:schemeClr val="tx1"/>
                </a:solidFill>
                <a:effectLst/>
                <a:latin typeface="+mn-lt"/>
                <a:ea typeface="+mn-ea"/>
                <a:cs typeface="+mn-cs"/>
              </a:rPr>
              <a:t>Power from the dam fueled the growing industries of the Northwest United States during </a:t>
            </a:r>
            <a:r>
              <a:rPr lang="en-US" b="0" i="0" u="none" strike="noStrike" kern="1200" dirty="0" smtClean="0">
                <a:solidFill>
                  <a:schemeClr val="tx1"/>
                </a:solidFill>
                <a:effectLst/>
                <a:latin typeface="+mn-lt"/>
                <a:ea typeface="+mn-ea"/>
                <a:cs typeface="+mn-cs"/>
                <a:hlinkClick r:id="rId8" tooltip="World War II"/>
              </a:rPr>
              <a:t>World War II</a:t>
            </a:r>
            <a:endParaRPr lang="en-US" b="0" i="0" u="none" strike="noStrike" kern="1200" dirty="0" smtClean="0">
              <a:solidFill>
                <a:schemeClr val="tx1"/>
              </a:solidFill>
              <a:effectLst/>
              <a:latin typeface="+mn-lt"/>
              <a:ea typeface="+mn-ea"/>
              <a:cs typeface="+mn-cs"/>
            </a:endParaRPr>
          </a:p>
          <a:p>
            <a:endParaRPr lang="en-US" b="0" i="0" u="none" strike="noStrike" kern="1200" dirty="0" smtClean="0">
              <a:solidFill>
                <a:schemeClr val="tx1"/>
              </a:solidFill>
              <a:effectLst/>
              <a:latin typeface="+mn-lt"/>
              <a:ea typeface="+mn-ea"/>
              <a:cs typeface="+mn-cs"/>
            </a:endParaRPr>
          </a:p>
          <a:p>
            <a:r>
              <a:rPr lang="en-US" b="0" i="0" u="none" strike="noStrike" kern="1200" dirty="0" smtClean="0">
                <a:solidFill>
                  <a:schemeClr val="tx1"/>
                </a:solidFill>
                <a:effectLst/>
                <a:latin typeface="+mn-lt"/>
                <a:ea typeface="+mn-ea"/>
                <a:cs typeface="+mn-cs"/>
              </a:rPr>
              <a:t>Three Gorges Dam is a gravity dam</a:t>
            </a:r>
          </a:p>
          <a:p>
            <a:endParaRPr lang="en-US" b="0" i="0" u="none" strike="noStrike" kern="1200" dirty="0" smtClean="0">
              <a:solidFill>
                <a:schemeClr val="tx1"/>
              </a:solidFill>
              <a:effectLst/>
              <a:latin typeface="+mn-lt"/>
              <a:ea typeface="+mn-ea"/>
              <a:cs typeface="+mn-cs"/>
            </a:endParaRPr>
          </a:p>
          <a:p>
            <a:r>
              <a:rPr lang="en-US" b="0" i="0" kern="1200" dirty="0" smtClean="0">
                <a:solidFill>
                  <a:schemeClr val="tx1"/>
                </a:solidFill>
                <a:effectLst/>
                <a:latin typeface="+mn-lt"/>
                <a:ea typeface="+mn-ea"/>
                <a:cs typeface="+mn-cs"/>
              </a:rPr>
              <a:t>The dam's powerhouse began production around the time </a:t>
            </a:r>
            <a:r>
              <a:rPr lang="en-US" b="0" i="0" u="none" strike="noStrike" kern="1200" dirty="0" smtClean="0">
                <a:solidFill>
                  <a:schemeClr val="tx1"/>
                </a:solidFill>
                <a:effectLst/>
                <a:latin typeface="+mn-lt"/>
                <a:ea typeface="+mn-ea"/>
                <a:cs typeface="+mn-cs"/>
                <a:hlinkClick r:id="rId8" tooltip="World War II"/>
              </a:rPr>
              <a:t>World War II</a:t>
            </a:r>
            <a:r>
              <a:rPr lang="en-US" b="0" i="0" kern="1200" dirty="0" smtClean="0">
                <a:solidFill>
                  <a:schemeClr val="tx1"/>
                </a:solidFill>
                <a:effectLst/>
                <a:latin typeface="+mn-lt"/>
                <a:ea typeface="+mn-ea"/>
                <a:cs typeface="+mn-cs"/>
              </a:rPr>
              <a:t> began, and its electricity was vital to the war effort. The dam powered aluminum </a:t>
            </a:r>
            <a:r>
              <a:rPr lang="en-US" b="0" i="0" u="none" strike="noStrike" kern="1200" dirty="0" smtClean="0">
                <a:solidFill>
                  <a:schemeClr val="tx1"/>
                </a:solidFill>
                <a:effectLst/>
                <a:latin typeface="+mn-lt"/>
                <a:ea typeface="+mn-ea"/>
                <a:cs typeface="+mn-cs"/>
                <a:hlinkClick r:id="rId9" tooltip="Smelter"/>
              </a:rPr>
              <a:t>smelters</a:t>
            </a:r>
            <a:r>
              <a:rPr lang="en-US" b="0" i="0" kern="1200" dirty="0" smtClean="0">
                <a:solidFill>
                  <a:schemeClr val="tx1"/>
                </a:solidFill>
                <a:effectLst/>
                <a:latin typeface="+mn-lt"/>
                <a:ea typeface="+mn-ea"/>
                <a:cs typeface="+mn-cs"/>
              </a:rPr>
              <a:t> in </a:t>
            </a:r>
            <a:r>
              <a:rPr lang="en-US" b="0" i="0" u="none" strike="noStrike" kern="1200" dirty="0" smtClean="0">
                <a:solidFill>
                  <a:schemeClr val="tx1"/>
                </a:solidFill>
                <a:effectLst/>
                <a:latin typeface="+mn-lt"/>
                <a:ea typeface="+mn-ea"/>
                <a:cs typeface="+mn-cs"/>
                <a:hlinkClick r:id="rId10" tooltip="Longview, Washington"/>
              </a:rPr>
              <a:t>Longview</a:t>
            </a:r>
            <a:r>
              <a:rPr lang="en-US" b="0" i="0" kern="1200" dirty="0" smtClean="0">
                <a:solidFill>
                  <a:schemeClr val="tx1"/>
                </a:solidFill>
                <a:effectLst/>
                <a:latin typeface="+mn-lt"/>
                <a:ea typeface="+mn-ea"/>
                <a:cs typeface="+mn-cs"/>
              </a:rPr>
              <a:t> and </a:t>
            </a:r>
            <a:r>
              <a:rPr lang="en-US" b="0" i="0" u="none" strike="noStrike" kern="1200" dirty="0" smtClean="0">
                <a:solidFill>
                  <a:schemeClr val="tx1"/>
                </a:solidFill>
                <a:effectLst/>
                <a:latin typeface="+mn-lt"/>
                <a:ea typeface="+mn-ea"/>
                <a:cs typeface="+mn-cs"/>
                <a:hlinkClick r:id="rId11" tooltip="Vancouver, Washington"/>
              </a:rPr>
              <a:t>Vancouver, Washington</a:t>
            </a:r>
            <a:r>
              <a:rPr lang="en-US" b="0" i="0" kern="1200" dirty="0" smtClean="0">
                <a:solidFill>
                  <a:schemeClr val="tx1"/>
                </a:solidFill>
                <a:effectLst/>
                <a:latin typeface="+mn-lt"/>
                <a:ea typeface="+mn-ea"/>
                <a:cs typeface="+mn-cs"/>
              </a:rPr>
              <a:t>, </a:t>
            </a:r>
            <a:r>
              <a:rPr lang="en-US" b="0" i="0" u="none" strike="noStrike" kern="1200" dirty="0" smtClean="0">
                <a:solidFill>
                  <a:schemeClr val="tx1"/>
                </a:solidFill>
                <a:effectLst/>
                <a:latin typeface="+mn-lt"/>
                <a:ea typeface="+mn-ea"/>
                <a:cs typeface="+mn-cs"/>
                <a:hlinkClick r:id="rId12" tooltip="Boeing"/>
              </a:rPr>
              <a:t>Boeing</a:t>
            </a:r>
            <a:r>
              <a:rPr lang="en-US" b="0" i="0" kern="1200" dirty="0" smtClean="0">
                <a:solidFill>
                  <a:schemeClr val="tx1"/>
                </a:solidFill>
                <a:effectLst/>
                <a:latin typeface="+mn-lt"/>
                <a:ea typeface="+mn-ea"/>
                <a:cs typeface="+mn-cs"/>
              </a:rPr>
              <a:t> factories in </a:t>
            </a:r>
            <a:r>
              <a:rPr lang="en-US" b="0" i="0" u="none" strike="noStrike" kern="1200" dirty="0" smtClean="0">
                <a:solidFill>
                  <a:schemeClr val="tx1"/>
                </a:solidFill>
                <a:effectLst/>
                <a:latin typeface="+mn-lt"/>
                <a:ea typeface="+mn-ea"/>
                <a:cs typeface="+mn-cs"/>
                <a:hlinkClick r:id="rId13" tooltip="Seattle"/>
              </a:rPr>
              <a:t>Seattle</a:t>
            </a:r>
            <a:r>
              <a:rPr lang="en-US" b="0" i="0" kern="1200" dirty="0" smtClean="0">
                <a:solidFill>
                  <a:schemeClr val="tx1"/>
                </a:solidFill>
                <a:effectLst/>
                <a:latin typeface="+mn-lt"/>
                <a:ea typeface="+mn-ea"/>
                <a:cs typeface="+mn-cs"/>
              </a:rPr>
              <a:t> and Vancouver, and Portland's shipyards.</a:t>
            </a:r>
            <a:endParaRPr lang="en-US" sz="2000" dirty="0"/>
          </a:p>
        </p:txBody>
      </p:sp>
      <p:sp>
        <p:nvSpPr>
          <p:cNvPr id="4" name="Slide Number Placeholder 3"/>
          <p:cNvSpPr>
            <a:spLocks noGrp="1"/>
          </p:cNvSpPr>
          <p:nvPr>
            <p:ph type="sldNum" sz="quarter" idx="10"/>
          </p:nvPr>
        </p:nvSpPr>
        <p:spPr/>
        <p:txBody>
          <a:bodyPr/>
          <a:lstStyle/>
          <a:p>
            <a:fld id="{533D5144-EFE5-4996-8FC0-1EA8D50854F8}" type="slidenum">
              <a:rPr lang="en-US" smtClean="0"/>
              <a:t>9</a:t>
            </a:fld>
            <a:endParaRPr lang="en-US"/>
          </a:p>
        </p:txBody>
      </p:sp>
    </p:spTree>
    <p:extLst>
      <p:ext uri="{BB962C8B-B14F-4D97-AF65-F5344CB8AC3E}">
        <p14:creationId xmlns:p14="http://schemas.microsoft.com/office/powerpoint/2010/main" val="3871476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Winter 2022</a:t>
            </a:r>
            <a:endParaRPr lang="en-US"/>
          </a:p>
        </p:txBody>
      </p:sp>
      <p:sp>
        <p:nvSpPr>
          <p:cNvPr id="5" name="Footer Placeholder 4"/>
          <p:cNvSpPr>
            <a:spLocks noGrp="1"/>
          </p:cNvSpPr>
          <p:nvPr>
            <p:ph type="ftr" sz="quarter" idx="11"/>
          </p:nvPr>
        </p:nvSpPr>
        <p:spPr/>
        <p:txBody>
          <a:bodyPr/>
          <a:lstStyle/>
          <a:p>
            <a:r>
              <a:rPr lang="en-US" smtClean="0"/>
              <a:t>M. Stahl (ENS-215)</a:t>
            </a:r>
            <a:endParaRPr lang="en-US"/>
          </a:p>
        </p:txBody>
      </p:sp>
      <p:sp>
        <p:nvSpPr>
          <p:cNvPr id="6" name="Slide Number Placeholder 5"/>
          <p:cNvSpPr>
            <a:spLocks noGrp="1"/>
          </p:cNvSpPr>
          <p:nvPr>
            <p:ph type="sldNum" sz="quarter" idx="12"/>
          </p:nvPr>
        </p:nvSpPr>
        <p:spPr/>
        <p:txBody>
          <a:bodyPr/>
          <a:lstStyle/>
          <a:p>
            <a:fld id="{DF7F26F8-B1EA-4EC6-9656-66366851C6F8}" type="slidenum">
              <a:rPr lang="en-US" smtClean="0"/>
              <a:t>‹#›</a:t>
            </a:fld>
            <a:endParaRPr lang="en-US"/>
          </a:p>
        </p:txBody>
      </p:sp>
    </p:spTree>
    <p:extLst>
      <p:ext uri="{BB962C8B-B14F-4D97-AF65-F5344CB8AC3E}">
        <p14:creationId xmlns:p14="http://schemas.microsoft.com/office/powerpoint/2010/main" val="769432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Winter 2022</a:t>
            </a:r>
            <a:endParaRPr lang="en-US"/>
          </a:p>
        </p:txBody>
      </p:sp>
      <p:sp>
        <p:nvSpPr>
          <p:cNvPr id="5" name="Footer Placeholder 4"/>
          <p:cNvSpPr>
            <a:spLocks noGrp="1"/>
          </p:cNvSpPr>
          <p:nvPr>
            <p:ph type="ftr" sz="quarter" idx="11"/>
          </p:nvPr>
        </p:nvSpPr>
        <p:spPr/>
        <p:txBody>
          <a:bodyPr/>
          <a:lstStyle/>
          <a:p>
            <a:r>
              <a:rPr lang="en-US" smtClean="0"/>
              <a:t>M. Stahl (ENS-215)</a:t>
            </a:r>
            <a:endParaRPr lang="en-US"/>
          </a:p>
        </p:txBody>
      </p:sp>
      <p:sp>
        <p:nvSpPr>
          <p:cNvPr id="6" name="Slide Number Placeholder 5"/>
          <p:cNvSpPr>
            <a:spLocks noGrp="1"/>
          </p:cNvSpPr>
          <p:nvPr>
            <p:ph type="sldNum" sz="quarter" idx="12"/>
          </p:nvPr>
        </p:nvSpPr>
        <p:spPr/>
        <p:txBody>
          <a:bodyPr/>
          <a:lstStyle/>
          <a:p>
            <a:fld id="{DF7F26F8-B1EA-4EC6-9656-66366851C6F8}" type="slidenum">
              <a:rPr lang="en-US" smtClean="0"/>
              <a:t>‹#›</a:t>
            </a:fld>
            <a:endParaRPr lang="en-US"/>
          </a:p>
        </p:txBody>
      </p:sp>
    </p:spTree>
    <p:extLst>
      <p:ext uri="{BB962C8B-B14F-4D97-AF65-F5344CB8AC3E}">
        <p14:creationId xmlns:p14="http://schemas.microsoft.com/office/powerpoint/2010/main" val="311690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Winter 2022</a:t>
            </a:r>
            <a:endParaRPr lang="en-US"/>
          </a:p>
        </p:txBody>
      </p:sp>
      <p:sp>
        <p:nvSpPr>
          <p:cNvPr id="5" name="Footer Placeholder 4"/>
          <p:cNvSpPr>
            <a:spLocks noGrp="1"/>
          </p:cNvSpPr>
          <p:nvPr>
            <p:ph type="ftr" sz="quarter" idx="11"/>
          </p:nvPr>
        </p:nvSpPr>
        <p:spPr/>
        <p:txBody>
          <a:bodyPr/>
          <a:lstStyle/>
          <a:p>
            <a:r>
              <a:rPr lang="en-US" smtClean="0"/>
              <a:t>M. Stahl (ENS-215)</a:t>
            </a:r>
            <a:endParaRPr lang="en-US"/>
          </a:p>
        </p:txBody>
      </p:sp>
      <p:sp>
        <p:nvSpPr>
          <p:cNvPr id="6" name="Slide Number Placeholder 5"/>
          <p:cNvSpPr>
            <a:spLocks noGrp="1"/>
          </p:cNvSpPr>
          <p:nvPr>
            <p:ph type="sldNum" sz="quarter" idx="12"/>
          </p:nvPr>
        </p:nvSpPr>
        <p:spPr/>
        <p:txBody>
          <a:bodyPr/>
          <a:lstStyle/>
          <a:p>
            <a:fld id="{DF7F26F8-B1EA-4EC6-9656-66366851C6F8}" type="slidenum">
              <a:rPr lang="en-US" smtClean="0"/>
              <a:t>‹#›</a:t>
            </a:fld>
            <a:endParaRPr lang="en-US"/>
          </a:p>
        </p:txBody>
      </p:sp>
    </p:spTree>
    <p:extLst>
      <p:ext uri="{BB962C8B-B14F-4D97-AF65-F5344CB8AC3E}">
        <p14:creationId xmlns:p14="http://schemas.microsoft.com/office/powerpoint/2010/main" val="143147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Winter 2022</a:t>
            </a:r>
            <a:endParaRPr lang="en-US"/>
          </a:p>
        </p:txBody>
      </p:sp>
      <p:sp>
        <p:nvSpPr>
          <p:cNvPr id="5" name="Footer Placeholder 4"/>
          <p:cNvSpPr>
            <a:spLocks noGrp="1"/>
          </p:cNvSpPr>
          <p:nvPr>
            <p:ph type="ftr" sz="quarter" idx="11"/>
          </p:nvPr>
        </p:nvSpPr>
        <p:spPr/>
        <p:txBody>
          <a:bodyPr/>
          <a:lstStyle/>
          <a:p>
            <a:r>
              <a:rPr lang="en-US" smtClean="0"/>
              <a:t>M. Stahl (ENS-215)</a:t>
            </a:r>
            <a:endParaRPr lang="en-US"/>
          </a:p>
        </p:txBody>
      </p:sp>
      <p:sp>
        <p:nvSpPr>
          <p:cNvPr id="6" name="Slide Number Placeholder 5"/>
          <p:cNvSpPr>
            <a:spLocks noGrp="1"/>
          </p:cNvSpPr>
          <p:nvPr>
            <p:ph type="sldNum" sz="quarter" idx="12"/>
          </p:nvPr>
        </p:nvSpPr>
        <p:spPr/>
        <p:txBody>
          <a:bodyPr/>
          <a:lstStyle/>
          <a:p>
            <a:fld id="{DF7F26F8-B1EA-4EC6-9656-66366851C6F8}" type="slidenum">
              <a:rPr lang="en-US" smtClean="0"/>
              <a:t>‹#›</a:t>
            </a:fld>
            <a:endParaRPr lang="en-US"/>
          </a:p>
        </p:txBody>
      </p:sp>
    </p:spTree>
    <p:extLst>
      <p:ext uri="{BB962C8B-B14F-4D97-AF65-F5344CB8AC3E}">
        <p14:creationId xmlns:p14="http://schemas.microsoft.com/office/powerpoint/2010/main" val="103812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Winter 2022</a:t>
            </a:r>
            <a:endParaRPr lang="en-US"/>
          </a:p>
        </p:txBody>
      </p:sp>
      <p:sp>
        <p:nvSpPr>
          <p:cNvPr id="5" name="Footer Placeholder 4"/>
          <p:cNvSpPr>
            <a:spLocks noGrp="1"/>
          </p:cNvSpPr>
          <p:nvPr>
            <p:ph type="ftr" sz="quarter" idx="11"/>
          </p:nvPr>
        </p:nvSpPr>
        <p:spPr/>
        <p:txBody>
          <a:bodyPr/>
          <a:lstStyle/>
          <a:p>
            <a:r>
              <a:rPr lang="en-US" smtClean="0"/>
              <a:t>M. Stahl (ENS-215)</a:t>
            </a:r>
            <a:endParaRPr lang="en-US"/>
          </a:p>
        </p:txBody>
      </p:sp>
      <p:sp>
        <p:nvSpPr>
          <p:cNvPr id="6" name="Slide Number Placeholder 5"/>
          <p:cNvSpPr>
            <a:spLocks noGrp="1"/>
          </p:cNvSpPr>
          <p:nvPr>
            <p:ph type="sldNum" sz="quarter" idx="12"/>
          </p:nvPr>
        </p:nvSpPr>
        <p:spPr/>
        <p:txBody>
          <a:bodyPr/>
          <a:lstStyle/>
          <a:p>
            <a:fld id="{DF7F26F8-B1EA-4EC6-9656-66366851C6F8}" type="slidenum">
              <a:rPr lang="en-US" smtClean="0"/>
              <a:t>‹#›</a:t>
            </a:fld>
            <a:endParaRPr lang="en-US"/>
          </a:p>
        </p:txBody>
      </p:sp>
    </p:spTree>
    <p:extLst>
      <p:ext uri="{BB962C8B-B14F-4D97-AF65-F5344CB8AC3E}">
        <p14:creationId xmlns:p14="http://schemas.microsoft.com/office/powerpoint/2010/main" val="1210985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Winter 2022</a:t>
            </a:r>
            <a:endParaRPr lang="en-US"/>
          </a:p>
        </p:txBody>
      </p:sp>
      <p:sp>
        <p:nvSpPr>
          <p:cNvPr id="6" name="Footer Placeholder 5"/>
          <p:cNvSpPr>
            <a:spLocks noGrp="1"/>
          </p:cNvSpPr>
          <p:nvPr>
            <p:ph type="ftr" sz="quarter" idx="11"/>
          </p:nvPr>
        </p:nvSpPr>
        <p:spPr/>
        <p:txBody>
          <a:bodyPr/>
          <a:lstStyle/>
          <a:p>
            <a:r>
              <a:rPr lang="en-US" smtClean="0"/>
              <a:t>M. Stahl (ENS-215)</a:t>
            </a:r>
            <a:endParaRPr lang="en-US"/>
          </a:p>
        </p:txBody>
      </p:sp>
      <p:sp>
        <p:nvSpPr>
          <p:cNvPr id="7" name="Slide Number Placeholder 6"/>
          <p:cNvSpPr>
            <a:spLocks noGrp="1"/>
          </p:cNvSpPr>
          <p:nvPr>
            <p:ph type="sldNum" sz="quarter" idx="12"/>
          </p:nvPr>
        </p:nvSpPr>
        <p:spPr/>
        <p:txBody>
          <a:bodyPr/>
          <a:lstStyle/>
          <a:p>
            <a:fld id="{DF7F26F8-B1EA-4EC6-9656-66366851C6F8}" type="slidenum">
              <a:rPr lang="en-US" smtClean="0"/>
              <a:t>‹#›</a:t>
            </a:fld>
            <a:endParaRPr lang="en-US"/>
          </a:p>
        </p:txBody>
      </p:sp>
    </p:spTree>
    <p:extLst>
      <p:ext uri="{BB962C8B-B14F-4D97-AF65-F5344CB8AC3E}">
        <p14:creationId xmlns:p14="http://schemas.microsoft.com/office/powerpoint/2010/main" val="249705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Winter 2022</a:t>
            </a:r>
            <a:endParaRPr lang="en-US"/>
          </a:p>
        </p:txBody>
      </p:sp>
      <p:sp>
        <p:nvSpPr>
          <p:cNvPr id="8" name="Footer Placeholder 7"/>
          <p:cNvSpPr>
            <a:spLocks noGrp="1"/>
          </p:cNvSpPr>
          <p:nvPr>
            <p:ph type="ftr" sz="quarter" idx="11"/>
          </p:nvPr>
        </p:nvSpPr>
        <p:spPr/>
        <p:txBody>
          <a:bodyPr/>
          <a:lstStyle/>
          <a:p>
            <a:r>
              <a:rPr lang="en-US" smtClean="0"/>
              <a:t>M. Stahl (ENS-215)</a:t>
            </a:r>
            <a:endParaRPr lang="en-US"/>
          </a:p>
        </p:txBody>
      </p:sp>
      <p:sp>
        <p:nvSpPr>
          <p:cNvPr id="9" name="Slide Number Placeholder 8"/>
          <p:cNvSpPr>
            <a:spLocks noGrp="1"/>
          </p:cNvSpPr>
          <p:nvPr>
            <p:ph type="sldNum" sz="quarter" idx="12"/>
          </p:nvPr>
        </p:nvSpPr>
        <p:spPr/>
        <p:txBody>
          <a:bodyPr/>
          <a:lstStyle/>
          <a:p>
            <a:fld id="{DF7F26F8-B1EA-4EC6-9656-66366851C6F8}" type="slidenum">
              <a:rPr lang="en-US" smtClean="0"/>
              <a:t>‹#›</a:t>
            </a:fld>
            <a:endParaRPr lang="en-US"/>
          </a:p>
        </p:txBody>
      </p:sp>
    </p:spTree>
    <p:extLst>
      <p:ext uri="{BB962C8B-B14F-4D97-AF65-F5344CB8AC3E}">
        <p14:creationId xmlns:p14="http://schemas.microsoft.com/office/powerpoint/2010/main" val="383624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Winter 2022</a:t>
            </a:r>
            <a:endParaRPr lang="en-US"/>
          </a:p>
        </p:txBody>
      </p:sp>
      <p:sp>
        <p:nvSpPr>
          <p:cNvPr id="4" name="Footer Placeholder 3"/>
          <p:cNvSpPr>
            <a:spLocks noGrp="1"/>
          </p:cNvSpPr>
          <p:nvPr>
            <p:ph type="ftr" sz="quarter" idx="11"/>
          </p:nvPr>
        </p:nvSpPr>
        <p:spPr/>
        <p:txBody>
          <a:bodyPr/>
          <a:lstStyle/>
          <a:p>
            <a:r>
              <a:rPr lang="en-US" smtClean="0"/>
              <a:t>M. Stahl (ENS-215)</a:t>
            </a:r>
            <a:endParaRPr lang="en-US"/>
          </a:p>
        </p:txBody>
      </p:sp>
      <p:sp>
        <p:nvSpPr>
          <p:cNvPr id="5" name="Slide Number Placeholder 4"/>
          <p:cNvSpPr>
            <a:spLocks noGrp="1"/>
          </p:cNvSpPr>
          <p:nvPr>
            <p:ph type="sldNum" sz="quarter" idx="12"/>
          </p:nvPr>
        </p:nvSpPr>
        <p:spPr/>
        <p:txBody>
          <a:bodyPr/>
          <a:lstStyle/>
          <a:p>
            <a:fld id="{DF7F26F8-B1EA-4EC6-9656-66366851C6F8}" type="slidenum">
              <a:rPr lang="en-US" smtClean="0"/>
              <a:t>‹#›</a:t>
            </a:fld>
            <a:endParaRPr lang="en-US"/>
          </a:p>
        </p:txBody>
      </p:sp>
    </p:spTree>
    <p:extLst>
      <p:ext uri="{BB962C8B-B14F-4D97-AF65-F5344CB8AC3E}">
        <p14:creationId xmlns:p14="http://schemas.microsoft.com/office/powerpoint/2010/main" val="368003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Winter 2022</a:t>
            </a:r>
            <a:endParaRPr lang="en-US"/>
          </a:p>
        </p:txBody>
      </p:sp>
      <p:sp>
        <p:nvSpPr>
          <p:cNvPr id="3" name="Footer Placeholder 2"/>
          <p:cNvSpPr>
            <a:spLocks noGrp="1"/>
          </p:cNvSpPr>
          <p:nvPr>
            <p:ph type="ftr" sz="quarter" idx="11"/>
          </p:nvPr>
        </p:nvSpPr>
        <p:spPr/>
        <p:txBody>
          <a:bodyPr/>
          <a:lstStyle/>
          <a:p>
            <a:r>
              <a:rPr lang="en-US" smtClean="0"/>
              <a:t>M. Stahl (ENS-215)</a:t>
            </a:r>
            <a:endParaRPr lang="en-US"/>
          </a:p>
        </p:txBody>
      </p:sp>
      <p:sp>
        <p:nvSpPr>
          <p:cNvPr id="4" name="Slide Number Placeholder 3"/>
          <p:cNvSpPr>
            <a:spLocks noGrp="1"/>
          </p:cNvSpPr>
          <p:nvPr>
            <p:ph type="sldNum" sz="quarter" idx="12"/>
          </p:nvPr>
        </p:nvSpPr>
        <p:spPr/>
        <p:txBody>
          <a:bodyPr/>
          <a:lstStyle/>
          <a:p>
            <a:fld id="{DF7F26F8-B1EA-4EC6-9656-66366851C6F8}" type="slidenum">
              <a:rPr lang="en-US" smtClean="0"/>
              <a:t>‹#›</a:t>
            </a:fld>
            <a:endParaRPr lang="en-US"/>
          </a:p>
        </p:txBody>
      </p:sp>
    </p:spTree>
    <p:extLst>
      <p:ext uri="{BB962C8B-B14F-4D97-AF65-F5344CB8AC3E}">
        <p14:creationId xmlns:p14="http://schemas.microsoft.com/office/powerpoint/2010/main" val="194570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Winter 2022</a:t>
            </a:r>
            <a:endParaRPr lang="en-US"/>
          </a:p>
        </p:txBody>
      </p:sp>
      <p:sp>
        <p:nvSpPr>
          <p:cNvPr id="6" name="Footer Placeholder 5"/>
          <p:cNvSpPr>
            <a:spLocks noGrp="1"/>
          </p:cNvSpPr>
          <p:nvPr>
            <p:ph type="ftr" sz="quarter" idx="11"/>
          </p:nvPr>
        </p:nvSpPr>
        <p:spPr/>
        <p:txBody>
          <a:bodyPr/>
          <a:lstStyle/>
          <a:p>
            <a:r>
              <a:rPr lang="en-US" smtClean="0"/>
              <a:t>M. Stahl (ENS-215)</a:t>
            </a:r>
            <a:endParaRPr lang="en-US"/>
          </a:p>
        </p:txBody>
      </p:sp>
      <p:sp>
        <p:nvSpPr>
          <p:cNvPr id="7" name="Slide Number Placeholder 6"/>
          <p:cNvSpPr>
            <a:spLocks noGrp="1"/>
          </p:cNvSpPr>
          <p:nvPr>
            <p:ph type="sldNum" sz="quarter" idx="12"/>
          </p:nvPr>
        </p:nvSpPr>
        <p:spPr/>
        <p:txBody>
          <a:bodyPr/>
          <a:lstStyle/>
          <a:p>
            <a:fld id="{DF7F26F8-B1EA-4EC6-9656-66366851C6F8}" type="slidenum">
              <a:rPr lang="en-US" smtClean="0"/>
              <a:t>‹#›</a:t>
            </a:fld>
            <a:endParaRPr lang="en-US"/>
          </a:p>
        </p:txBody>
      </p:sp>
    </p:spTree>
    <p:extLst>
      <p:ext uri="{BB962C8B-B14F-4D97-AF65-F5344CB8AC3E}">
        <p14:creationId xmlns:p14="http://schemas.microsoft.com/office/powerpoint/2010/main" val="309651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Winter 2022</a:t>
            </a:r>
            <a:endParaRPr lang="en-US"/>
          </a:p>
        </p:txBody>
      </p:sp>
      <p:sp>
        <p:nvSpPr>
          <p:cNvPr id="6" name="Footer Placeholder 5"/>
          <p:cNvSpPr>
            <a:spLocks noGrp="1"/>
          </p:cNvSpPr>
          <p:nvPr>
            <p:ph type="ftr" sz="quarter" idx="11"/>
          </p:nvPr>
        </p:nvSpPr>
        <p:spPr/>
        <p:txBody>
          <a:bodyPr/>
          <a:lstStyle/>
          <a:p>
            <a:r>
              <a:rPr lang="en-US" smtClean="0"/>
              <a:t>M. Stahl (ENS-215)</a:t>
            </a:r>
            <a:endParaRPr lang="en-US"/>
          </a:p>
        </p:txBody>
      </p:sp>
      <p:sp>
        <p:nvSpPr>
          <p:cNvPr id="7" name="Slide Number Placeholder 6"/>
          <p:cNvSpPr>
            <a:spLocks noGrp="1"/>
          </p:cNvSpPr>
          <p:nvPr>
            <p:ph type="sldNum" sz="quarter" idx="12"/>
          </p:nvPr>
        </p:nvSpPr>
        <p:spPr/>
        <p:txBody>
          <a:bodyPr/>
          <a:lstStyle/>
          <a:p>
            <a:fld id="{DF7F26F8-B1EA-4EC6-9656-66366851C6F8}" type="slidenum">
              <a:rPr lang="en-US" smtClean="0"/>
              <a:t>‹#›</a:t>
            </a:fld>
            <a:endParaRPr lang="en-US"/>
          </a:p>
        </p:txBody>
      </p:sp>
    </p:spTree>
    <p:extLst>
      <p:ext uri="{BB962C8B-B14F-4D97-AF65-F5344CB8AC3E}">
        <p14:creationId xmlns:p14="http://schemas.microsoft.com/office/powerpoint/2010/main" val="1372238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Winter 2022</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 Stahl (ENS-215)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F26F8-B1EA-4EC6-9656-66366851C6F8}" type="slidenum">
              <a:rPr lang="en-US" smtClean="0"/>
              <a:t>‹#›</a:t>
            </a:fld>
            <a:endParaRPr lang="en-US"/>
          </a:p>
        </p:txBody>
      </p:sp>
    </p:spTree>
    <p:extLst>
      <p:ext uri="{BB962C8B-B14F-4D97-AF65-F5344CB8AC3E}">
        <p14:creationId xmlns:p14="http://schemas.microsoft.com/office/powerpoint/2010/main" val="952513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ideo" Target="https://www.youtube.com/embed/hmKLxoAPU1c" TargetMode="Externa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Water available for human use</a:t>
            </a:r>
            <a:endParaRPr lang="en-US" dirty="0"/>
          </a:p>
        </p:txBody>
      </p:sp>
      <p:sp>
        <p:nvSpPr>
          <p:cNvPr id="5" name="Content Placeholder 4"/>
          <p:cNvSpPr>
            <a:spLocks noGrp="1"/>
          </p:cNvSpPr>
          <p:nvPr>
            <p:ph idx="1"/>
          </p:nvPr>
        </p:nvSpPr>
        <p:spPr/>
        <p:txBody>
          <a:bodyPr>
            <a:normAutofit/>
          </a:bodyPr>
          <a:lstStyle/>
          <a:p>
            <a:r>
              <a:rPr lang="en-US" sz="3200" dirty="0"/>
              <a:t>Renewable freshwater supply (RFWS)</a:t>
            </a:r>
          </a:p>
          <a:p>
            <a:pPr lvl="1"/>
            <a:r>
              <a:rPr lang="en-US" sz="2800" dirty="0"/>
              <a:t>Total quantity</a:t>
            </a:r>
          </a:p>
          <a:p>
            <a:pPr lvl="1"/>
            <a:r>
              <a:rPr lang="en-US" sz="2800" dirty="0"/>
              <a:t>Distribution in time</a:t>
            </a:r>
          </a:p>
          <a:p>
            <a:pPr lvl="1"/>
            <a:r>
              <a:rPr lang="en-US" sz="2800" dirty="0"/>
              <a:t>Distribution in space</a:t>
            </a:r>
            <a:endParaRPr lang="en-US" sz="2800" dirty="0"/>
          </a:p>
        </p:txBody>
      </p:sp>
      <p:sp>
        <p:nvSpPr>
          <p:cNvPr id="2" name="Date Placeholder 1"/>
          <p:cNvSpPr>
            <a:spLocks noGrp="1"/>
          </p:cNvSpPr>
          <p:nvPr>
            <p:ph type="dt" sz="half" idx="10"/>
          </p:nvPr>
        </p:nvSpPr>
        <p:spPr/>
        <p:txBody>
          <a:bodyPr/>
          <a:lstStyle/>
          <a:p>
            <a:r>
              <a:rPr lang="en-US" smtClean="0"/>
              <a:t>Winter 2022</a:t>
            </a:r>
            <a:endParaRPr lang="en-US"/>
          </a:p>
        </p:txBody>
      </p:sp>
      <p:sp>
        <p:nvSpPr>
          <p:cNvPr id="3" name="Footer Placeholder 2"/>
          <p:cNvSpPr>
            <a:spLocks noGrp="1"/>
          </p:cNvSpPr>
          <p:nvPr>
            <p:ph type="ftr" sz="quarter" idx="11"/>
          </p:nvPr>
        </p:nvSpPr>
        <p:spPr/>
        <p:txBody>
          <a:bodyPr/>
          <a:lstStyle/>
          <a:p>
            <a:r>
              <a:rPr lang="en-US" smtClean="0"/>
              <a:t>M. Stahl (ENS-215)</a:t>
            </a:r>
            <a:endParaRPr lang="en-US"/>
          </a:p>
        </p:txBody>
      </p:sp>
      <p:sp>
        <p:nvSpPr>
          <p:cNvPr id="6" name="Slide Number Placeholder 5"/>
          <p:cNvSpPr>
            <a:spLocks noGrp="1"/>
          </p:cNvSpPr>
          <p:nvPr>
            <p:ph type="sldNum" sz="quarter" idx="12"/>
          </p:nvPr>
        </p:nvSpPr>
        <p:spPr/>
        <p:txBody>
          <a:bodyPr/>
          <a:lstStyle/>
          <a:p>
            <a:fld id="{6B1DF9D0-3CA6-4160-9898-6903D2946DE5}" type="slidenum">
              <a:rPr lang="en-US" smtClean="0"/>
              <a:t>1</a:t>
            </a:fld>
            <a:endParaRPr lang="en-US"/>
          </a:p>
        </p:txBody>
      </p:sp>
    </p:spTree>
    <p:extLst>
      <p:ext uri="{BB962C8B-B14F-4D97-AF65-F5344CB8AC3E}">
        <p14:creationId xmlns:p14="http://schemas.microsoft.com/office/powerpoint/2010/main" val="1668208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buttress d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18475"/>
            <a:ext cx="8928100" cy="442833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0" y="0"/>
            <a:ext cx="6076950" cy="707886"/>
          </a:xfrm>
          <a:prstGeom prst="rect">
            <a:avLst/>
          </a:prstGeom>
          <a:noFill/>
        </p:spPr>
        <p:txBody>
          <a:bodyPr wrap="square" rtlCol="0">
            <a:spAutoFit/>
          </a:bodyPr>
          <a:lstStyle/>
          <a:p>
            <a:r>
              <a:rPr lang="en-US" sz="4000" b="1" dirty="0"/>
              <a:t>Buttress dam</a:t>
            </a:r>
            <a:endParaRPr lang="en-US" sz="4000" b="1" dirty="0"/>
          </a:p>
        </p:txBody>
      </p:sp>
      <p:sp>
        <p:nvSpPr>
          <p:cNvPr id="2" name="Date Placeholder 1"/>
          <p:cNvSpPr>
            <a:spLocks noGrp="1"/>
          </p:cNvSpPr>
          <p:nvPr>
            <p:ph type="dt" sz="half" idx="10"/>
          </p:nvPr>
        </p:nvSpPr>
        <p:spPr/>
        <p:txBody>
          <a:bodyPr/>
          <a:lstStyle/>
          <a:p>
            <a:r>
              <a:rPr lang="en-US" smtClean="0"/>
              <a:t>Winter 2022</a:t>
            </a:r>
            <a:endParaRPr lang="en-US"/>
          </a:p>
        </p:txBody>
      </p:sp>
      <p:sp>
        <p:nvSpPr>
          <p:cNvPr id="4" name="Footer Placeholder 3"/>
          <p:cNvSpPr>
            <a:spLocks noGrp="1"/>
          </p:cNvSpPr>
          <p:nvPr>
            <p:ph type="ftr" sz="quarter" idx="11"/>
          </p:nvPr>
        </p:nvSpPr>
        <p:spPr/>
        <p:txBody>
          <a:bodyPr/>
          <a:lstStyle/>
          <a:p>
            <a:r>
              <a:rPr lang="en-US" smtClean="0"/>
              <a:t>M. Stahl (ENS-215)</a:t>
            </a:r>
            <a:endParaRPr lang="en-US"/>
          </a:p>
        </p:txBody>
      </p:sp>
      <p:sp>
        <p:nvSpPr>
          <p:cNvPr id="5" name="Slide Number Placeholder 4"/>
          <p:cNvSpPr>
            <a:spLocks noGrp="1"/>
          </p:cNvSpPr>
          <p:nvPr>
            <p:ph type="sldNum" sz="quarter" idx="12"/>
          </p:nvPr>
        </p:nvSpPr>
        <p:spPr/>
        <p:txBody>
          <a:bodyPr/>
          <a:lstStyle/>
          <a:p>
            <a:fld id="{6B1DF9D0-3CA6-4160-9898-6903D2946DE5}" type="slidenum">
              <a:rPr lang="en-US" smtClean="0"/>
              <a:t>10</a:t>
            </a:fld>
            <a:endParaRPr lang="en-US"/>
          </a:p>
        </p:txBody>
      </p:sp>
    </p:spTree>
    <p:extLst>
      <p:ext uri="{BB962C8B-B14F-4D97-AF65-F5344CB8AC3E}">
        <p14:creationId xmlns:p14="http://schemas.microsoft.com/office/powerpoint/2010/main" val="973949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upload.wikimedia.org/wikipedia/commons/thumb/d/d4/Barrage_de_Roselend_2.jpg/1024px-Barrage_de_Roselend_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0" y="6642556"/>
            <a:ext cx="4572000" cy="215444"/>
          </a:xfrm>
          <a:prstGeom prst="rect">
            <a:avLst/>
          </a:prstGeom>
        </p:spPr>
        <p:txBody>
          <a:bodyPr>
            <a:spAutoFit/>
          </a:bodyPr>
          <a:lstStyle/>
          <a:p>
            <a:r>
              <a:rPr lang="en-US" sz="800" dirty="0"/>
              <a:t>https://en.wikipedia.org/wiki/Buttress_dam#/media/File:Barrage_de_Roselend_2.jpg</a:t>
            </a:r>
          </a:p>
        </p:txBody>
      </p:sp>
      <p:sp>
        <p:nvSpPr>
          <p:cNvPr id="4" name="TextBox 3"/>
          <p:cNvSpPr txBox="1"/>
          <p:nvPr/>
        </p:nvSpPr>
        <p:spPr>
          <a:xfrm>
            <a:off x="1524000" y="0"/>
            <a:ext cx="6076950" cy="707886"/>
          </a:xfrm>
          <a:prstGeom prst="rect">
            <a:avLst/>
          </a:prstGeom>
          <a:noFill/>
        </p:spPr>
        <p:txBody>
          <a:bodyPr wrap="square" rtlCol="0">
            <a:spAutoFit/>
          </a:bodyPr>
          <a:lstStyle/>
          <a:p>
            <a:r>
              <a:rPr lang="en-US" sz="4000" b="1" dirty="0"/>
              <a:t>Buttress dam</a:t>
            </a:r>
            <a:endParaRPr lang="en-US" sz="4000" b="1" dirty="0"/>
          </a:p>
        </p:txBody>
      </p:sp>
      <p:sp>
        <p:nvSpPr>
          <p:cNvPr id="3" name="Date Placeholder 2"/>
          <p:cNvSpPr>
            <a:spLocks noGrp="1"/>
          </p:cNvSpPr>
          <p:nvPr>
            <p:ph type="dt" sz="half" idx="10"/>
          </p:nvPr>
        </p:nvSpPr>
        <p:spPr/>
        <p:txBody>
          <a:bodyPr/>
          <a:lstStyle/>
          <a:p>
            <a:r>
              <a:rPr lang="en-US" smtClean="0"/>
              <a:t>Winter 2022</a:t>
            </a:r>
            <a:endParaRPr lang="en-US"/>
          </a:p>
        </p:txBody>
      </p:sp>
      <p:sp>
        <p:nvSpPr>
          <p:cNvPr id="5" name="Footer Placeholder 4"/>
          <p:cNvSpPr>
            <a:spLocks noGrp="1"/>
          </p:cNvSpPr>
          <p:nvPr>
            <p:ph type="ftr" sz="quarter" idx="11"/>
          </p:nvPr>
        </p:nvSpPr>
        <p:spPr/>
        <p:txBody>
          <a:bodyPr/>
          <a:lstStyle/>
          <a:p>
            <a:r>
              <a:rPr lang="en-US" smtClean="0"/>
              <a:t>M. Stahl (ENS-215)</a:t>
            </a:r>
            <a:endParaRPr lang="en-US"/>
          </a:p>
        </p:txBody>
      </p:sp>
      <p:sp>
        <p:nvSpPr>
          <p:cNvPr id="6" name="Slide Number Placeholder 5"/>
          <p:cNvSpPr>
            <a:spLocks noGrp="1"/>
          </p:cNvSpPr>
          <p:nvPr>
            <p:ph type="sldNum" sz="quarter" idx="12"/>
          </p:nvPr>
        </p:nvSpPr>
        <p:spPr/>
        <p:txBody>
          <a:bodyPr/>
          <a:lstStyle/>
          <a:p>
            <a:fld id="{6B1DF9D0-3CA6-4160-9898-6903D2946DE5}" type="slidenum">
              <a:rPr lang="en-US" smtClean="0"/>
              <a:t>11</a:t>
            </a:fld>
            <a:endParaRPr lang="en-US"/>
          </a:p>
        </p:txBody>
      </p:sp>
    </p:spTree>
    <p:extLst>
      <p:ext uri="{BB962C8B-B14F-4D97-AF65-F5344CB8AC3E}">
        <p14:creationId xmlns:p14="http://schemas.microsoft.com/office/powerpoint/2010/main" val="612132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upload.wikimedia.org/wikipedia/commons/thumb/4/47/Katse_Dam.jpg/1920px-Katse_D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622322"/>
            <a:ext cx="9174423" cy="42622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0" y="6642556"/>
            <a:ext cx="4572000" cy="215444"/>
          </a:xfrm>
          <a:prstGeom prst="rect">
            <a:avLst/>
          </a:prstGeom>
        </p:spPr>
        <p:txBody>
          <a:bodyPr>
            <a:spAutoFit/>
          </a:bodyPr>
          <a:lstStyle/>
          <a:p>
            <a:r>
              <a:rPr lang="en-US" sz="800" dirty="0"/>
              <a:t>https://en.wikipedia.org/wiki/Arch_dam#/media/File:Katse_Dam.jpg</a:t>
            </a:r>
          </a:p>
        </p:txBody>
      </p:sp>
      <p:sp>
        <p:nvSpPr>
          <p:cNvPr id="4" name="TextBox 3"/>
          <p:cNvSpPr txBox="1"/>
          <p:nvPr/>
        </p:nvSpPr>
        <p:spPr>
          <a:xfrm>
            <a:off x="1524000" y="0"/>
            <a:ext cx="6076950" cy="707886"/>
          </a:xfrm>
          <a:prstGeom prst="rect">
            <a:avLst/>
          </a:prstGeom>
          <a:noFill/>
        </p:spPr>
        <p:txBody>
          <a:bodyPr wrap="square" rtlCol="0">
            <a:spAutoFit/>
          </a:bodyPr>
          <a:lstStyle/>
          <a:p>
            <a:r>
              <a:rPr lang="en-US" sz="4000" b="1" dirty="0"/>
              <a:t>Arch dam</a:t>
            </a:r>
            <a:endParaRPr lang="en-US" sz="4000" b="1" dirty="0"/>
          </a:p>
        </p:txBody>
      </p:sp>
      <p:sp>
        <p:nvSpPr>
          <p:cNvPr id="3" name="Date Placeholder 2"/>
          <p:cNvSpPr>
            <a:spLocks noGrp="1"/>
          </p:cNvSpPr>
          <p:nvPr>
            <p:ph type="dt" sz="half" idx="10"/>
          </p:nvPr>
        </p:nvSpPr>
        <p:spPr/>
        <p:txBody>
          <a:bodyPr/>
          <a:lstStyle/>
          <a:p>
            <a:r>
              <a:rPr lang="en-US" smtClean="0"/>
              <a:t>Winter 2022</a:t>
            </a:r>
            <a:endParaRPr lang="en-US"/>
          </a:p>
        </p:txBody>
      </p:sp>
      <p:sp>
        <p:nvSpPr>
          <p:cNvPr id="5" name="Footer Placeholder 4"/>
          <p:cNvSpPr>
            <a:spLocks noGrp="1"/>
          </p:cNvSpPr>
          <p:nvPr>
            <p:ph type="ftr" sz="quarter" idx="11"/>
          </p:nvPr>
        </p:nvSpPr>
        <p:spPr/>
        <p:txBody>
          <a:bodyPr/>
          <a:lstStyle/>
          <a:p>
            <a:r>
              <a:rPr lang="en-US" smtClean="0"/>
              <a:t>M. Stahl (ENS-215)</a:t>
            </a:r>
            <a:endParaRPr lang="en-US"/>
          </a:p>
        </p:txBody>
      </p:sp>
      <p:sp>
        <p:nvSpPr>
          <p:cNvPr id="6" name="Slide Number Placeholder 5"/>
          <p:cNvSpPr>
            <a:spLocks noGrp="1"/>
          </p:cNvSpPr>
          <p:nvPr>
            <p:ph type="sldNum" sz="quarter" idx="12"/>
          </p:nvPr>
        </p:nvSpPr>
        <p:spPr/>
        <p:txBody>
          <a:bodyPr/>
          <a:lstStyle/>
          <a:p>
            <a:fld id="{6B1DF9D0-3CA6-4160-9898-6903D2946DE5}" type="slidenum">
              <a:rPr lang="en-US" smtClean="0"/>
              <a:t>12</a:t>
            </a:fld>
            <a:endParaRPr lang="en-US"/>
          </a:p>
        </p:txBody>
      </p:sp>
    </p:spTree>
    <p:extLst>
      <p:ext uri="{BB962C8B-B14F-4D97-AF65-F5344CB8AC3E}">
        <p14:creationId xmlns:p14="http://schemas.microsoft.com/office/powerpoint/2010/main" val="2890335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ydroelectric power gene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823915"/>
            <a:ext cx="6734468" cy="43100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52650" y="5114360"/>
            <a:ext cx="4572000" cy="215444"/>
          </a:xfrm>
          <a:prstGeom prst="rect">
            <a:avLst/>
          </a:prstGeom>
        </p:spPr>
        <p:txBody>
          <a:bodyPr>
            <a:spAutoFit/>
          </a:bodyPr>
          <a:lstStyle/>
          <a:p>
            <a:r>
              <a:rPr lang="en-US" sz="800" dirty="0"/>
              <a:t>https://www.ec.gc.ca/eau-water/default.asp?lang=En&amp;n=00EEE0E6-1</a:t>
            </a:r>
          </a:p>
        </p:txBody>
      </p:sp>
      <p:sp>
        <p:nvSpPr>
          <p:cNvPr id="4" name="Date Placeholder 3"/>
          <p:cNvSpPr>
            <a:spLocks noGrp="1"/>
          </p:cNvSpPr>
          <p:nvPr>
            <p:ph type="dt" sz="half" idx="10"/>
          </p:nvPr>
        </p:nvSpPr>
        <p:spPr/>
        <p:txBody>
          <a:bodyPr/>
          <a:lstStyle/>
          <a:p>
            <a:r>
              <a:rPr lang="en-US" smtClean="0"/>
              <a:t>Winter 2022</a:t>
            </a:r>
            <a:endParaRPr lang="en-US"/>
          </a:p>
        </p:txBody>
      </p:sp>
      <p:sp>
        <p:nvSpPr>
          <p:cNvPr id="5" name="Footer Placeholder 4"/>
          <p:cNvSpPr>
            <a:spLocks noGrp="1"/>
          </p:cNvSpPr>
          <p:nvPr>
            <p:ph type="ftr" sz="quarter" idx="11"/>
          </p:nvPr>
        </p:nvSpPr>
        <p:spPr/>
        <p:txBody>
          <a:bodyPr/>
          <a:lstStyle/>
          <a:p>
            <a:r>
              <a:rPr lang="en-US" smtClean="0"/>
              <a:t>M. Stahl (ENS-215)</a:t>
            </a:r>
            <a:endParaRPr lang="en-US"/>
          </a:p>
        </p:txBody>
      </p:sp>
      <p:sp>
        <p:nvSpPr>
          <p:cNvPr id="6" name="Slide Number Placeholder 5"/>
          <p:cNvSpPr>
            <a:spLocks noGrp="1"/>
          </p:cNvSpPr>
          <p:nvPr>
            <p:ph type="sldNum" sz="quarter" idx="12"/>
          </p:nvPr>
        </p:nvSpPr>
        <p:spPr/>
        <p:txBody>
          <a:bodyPr/>
          <a:lstStyle/>
          <a:p>
            <a:fld id="{6B1DF9D0-3CA6-4160-9898-6903D2946DE5}" type="slidenum">
              <a:rPr lang="en-US" smtClean="0"/>
              <a:t>13</a:t>
            </a:fld>
            <a:endParaRPr lang="en-US"/>
          </a:p>
        </p:txBody>
      </p:sp>
    </p:spTree>
    <p:extLst>
      <p:ext uri="{BB962C8B-B14F-4D97-AF65-F5344CB8AC3E}">
        <p14:creationId xmlns:p14="http://schemas.microsoft.com/office/powerpoint/2010/main" val="2491260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152650" y="1335315"/>
            <a:ext cx="7886700" cy="4841649"/>
          </a:xfrm>
        </p:spPr>
        <p:txBody>
          <a:bodyPr/>
          <a:lstStyle/>
          <a:p>
            <a:r>
              <a:rPr lang="en-US" dirty="0" smtClean="0"/>
              <a:t>Alter flow timing</a:t>
            </a:r>
          </a:p>
          <a:p>
            <a:r>
              <a:rPr lang="en-US" dirty="0" smtClean="0"/>
              <a:t>Fragment/alter river ecosystems</a:t>
            </a:r>
          </a:p>
          <a:p>
            <a:r>
              <a:rPr lang="en-US" dirty="0" smtClean="0"/>
              <a:t>Slow rivers</a:t>
            </a:r>
          </a:p>
          <a:p>
            <a:pPr lvl="1"/>
            <a:r>
              <a:rPr lang="en-US" dirty="0" smtClean="0"/>
              <a:t>Impacts ecosystems</a:t>
            </a:r>
          </a:p>
          <a:p>
            <a:pPr lvl="1"/>
            <a:r>
              <a:rPr lang="en-US" dirty="0" smtClean="0"/>
              <a:t>Impacts sediment transport</a:t>
            </a:r>
          </a:p>
          <a:p>
            <a:pPr lvl="1"/>
            <a:r>
              <a:rPr lang="en-US" dirty="0" smtClean="0"/>
              <a:t>Impacts water physical/chemical conditions</a:t>
            </a:r>
          </a:p>
          <a:p>
            <a:r>
              <a:rPr lang="en-US" dirty="0" smtClean="0"/>
              <a:t>Affects flood-dependent ecosystems</a:t>
            </a:r>
          </a:p>
          <a:p>
            <a:r>
              <a:rPr lang="en-US" dirty="0" smtClean="0"/>
              <a:t>Potential for methane emissions</a:t>
            </a:r>
          </a:p>
          <a:p>
            <a:r>
              <a:rPr lang="en-US" dirty="0" smtClean="0"/>
              <a:t>Displacement/relocation of people</a:t>
            </a:r>
          </a:p>
          <a:p>
            <a:r>
              <a:rPr lang="en-US" dirty="0" smtClean="0"/>
              <a:t>Evaporative losses</a:t>
            </a:r>
          </a:p>
        </p:txBody>
      </p:sp>
      <p:sp>
        <p:nvSpPr>
          <p:cNvPr id="2" name="Date Placeholder 1"/>
          <p:cNvSpPr>
            <a:spLocks noGrp="1"/>
          </p:cNvSpPr>
          <p:nvPr>
            <p:ph type="dt" sz="half" idx="10"/>
          </p:nvPr>
        </p:nvSpPr>
        <p:spPr/>
        <p:txBody>
          <a:bodyPr/>
          <a:lstStyle/>
          <a:p>
            <a:r>
              <a:rPr lang="en-US" smtClean="0"/>
              <a:t>Winter 2022</a:t>
            </a:r>
            <a:endParaRPr lang="en-US"/>
          </a:p>
        </p:txBody>
      </p:sp>
      <p:sp>
        <p:nvSpPr>
          <p:cNvPr id="3" name="Footer Placeholder 2"/>
          <p:cNvSpPr>
            <a:spLocks noGrp="1"/>
          </p:cNvSpPr>
          <p:nvPr>
            <p:ph type="ftr" sz="quarter" idx="11"/>
          </p:nvPr>
        </p:nvSpPr>
        <p:spPr/>
        <p:txBody>
          <a:bodyPr/>
          <a:lstStyle/>
          <a:p>
            <a:r>
              <a:rPr lang="en-US" smtClean="0"/>
              <a:t>M. Stahl (ENS-215)</a:t>
            </a:r>
            <a:endParaRPr lang="en-US"/>
          </a:p>
        </p:txBody>
      </p:sp>
      <p:sp>
        <p:nvSpPr>
          <p:cNvPr id="4" name="Slide Number Placeholder 3"/>
          <p:cNvSpPr>
            <a:spLocks noGrp="1"/>
          </p:cNvSpPr>
          <p:nvPr>
            <p:ph type="sldNum" sz="quarter" idx="12"/>
          </p:nvPr>
        </p:nvSpPr>
        <p:spPr/>
        <p:txBody>
          <a:bodyPr/>
          <a:lstStyle/>
          <a:p>
            <a:fld id="{6B1DF9D0-3CA6-4160-9898-6903D2946DE5}" type="slidenum">
              <a:rPr lang="en-US" smtClean="0"/>
              <a:t>14</a:t>
            </a:fld>
            <a:endParaRPr lang="en-US"/>
          </a:p>
        </p:txBody>
      </p:sp>
      <p:sp>
        <p:nvSpPr>
          <p:cNvPr id="5" name="Title 1"/>
          <p:cNvSpPr txBox="1">
            <a:spLocks/>
          </p:cNvSpPr>
          <p:nvPr/>
        </p:nvSpPr>
        <p:spPr>
          <a:xfrm>
            <a:off x="1942383" y="217715"/>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Impacts of dams and reservoirs</a:t>
            </a:r>
            <a:endParaRPr lang="en-US" dirty="0"/>
          </a:p>
        </p:txBody>
      </p:sp>
    </p:spTree>
    <p:extLst>
      <p:ext uri="{BB962C8B-B14F-4D97-AF65-F5344CB8AC3E}">
        <p14:creationId xmlns:p14="http://schemas.microsoft.com/office/powerpoint/2010/main" val="3553107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555" y="1"/>
            <a:ext cx="7886700" cy="861391"/>
          </a:xfrm>
        </p:spPr>
        <p:txBody>
          <a:bodyPr/>
          <a:lstStyle/>
          <a:p>
            <a:r>
              <a:rPr lang="en-US" dirty="0" smtClean="0"/>
              <a:t>Flow regulation</a:t>
            </a:r>
            <a:endParaRPr lang="en-US" dirty="0"/>
          </a:p>
        </p:txBody>
      </p:sp>
      <p:pic>
        <p:nvPicPr>
          <p:cNvPr id="4098" name="Picture 2" descr="Graph of  Discharge, cubic feet per seco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6555" y="1015999"/>
            <a:ext cx="7312192" cy="542110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r>
              <a:rPr lang="en-US" smtClean="0"/>
              <a:t>Winter 2022</a:t>
            </a:r>
            <a:endParaRPr lang="en-US"/>
          </a:p>
        </p:txBody>
      </p:sp>
      <p:sp>
        <p:nvSpPr>
          <p:cNvPr id="4" name="Footer Placeholder 3"/>
          <p:cNvSpPr>
            <a:spLocks noGrp="1"/>
          </p:cNvSpPr>
          <p:nvPr>
            <p:ph type="ftr" sz="quarter" idx="11"/>
          </p:nvPr>
        </p:nvSpPr>
        <p:spPr/>
        <p:txBody>
          <a:bodyPr/>
          <a:lstStyle/>
          <a:p>
            <a:r>
              <a:rPr lang="en-US" smtClean="0"/>
              <a:t>M. Stahl (ENS-215)</a:t>
            </a:r>
            <a:endParaRPr lang="en-US"/>
          </a:p>
        </p:txBody>
      </p:sp>
      <p:sp>
        <p:nvSpPr>
          <p:cNvPr id="5" name="Slide Number Placeholder 4"/>
          <p:cNvSpPr>
            <a:spLocks noGrp="1"/>
          </p:cNvSpPr>
          <p:nvPr>
            <p:ph type="sldNum" sz="quarter" idx="12"/>
          </p:nvPr>
        </p:nvSpPr>
        <p:spPr/>
        <p:txBody>
          <a:bodyPr/>
          <a:lstStyle/>
          <a:p>
            <a:fld id="{6B1DF9D0-3CA6-4160-9898-6903D2946DE5}" type="slidenum">
              <a:rPr lang="en-US" smtClean="0"/>
              <a:t>15</a:t>
            </a:fld>
            <a:endParaRPr lang="en-US"/>
          </a:p>
        </p:txBody>
      </p:sp>
    </p:spTree>
    <p:extLst>
      <p:ext uri="{BB962C8B-B14F-4D97-AF65-F5344CB8AC3E}">
        <p14:creationId xmlns:p14="http://schemas.microsoft.com/office/powerpoint/2010/main" val="8640108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txBox="1">
            <a:spLocks/>
          </p:cNvSpPr>
          <p:nvPr/>
        </p:nvSpPr>
        <p:spPr bwMode="auto">
          <a:xfrm>
            <a:off x="1524000" y="5595938"/>
            <a:ext cx="91440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tIns="0" rIns="228600" bIns="0"/>
          <a:lstStyle>
            <a:lvl1pPr>
              <a:spcBef>
                <a:spcPct val="20000"/>
              </a:spcBef>
              <a:buFont typeface="Arial" panose="020B0604020202020204" pitchFamily="34" charset="0"/>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400"/>
              <a:t>From: Flow Management for Hydropower Extirpates Aquatic Insects, Undermining River Food Webs</a:t>
            </a:r>
          </a:p>
          <a:p>
            <a:pPr eaLnBrk="1" hangingPunct="1">
              <a:spcBef>
                <a:spcPct val="0"/>
              </a:spcBef>
              <a:buFontTx/>
              <a:buNone/>
            </a:pPr>
            <a:r>
              <a:rPr lang="en-US" altLang="en-US" sz="1200"/>
              <a:t>BioScience. 2016;66(7):561-575. doi:10.1093/biosci/biw059</a:t>
            </a:r>
          </a:p>
          <a:p>
            <a:pPr eaLnBrk="1" hangingPunct="1">
              <a:spcBef>
                <a:spcPct val="0"/>
              </a:spcBef>
              <a:buFontTx/>
              <a:buNone/>
            </a:pPr>
            <a:r>
              <a:rPr lang="en-US" altLang="en-US" sz="1200"/>
              <a:t>BioScience | Published by Oxford University Press on behalf of American Institute of Biological Sciences 2016. This work is written by (a) US Government employee(s) and is in the public domain in the US.</a:t>
            </a:r>
          </a:p>
        </p:txBody>
      </p:sp>
      <p:sp>
        <p:nvSpPr>
          <p:cNvPr id="16387" name="Rectangle 2"/>
          <p:cNvSpPr>
            <a:spLocks noChangeArrowheads="1"/>
          </p:cNvSpPr>
          <p:nvPr/>
        </p:nvSpPr>
        <p:spPr bwMode="auto">
          <a:xfrm>
            <a:off x="1524000" y="0"/>
            <a:ext cx="9144000" cy="6858000"/>
          </a:xfrm>
          <a:prstGeom prst="rect">
            <a:avLst/>
          </a:prstGeom>
          <a:noFill/>
          <a:ln w="25400" algn="ctr">
            <a:solidFill>
              <a:srgbClr val="F2F2F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endParaRPr lang="en-US" altLang="en-US">
              <a:solidFill>
                <a:srgbClr val="FFFFFF"/>
              </a:solidFill>
            </a:endParaRPr>
          </a:p>
        </p:txBody>
      </p:sp>
      <p:cxnSp>
        <p:nvCxnSpPr>
          <p:cNvPr id="16388" name="Straight Connector 8"/>
          <p:cNvCxnSpPr>
            <a:cxnSpLocks noChangeShapeType="1"/>
          </p:cNvCxnSpPr>
          <p:nvPr/>
        </p:nvCxnSpPr>
        <p:spPr bwMode="auto">
          <a:xfrm>
            <a:off x="1524000" y="5518150"/>
            <a:ext cx="9144000" cy="0"/>
          </a:xfrm>
          <a:prstGeom prst="line">
            <a:avLst/>
          </a:prstGeom>
          <a:noFill/>
          <a:ln w="6350" algn="ctr">
            <a:solidFill>
              <a:schemeClr val="tx1"/>
            </a:solidFill>
            <a:miter lim="800000"/>
            <a:headEnd/>
            <a:tailEnd/>
          </a:ln>
          <a:extLst>
            <a:ext uri="{909E8E84-426E-40DD-AFC4-6F175D3DCCD1}">
              <a14:hiddenFill xmlns:a14="http://schemas.microsoft.com/office/drawing/2010/main">
                <a:noFill/>
              </a14:hiddenFill>
            </a:ext>
          </a:extLst>
        </p:spPr>
      </p:cxnSp>
      <p:sp>
        <p:nvSpPr>
          <p:cNvPr id="16389" name="TextBox 3"/>
          <p:cNvSpPr txBox="1">
            <a:spLocks noChangeArrowheads="1"/>
          </p:cNvSpPr>
          <p:nvPr/>
        </p:nvSpPr>
        <p:spPr bwMode="auto">
          <a:xfrm>
            <a:off x="1524000" y="231775"/>
            <a:ext cx="914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endParaRPr lang="en-US" altLang="en-US" sz="1400"/>
          </a:p>
        </p:txBody>
      </p:sp>
      <p:pic>
        <p:nvPicPr>
          <p:cNvPr id="16391" name="Picture 7" descr="Co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028700"/>
            <a:ext cx="5943600" cy="4287838"/>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r>
              <a:rPr lang="en-US" smtClean="0"/>
              <a:t>Winter 2022</a:t>
            </a:r>
            <a:endParaRPr lang="en-US"/>
          </a:p>
        </p:txBody>
      </p:sp>
      <p:sp>
        <p:nvSpPr>
          <p:cNvPr id="3" name="Footer Placeholder 2"/>
          <p:cNvSpPr>
            <a:spLocks noGrp="1"/>
          </p:cNvSpPr>
          <p:nvPr>
            <p:ph type="ftr" sz="quarter" idx="11"/>
          </p:nvPr>
        </p:nvSpPr>
        <p:spPr/>
        <p:txBody>
          <a:bodyPr/>
          <a:lstStyle/>
          <a:p>
            <a:r>
              <a:rPr lang="en-US" smtClean="0"/>
              <a:t>M. Stahl (ENS-215)</a:t>
            </a:r>
            <a:endParaRPr lang="en-US"/>
          </a:p>
        </p:txBody>
      </p:sp>
      <p:sp>
        <p:nvSpPr>
          <p:cNvPr id="4" name="Slide Number Placeholder 3"/>
          <p:cNvSpPr>
            <a:spLocks noGrp="1"/>
          </p:cNvSpPr>
          <p:nvPr>
            <p:ph type="sldNum" sz="quarter" idx="12"/>
          </p:nvPr>
        </p:nvSpPr>
        <p:spPr/>
        <p:txBody>
          <a:bodyPr/>
          <a:lstStyle/>
          <a:p>
            <a:fld id="{6B1DF9D0-3CA6-4160-9898-6903D2946DE5}" type="slidenum">
              <a:rPr lang="en-US" smtClean="0"/>
              <a:t>16</a:t>
            </a:fld>
            <a:endParaRPr lang="en-US"/>
          </a:p>
        </p:txBody>
      </p:sp>
    </p:spTree>
    <p:extLst>
      <p:ext uri="{BB962C8B-B14F-4D97-AF65-F5344CB8AC3E}">
        <p14:creationId xmlns:p14="http://schemas.microsoft.com/office/powerpoint/2010/main" val="111055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21737" y="557143"/>
            <a:ext cx="5149558" cy="5720424"/>
          </a:xfrm>
          <a:prstGeom prst="rect">
            <a:avLst/>
          </a:prstGeom>
        </p:spPr>
      </p:pic>
      <p:sp>
        <p:nvSpPr>
          <p:cNvPr id="5" name="TextBox 4"/>
          <p:cNvSpPr txBox="1"/>
          <p:nvPr/>
        </p:nvSpPr>
        <p:spPr>
          <a:xfrm>
            <a:off x="1739899" y="203200"/>
            <a:ext cx="8100787" cy="707886"/>
          </a:xfrm>
          <a:prstGeom prst="rect">
            <a:avLst/>
          </a:prstGeom>
          <a:noFill/>
        </p:spPr>
        <p:txBody>
          <a:bodyPr wrap="square" rtlCol="0">
            <a:spAutoFit/>
          </a:bodyPr>
          <a:lstStyle/>
          <a:p>
            <a:r>
              <a:rPr lang="en-US" sz="4000" b="1" dirty="0"/>
              <a:t>Renewable freshwater supply (RFWS)</a:t>
            </a:r>
            <a:endParaRPr lang="en-US" sz="4000" b="1" dirty="0"/>
          </a:p>
        </p:txBody>
      </p:sp>
      <p:sp>
        <p:nvSpPr>
          <p:cNvPr id="2" name="TextBox 1"/>
          <p:cNvSpPr txBox="1"/>
          <p:nvPr/>
        </p:nvSpPr>
        <p:spPr>
          <a:xfrm>
            <a:off x="2517266" y="873324"/>
            <a:ext cx="2479250" cy="307777"/>
          </a:xfrm>
          <a:prstGeom prst="rect">
            <a:avLst/>
          </a:prstGeom>
          <a:noFill/>
        </p:spPr>
        <p:txBody>
          <a:bodyPr wrap="square" rtlCol="0">
            <a:spAutoFit/>
          </a:bodyPr>
          <a:lstStyle/>
          <a:p>
            <a:r>
              <a:rPr lang="en-US" sz="1400" dirty="0"/>
              <a:t>Units: km</a:t>
            </a:r>
            <a:r>
              <a:rPr lang="en-US" sz="1400" baseline="30000" dirty="0"/>
              <a:t>3</a:t>
            </a:r>
            <a:r>
              <a:rPr lang="en-US" sz="1400" dirty="0"/>
              <a:t>/yr</a:t>
            </a:r>
            <a:endParaRPr lang="en-US" sz="1400" dirty="0"/>
          </a:p>
        </p:txBody>
      </p:sp>
      <p:sp>
        <p:nvSpPr>
          <p:cNvPr id="3" name="TextBox 2"/>
          <p:cNvSpPr txBox="1"/>
          <p:nvPr/>
        </p:nvSpPr>
        <p:spPr>
          <a:xfrm>
            <a:off x="2421738" y="6488668"/>
            <a:ext cx="7757651" cy="369332"/>
          </a:xfrm>
          <a:prstGeom prst="rect">
            <a:avLst/>
          </a:prstGeom>
          <a:noFill/>
        </p:spPr>
        <p:txBody>
          <a:bodyPr wrap="square" rtlCol="0">
            <a:spAutoFit/>
          </a:bodyPr>
          <a:lstStyle/>
          <a:p>
            <a:r>
              <a:rPr lang="en-US" dirty="0"/>
              <a:t>Postel (</a:t>
            </a:r>
            <a:r>
              <a:rPr lang="en-US" i="1" dirty="0"/>
              <a:t>Science</a:t>
            </a:r>
            <a:r>
              <a:rPr lang="en-US" dirty="0"/>
              <a:t>, 1996)</a:t>
            </a:r>
            <a:endParaRPr lang="en-US" dirty="0"/>
          </a:p>
        </p:txBody>
      </p:sp>
      <p:sp>
        <p:nvSpPr>
          <p:cNvPr id="6" name="Date Placeholder 5"/>
          <p:cNvSpPr>
            <a:spLocks noGrp="1"/>
          </p:cNvSpPr>
          <p:nvPr>
            <p:ph type="dt" sz="half" idx="10"/>
          </p:nvPr>
        </p:nvSpPr>
        <p:spPr/>
        <p:txBody>
          <a:bodyPr/>
          <a:lstStyle/>
          <a:p>
            <a:r>
              <a:rPr lang="en-US" smtClean="0"/>
              <a:t>Winter 2022</a:t>
            </a:r>
            <a:endParaRPr lang="en-US"/>
          </a:p>
        </p:txBody>
      </p:sp>
      <p:sp>
        <p:nvSpPr>
          <p:cNvPr id="7" name="Footer Placeholder 6"/>
          <p:cNvSpPr>
            <a:spLocks noGrp="1"/>
          </p:cNvSpPr>
          <p:nvPr>
            <p:ph type="ftr" sz="quarter" idx="11"/>
          </p:nvPr>
        </p:nvSpPr>
        <p:spPr/>
        <p:txBody>
          <a:bodyPr/>
          <a:lstStyle/>
          <a:p>
            <a:r>
              <a:rPr lang="en-US" smtClean="0"/>
              <a:t>M. Stahl (ENS-215)</a:t>
            </a:r>
            <a:endParaRPr lang="en-US"/>
          </a:p>
        </p:txBody>
      </p:sp>
      <p:sp>
        <p:nvSpPr>
          <p:cNvPr id="8" name="Slide Number Placeholder 7"/>
          <p:cNvSpPr>
            <a:spLocks noGrp="1"/>
          </p:cNvSpPr>
          <p:nvPr>
            <p:ph type="sldNum" sz="quarter" idx="12"/>
          </p:nvPr>
        </p:nvSpPr>
        <p:spPr/>
        <p:txBody>
          <a:bodyPr/>
          <a:lstStyle/>
          <a:p>
            <a:fld id="{6B1DF9D0-3CA6-4160-9898-6903D2946DE5}" type="slidenum">
              <a:rPr lang="en-US" smtClean="0"/>
              <a:t>2</a:t>
            </a:fld>
            <a:endParaRPr lang="en-US"/>
          </a:p>
        </p:txBody>
      </p:sp>
    </p:spTree>
    <p:extLst>
      <p:ext uri="{BB962C8B-B14F-4D97-AF65-F5344CB8AC3E}">
        <p14:creationId xmlns:p14="http://schemas.microsoft.com/office/powerpoint/2010/main" val="1478351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80507" y="680296"/>
            <a:ext cx="6106394" cy="6177704"/>
          </a:xfrm>
          <a:prstGeom prst="rect">
            <a:avLst/>
          </a:prstGeom>
        </p:spPr>
      </p:pic>
      <p:sp>
        <p:nvSpPr>
          <p:cNvPr id="3" name="TextBox 2"/>
          <p:cNvSpPr txBox="1"/>
          <p:nvPr/>
        </p:nvSpPr>
        <p:spPr>
          <a:xfrm>
            <a:off x="1739901" y="203201"/>
            <a:ext cx="5905501" cy="584775"/>
          </a:xfrm>
          <a:prstGeom prst="rect">
            <a:avLst/>
          </a:prstGeom>
          <a:noFill/>
        </p:spPr>
        <p:txBody>
          <a:bodyPr wrap="square" rtlCol="0">
            <a:spAutoFit/>
          </a:bodyPr>
          <a:lstStyle/>
          <a:p>
            <a:r>
              <a:rPr lang="en-US" sz="3200" b="1" dirty="0"/>
              <a:t>RFWS: Flows and appropriations </a:t>
            </a:r>
            <a:endParaRPr lang="en-US" sz="3200" b="1" dirty="0"/>
          </a:p>
        </p:txBody>
      </p:sp>
      <p:sp>
        <p:nvSpPr>
          <p:cNvPr id="4" name="TextBox 3"/>
          <p:cNvSpPr txBox="1"/>
          <p:nvPr/>
        </p:nvSpPr>
        <p:spPr>
          <a:xfrm>
            <a:off x="1524001" y="6488668"/>
            <a:ext cx="7757651" cy="369332"/>
          </a:xfrm>
          <a:prstGeom prst="rect">
            <a:avLst/>
          </a:prstGeom>
          <a:noFill/>
        </p:spPr>
        <p:txBody>
          <a:bodyPr wrap="square" rtlCol="0">
            <a:spAutoFit/>
          </a:bodyPr>
          <a:lstStyle/>
          <a:p>
            <a:r>
              <a:rPr lang="en-US" dirty="0"/>
              <a:t>Postel (</a:t>
            </a:r>
            <a:r>
              <a:rPr lang="en-US" i="1" dirty="0"/>
              <a:t>Science</a:t>
            </a:r>
            <a:r>
              <a:rPr lang="en-US" dirty="0"/>
              <a:t>, 1996)</a:t>
            </a:r>
            <a:endParaRPr lang="en-US" dirty="0"/>
          </a:p>
        </p:txBody>
      </p:sp>
      <p:sp>
        <p:nvSpPr>
          <p:cNvPr id="5" name="Date Placeholder 4"/>
          <p:cNvSpPr>
            <a:spLocks noGrp="1"/>
          </p:cNvSpPr>
          <p:nvPr>
            <p:ph type="dt" sz="half" idx="10"/>
          </p:nvPr>
        </p:nvSpPr>
        <p:spPr/>
        <p:txBody>
          <a:bodyPr/>
          <a:lstStyle/>
          <a:p>
            <a:r>
              <a:rPr lang="en-US" smtClean="0"/>
              <a:t>Winter 2022</a:t>
            </a:r>
            <a:endParaRPr lang="en-US"/>
          </a:p>
        </p:txBody>
      </p:sp>
      <p:sp>
        <p:nvSpPr>
          <p:cNvPr id="6" name="Footer Placeholder 5"/>
          <p:cNvSpPr>
            <a:spLocks noGrp="1"/>
          </p:cNvSpPr>
          <p:nvPr>
            <p:ph type="ftr" sz="quarter" idx="11"/>
          </p:nvPr>
        </p:nvSpPr>
        <p:spPr/>
        <p:txBody>
          <a:bodyPr/>
          <a:lstStyle/>
          <a:p>
            <a:r>
              <a:rPr lang="en-US" smtClean="0"/>
              <a:t>M. Stahl (ENS-215)</a:t>
            </a:r>
            <a:endParaRPr lang="en-US"/>
          </a:p>
        </p:txBody>
      </p:sp>
      <p:sp>
        <p:nvSpPr>
          <p:cNvPr id="7" name="Slide Number Placeholder 6"/>
          <p:cNvSpPr>
            <a:spLocks noGrp="1"/>
          </p:cNvSpPr>
          <p:nvPr>
            <p:ph type="sldNum" sz="quarter" idx="12"/>
          </p:nvPr>
        </p:nvSpPr>
        <p:spPr/>
        <p:txBody>
          <a:bodyPr/>
          <a:lstStyle/>
          <a:p>
            <a:fld id="{6B1DF9D0-3CA6-4160-9898-6903D2946DE5}" type="slidenum">
              <a:rPr lang="en-US" smtClean="0"/>
              <a:t>3</a:t>
            </a:fld>
            <a:endParaRPr lang="en-US"/>
          </a:p>
        </p:txBody>
      </p:sp>
    </p:spTree>
    <p:extLst>
      <p:ext uri="{BB962C8B-B14F-4D97-AF65-F5344CB8AC3E}">
        <p14:creationId xmlns:p14="http://schemas.microsoft.com/office/powerpoint/2010/main" val="2269362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dams</a:t>
            </a:r>
            <a:endParaRPr lang="en-US" dirty="0"/>
          </a:p>
        </p:txBody>
      </p:sp>
      <p:sp>
        <p:nvSpPr>
          <p:cNvPr id="3" name="Content Placeholder 2"/>
          <p:cNvSpPr>
            <a:spLocks noGrp="1"/>
          </p:cNvSpPr>
          <p:nvPr>
            <p:ph idx="1"/>
          </p:nvPr>
        </p:nvSpPr>
        <p:spPr/>
        <p:txBody>
          <a:bodyPr>
            <a:normAutofit/>
          </a:bodyPr>
          <a:lstStyle/>
          <a:p>
            <a:r>
              <a:rPr lang="en-US" sz="3600" dirty="0"/>
              <a:t>Embankment dam </a:t>
            </a:r>
          </a:p>
          <a:p>
            <a:r>
              <a:rPr lang="en-US" sz="3600" dirty="0"/>
              <a:t>Concrete dam</a:t>
            </a:r>
          </a:p>
          <a:p>
            <a:pPr lvl="1"/>
            <a:r>
              <a:rPr lang="en-US" sz="3200" dirty="0"/>
              <a:t>Gravity</a:t>
            </a:r>
          </a:p>
          <a:p>
            <a:pPr lvl="1"/>
            <a:r>
              <a:rPr lang="en-US" sz="3200" dirty="0"/>
              <a:t>Buttress </a:t>
            </a:r>
          </a:p>
          <a:p>
            <a:pPr lvl="1"/>
            <a:r>
              <a:rPr lang="en-US" sz="3200" dirty="0"/>
              <a:t>Arch</a:t>
            </a:r>
            <a:endParaRPr lang="en-US" sz="3200" dirty="0"/>
          </a:p>
        </p:txBody>
      </p:sp>
      <p:sp>
        <p:nvSpPr>
          <p:cNvPr id="4" name="Date Placeholder 3"/>
          <p:cNvSpPr>
            <a:spLocks noGrp="1"/>
          </p:cNvSpPr>
          <p:nvPr>
            <p:ph type="dt" sz="half" idx="10"/>
          </p:nvPr>
        </p:nvSpPr>
        <p:spPr/>
        <p:txBody>
          <a:bodyPr/>
          <a:lstStyle/>
          <a:p>
            <a:r>
              <a:rPr lang="en-US" smtClean="0"/>
              <a:t>Winter 2022</a:t>
            </a:r>
            <a:endParaRPr lang="en-US"/>
          </a:p>
        </p:txBody>
      </p:sp>
      <p:sp>
        <p:nvSpPr>
          <p:cNvPr id="5" name="Footer Placeholder 4"/>
          <p:cNvSpPr>
            <a:spLocks noGrp="1"/>
          </p:cNvSpPr>
          <p:nvPr>
            <p:ph type="ftr" sz="quarter" idx="11"/>
          </p:nvPr>
        </p:nvSpPr>
        <p:spPr/>
        <p:txBody>
          <a:bodyPr/>
          <a:lstStyle/>
          <a:p>
            <a:r>
              <a:rPr lang="en-US" smtClean="0"/>
              <a:t>M. Stahl (ENS-215)</a:t>
            </a:r>
            <a:endParaRPr lang="en-US"/>
          </a:p>
        </p:txBody>
      </p:sp>
      <p:sp>
        <p:nvSpPr>
          <p:cNvPr id="6" name="Slide Number Placeholder 5"/>
          <p:cNvSpPr>
            <a:spLocks noGrp="1"/>
          </p:cNvSpPr>
          <p:nvPr>
            <p:ph type="sldNum" sz="quarter" idx="12"/>
          </p:nvPr>
        </p:nvSpPr>
        <p:spPr/>
        <p:txBody>
          <a:bodyPr/>
          <a:lstStyle/>
          <a:p>
            <a:fld id="{6B1DF9D0-3CA6-4160-9898-6903D2946DE5}" type="slidenum">
              <a:rPr lang="en-US" smtClean="0"/>
              <a:t>4</a:t>
            </a:fld>
            <a:endParaRPr lang="en-US"/>
          </a:p>
        </p:txBody>
      </p:sp>
    </p:spTree>
    <p:extLst>
      <p:ext uri="{BB962C8B-B14F-4D97-AF65-F5344CB8AC3E}">
        <p14:creationId xmlns:p14="http://schemas.microsoft.com/office/powerpoint/2010/main" val="3103084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ross-section through an embankment d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105812"/>
            <a:ext cx="9144000" cy="38770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24000" y="0"/>
            <a:ext cx="6076950" cy="707886"/>
          </a:xfrm>
          <a:prstGeom prst="rect">
            <a:avLst/>
          </a:prstGeom>
          <a:noFill/>
        </p:spPr>
        <p:txBody>
          <a:bodyPr wrap="square" rtlCol="0">
            <a:spAutoFit/>
          </a:bodyPr>
          <a:lstStyle/>
          <a:p>
            <a:r>
              <a:rPr lang="en-US" sz="4000" b="1" dirty="0"/>
              <a:t>Embankment dam</a:t>
            </a:r>
            <a:endParaRPr lang="en-US" sz="4000" b="1" dirty="0"/>
          </a:p>
        </p:txBody>
      </p:sp>
      <p:sp>
        <p:nvSpPr>
          <p:cNvPr id="2" name="Date Placeholder 1"/>
          <p:cNvSpPr>
            <a:spLocks noGrp="1"/>
          </p:cNvSpPr>
          <p:nvPr>
            <p:ph type="dt" sz="half" idx="10"/>
          </p:nvPr>
        </p:nvSpPr>
        <p:spPr/>
        <p:txBody>
          <a:bodyPr/>
          <a:lstStyle/>
          <a:p>
            <a:r>
              <a:rPr lang="en-US" smtClean="0"/>
              <a:t>Winter 2022</a:t>
            </a:r>
            <a:endParaRPr lang="en-US"/>
          </a:p>
        </p:txBody>
      </p:sp>
      <p:sp>
        <p:nvSpPr>
          <p:cNvPr id="4" name="Footer Placeholder 3"/>
          <p:cNvSpPr>
            <a:spLocks noGrp="1"/>
          </p:cNvSpPr>
          <p:nvPr>
            <p:ph type="ftr" sz="quarter" idx="11"/>
          </p:nvPr>
        </p:nvSpPr>
        <p:spPr/>
        <p:txBody>
          <a:bodyPr/>
          <a:lstStyle/>
          <a:p>
            <a:r>
              <a:rPr lang="en-US" smtClean="0"/>
              <a:t>M. Stahl (ENS-215)</a:t>
            </a:r>
            <a:endParaRPr lang="en-US"/>
          </a:p>
        </p:txBody>
      </p:sp>
      <p:sp>
        <p:nvSpPr>
          <p:cNvPr id="5" name="Slide Number Placeholder 4"/>
          <p:cNvSpPr>
            <a:spLocks noGrp="1"/>
          </p:cNvSpPr>
          <p:nvPr>
            <p:ph type="sldNum" sz="quarter" idx="12"/>
          </p:nvPr>
        </p:nvSpPr>
        <p:spPr/>
        <p:txBody>
          <a:bodyPr/>
          <a:lstStyle/>
          <a:p>
            <a:fld id="{6B1DF9D0-3CA6-4160-9898-6903D2946DE5}" type="slidenum">
              <a:rPr lang="en-US" smtClean="0"/>
              <a:t>5</a:t>
            </a:fld>
            <a:endParaRPr lang="en-US"/>
          </a:p>
        </p:txBody>
      </p:sp>
    </p:spTree>
    <p:extLst>
      <p:ext uri="{BB962C8B-B14F-4D97-AF65-F5344CB8AC3E}">
        <p14:creationId xmlns:p14="http://schemas.microsoft.com/office/powerpoint/2010/main" val="4253106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5/50/MicaDam.JPG/1280px-MicaD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8651556" cy="64886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0" y="6642556"/>
            <a:ext cx="7677150" cy="215444"/>
          </a:xfrm>
          <a:prstGeom prst="rect">
            <a:avLst/>
          </a:prstGeom>
        </p:spPr>
        <p:txBody>
          <a:bodyPr wrap="square">
            <a:spAutoFit/>
          </a:bodyPr>
          <a:lstStyle/>
          <a:p>
            <a:r>
              <a:rPr lang="en-US" sz="800" dirty="0"/>
              <a:t>https://en.wikipedia.org/wiki/Embankment_dam#/media/File:MicaDam.JPG</a:t>
            </a:r>
          </a:p>
        </p:txBody>
      </p:sp>
      <p:sp>
        <p:nvSpPr>
          <p:cNvPr id="5" name="TextBox 4"/>
          <p:cNvSpPr txBox="1"/>
          <p:nvPr/>
        </p:nvSpPr>
        <p:spPr>
          <a:xfrm>
            <a:off x="1524000" y="0"/>
            <a:ext cx="6076950" cy="707886"/>
          </a:xfrm>
          <a:prstGeom prst="rect">
            <a:avLst/>
          </a:prstGeom>
          <a:noFill/>
        </p:spPr>
        <p:txBody>
          <a:bodyPr wrap="square" rtlCol="0">
            <a:spAutoFit/>
          </a:bodyPr>
          <a:lstStyle/>
          <a:p>
            <a:r>
              <a:rPr lang="en-US" sz="4000" b="1" dirty="0">
                <a:solidFill>
                  <a:schemeClr val="bg1"/>
                </a:solidFill>
              </a:rPr>
              <a:t>Embankment dam</a:t>
            </a:r>
            <a:endParaRPr lang="en-US" sz="4000" b="1" dirty="0">
              <a:solidFill>
                <a:schemeClr val="bg1"/>
              </a:solidFill>
            </a:endParaRPr>
          </a:p>
        </p:txBody>
      </p:sp>
      <p:sp>
        <p:nvSpPr>
          <p:cNvPr id="2" name="Date Placeholder 1"/>
          <p:cNvSpPr>
            <a:spLocks noGrp="1"/>
          </p:cNvSpPr>
          <p:nvPr>
            <p:ph type="dt" sz="half" idx="10"/>
          </p:nvPr>
        </p:nvSpPr>
        <p:spPr/>
        <p:txBody>
          <a:bodyPr/>
          <a:lstStyle/>
          <a:p>
            <a:r>
              <a:rPr lang="en-US" smtClean="0"/>
              <a:t>Winter 2022</a:t>
            </a:r>
            <a:endParaRPr lang="en-US"/>
          </a:p>
        </p:txBody>
      </p:sp>
      <p:sp>
        <p:nvSpPr>
          <p:cNvPr id="3" name="Footer Placeholder 2"/>
          <p:cNvSpPr>
            <a:spLocks noGrp="1"/>
          </p:cNvSpPr>
          <p:nvPr>
            <p:ph type="ftr" sz="quarter" idx="11"/>
          </p:nvPr>
        </p:nvSpPr>
        <p:spPr/>
        <p:txBody>
          <a:bodyPr/>
          <a:lstStyle/>
          <a:p>
            <a:r>
              <a:rPr lang="en-US" smtClean="0"/>
              <a:t>M. Stahl (ENS-215)</a:t>
            </a:r>
            <a:endParaRPr lang="en-US"/>
          </a:p>
        </p:txBody>
      </p:sp>
      <p:sp>
        <p:nvSpPr>
          <p:cNvPr id="6" name="Slide Number Placeholder 5"/>
          <p:cNvSpPr>
            <a:spLocks noGrp="1"/>
          </p:cNvSpPr>
          <p:nvPr>
            <p:ph type="sldNum" sz="quarter" idx="12"/>
          </p:nvPr>
        </p:nvSpPr>
        <p:spPr/>
        <p:txBody>
          <a:bodyPr/>
          <a:lstStyle/>
          <a:p>
            <a:fld id="{6B1DF9D0-3CA6-4160-9898-6903D2946DE5}" type="slidenum">
              <a:rPr lang="en-US" smtClean="0"/>
              <a:t>6</a:t>
            </a:fld>
            <a:endParaRPr lang="en-US"/>
          </a:p>
        </p:txBody>
      </p:sp>
    </p:spTree>
    <p:extLst>
      <p:ext uri="{BB962C8B-B14F-4D97-AF65-F5344CB8AC3E}">
        <p14:creationId xmlns:p14="http://schemas.microsoft.com/office/powerpoint/2010/main" val="300519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hmKLxoAPU1c"/>
          <p:cNvPicPr>
            <a:picLocks noRot="1" noChangeAspect="1"/>
          </p:cNvPicPr>
          <p:nvPr>
            <a:videoFile r:link="rId1"/>
          </p:nvPr>
        </p:nvPicPr>
        <p:blipFill>
          <a:blip r:embed="rId4"/>
          <a:stretch>
            <a:fillRect/>
          </a:stretch>
        </p:blipFill>
        <p:spPr>
          <a:xfrm>
            <a:off x="1546942" y="857251"/>
            <a:ext cx="9121058" cy="5130595"/>
          </a:xfrm>
          <a:prstGeom prst="rect">
            <a:avLst/>
          </a:prstGeom>
        </p:spPr>
      </p:pic>
      <p:sp>
        <p:nvSpPr>
          <p:cNvPr id="3" name="Rectangle 2"/>
          <p:cNvSpPr/>
          <p:nvPr/>
        </p:nvSpPr>
        <p:spPr>
          <a:xfrm>
            <a:off x="1546943" y="6488668"/>
            <a:ext cx="3189271" cy="369332"/>
          </a:xfrm>
          <a:prstGeom prst="rect">
            <a:avLst/>
          </a:prstGeom>
        </p:spPr>
        <p:txBody>
          <a:bodyPr wrap="none">
            <a:spAutoFit/>
          </a:bodyPr>
          <a:lstStyle/>
          <a:p>
            <a:r>
              <a:rPr lang="en-US" dirty="0"/>
              <a:t>https://youtu.be/hmKLxoAPU1c</a:t>
            </a:r>
          </a:p>
        </p:txBody>
      </p:sp>
      <p:sp>
        <p:nvSpPr>
          <p:cNvPr id="4" name="Date Placeholder 3"/>
          <p:cNvSpPr>
            <a:spLocks noGrp="1"/>
          </p:cNvSpPr>
          <p:nvPr>
            <p:ph type="dt" sz="half" idx="10"/>
          </p:nvPr>
        </p:nvSpPr>
        <p:spPr/>
        <p:txBody>
          <a:bodyPr/>
          <a:lstStyle/>
          <a:p>
            <a:r>
              <a:rPr lang="en-US" smtClean="0"/>
              <a:t>Winter 2022</a:t>
            </a:r>
            <a:endParaRPr lang="en-US"/>
          </a:p>
        </p:txBody>
      </p:sp>
      <p:sp>
        <p:nvSpPr>
          <p:cNvPr id="5" name="Footer Placeholder 4"/>
          <p:cNvSpPr>
            <a:spLocks noGrp="1"/>
          </p:cNvSpPr>
          <p:nvPr>
            <p:ph type="ftr" sz="quarter" idx="11"/>
          </p:nvPr>
        </p:nvSpPr>
        <p:spPr/>
        <p:txBody>
          <a:bodyPr/>
          <a:lstStyle/>
          <a:p>
            <a:r>
              <a:rPr lang="en-US" smtClean="0"/>
              <a:t>M. Stahl (ENS-215)</a:t>
            </a:r>
            <a:endParaRPr lang="en-US"/>
          </a:p>
        </p:txBody>
      </p:sp>
      <p:sp>
        <p:nvSpPr>
          <p:cNvPr id="6" name="Slide Number Placeholder 5"/>
          <p:cNvSpPr>
            <a:spLocks noGrp="1"/>
          </p:cNvSpPr>
          <p:nvPr>
            <p:ph type="sldNum" sz="quarter" idx="12"/>
          </p:nvPr>
        </p:nvSpPr>
        <p:spPr/>
        <p:txBody>
          <a:bodyPr/>
          <a:lstStyle/>
          <a:p>
            <a:fld id="{6B1DF9D0-3CA6-4160-9898-6903D2946DE5}" type="slidenum">
              <a:rPr lang="en-US" smtClean="0"/>
              <a:t>7</a:t>
            </a:fld>
            <a:endParaRPr lang="en-US"/>
          </a:p>
        </p:txBody>
      </p:sp>
    </p:spTree>
    <p:extLst>
      <p:ext uri="{BB962C8B-B14F-4D97-AF65-F5344CB8AC3E}">
        <p14:creationId xmlns:p14="http://schemas.microsoft.com/office/powerpoint/2010/main" val="19794223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gravity d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757237"/>
            <a:ext cx="4429125" cy="50246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4000" y="0"/>
            <a:ext cx="6076950" cy="707886"/>
          </a:xfrm>
          <a:prstGeom prst="rect">
            <a:avLst/>
          </a:prstGeom>
          <a:noFill/>
        </p:spPr>
        <p:txBody>
          <a:bodyPr wrap="square" rtlCol="0">
            <a:spAutoFit/>
          </a:bodyPr>
          <a:lstStyle/>
          <a:p>
            <a:r>
              <a:rPr lang="en-US" sz="4000" b="1" dirty="0"/>
              <a:t>Gravity dam</a:t>
            </a:r>
            <a:endParaRPr lang="en-US" sz="4000" b="1" dirty="0"/>
          </a:p>
        </p:txBody>
      </p:sp>
      <p:sp>
        <p:nvSpPr>
          <p:cNvPr id="2" name="Date Placeholder 1"/>
          <p:cNvSpPr>
            <a:spLocks noGrp="1"/>
          </p:cNvSpPr>
          <p:nvPr>
            <p:ph type="dt" sz="half" idx="10"/>
          </p:nvPr>
        </p:nvSpPr>
        <p:spPr/>
        <p:txBody>
          <a:bodyPr/>
          <a:lstStyle/>
          <a:p>
            <a:r>
              <a:rPr lang="en-US" smtClean="0"/>
              <a:t>Winter 2022</a:t>
            </a:r>
            <a:endParaRPr lang="en-US"/>
          </a:p>
        </p:txBody>
      </p:sp>
      <p:sp>
        <p:nvSpPr>
          <p:cNvPr id="3" name="Footer Placeholder 2"/>
          <p:cNvSpPr>
            <a:spLocks noGrp="1"/>
          </p:cNvSpPr>
          <p:nvPr>
            <p:ph type="ftr" sz="quarter" idx="11"/>
          </p:nvPr>
        </p:nvSpPr>
        <p:spPr/>
        <p:txBody>
          <a:bodyPr/>
          <a:lstStyle/>
          <a:p>
            <a:r>
              <a:rPr lang="en-US" smtClean="0"/>
              <a:t>M. Stahl (ENS-215)</a:t>
            </a:r>
            <a:endParaRPr lang="en-US"/>
          </a:p>
        </p:txBody>
      </p:sp>
      <p:sp>
        <p:nvSpPr>
          <p:cNvPr id="5" name="Slide Number Placeholder 4"/>
          <p:cNvSpPr>
            <a:spLocks noGrp="1"/>
          </p:cNvSpPr>
          <p:nvPr>
            <p:ph type="sldNum" sz="quarter" idx="12"/>
          </p:nvPr>
        </p:nvSpPr>
        <p:spPr/>
        <p:txBody>
          <a:bodyPr/>
          <a:lstStyle/>
          <a:p>
            <a:fld id="{6B1DF9D0-3CA6-4160-9898-6903D2946DE5}" type="slidenum">
              <a:rPr lang="en-US" smtClean="0"/>
              <a:t>8</a:t>
            </a:fld>
            <a:endParaRPr lang="en-US"/>
          </a:p>
        </p:txBody>
      </p:sp>
    </p:spTree>
    <p:extLst>
      <p:ext uri="{BB962C8B-B14F-4D97-AF65-F5344CB8AC3E}">
        <p14:creationId xmlns:p14="http://schemas.microsoft.com/office/powerpoint/2010/main" val="62075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upload.wikimedia.org/wikipedia/commons/7/73/Grand_Coulee_D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0" y="2604"/>
            <a:ext cx="8509000" cy="685539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841500" y="6642556"/>
            <a:ext cx="4572000" cy="215444"/>
          </a:xfrm>
          <a:prstGeom prst="rect">
            <a:avLst/>
          </a:prstGeom>
        </p:spPr>
        <p:txBody>
          <a:bodyPr>
            <a:spAutoFit/>
          </a:bodyPr>
          <a:lstStyle/>
          <a:p>
            <a:r>
              <a:rPr lang="en-US" sz="800" dirty="0"/>
              <a:t>https://en.wikipedia.org/wiki/Grand_Coulee_Dam</a:t>
            </a:r>
          </a:p>
        </p:txBody>
      </p:sp>
      <p:sp>
        <p:nvSpPr>
          <p:cNvPr id="4" name="TextBox 3"/>
          <p:cNvSpPr txBox="1"/>
          <p:nvPr/>
        </p:nvSpPr>
        <p:spPr>
          <a:xfrm>
            <a:off x="1968500" y="0"/>
            <a:ext cx="6076950" cy="707886"/>
          </a:xfrm>
          <a:prstGeom prst="rect">
            <a:avLst/>
          </a:prstGeom>
          <a:noFill/>
        </p:spPr>
        <p:txBody>
          <a:bodyPr wrap="square" rtlCol="0">
            <a:spAutoFit/>
          </a:bodyPr>
          <a:lstStyle/>
          <a:p>
            <a:r>
              <a:rPr lang="en-US" sz="4000" b="1" dirty="0">
                <a:solidFill>
                  <a:schemeClr val="bg1"/>
                </a:solidFill>
              </a:rPr>
              <a:t>Gravity dam</a:t>
            </a:r>
            <a:endParaRPr lang="en-US" sz="4000" b="1" dirty="0">
              <a:solidFill>
                <a:schemeClr val="bg1"/>
              </a:solidFill>
            </a:endParaRPr>
          </a:p>
        </p:txBody>
      </p:sp>
      <p:sp>
        <p:nvSpPr>
          <p:cNvPr id="3" name="Date Placeholder 2"/>
          <p:cNvSpPr>
            <a:spLocks noGrp="1"/>
          </p:cNvSpPr>
          <p:nvPr>
            <p:ph type="dt" sz="half" idx="10"/>
          </p:nvPr>
        </p:nvSpPr>
        <p:spPr/>
        <p:txBody>
          <a:bodyPr/>
          <a:lstStyle/>
          <a:p>
            <a:r>
              <a:rPr lang="en-US" smtClean="0"/>
              <a:t>Winter 2022</a:t>
            </a:r>
            <a:endParaRPr lang="en-US"/>
          </a:p>
        </p:txBody>
      </p:sp>
      <p:sp>
        <p:nvSpPr>
          <p:cNvPr id="5" name="Footer Placeholder 4"/>
          <p:cNvSpPr>
            <a:spLocks noGrp="1"/>
          </p:cNvSpPr>
          <p:nvPr>
            <p:ph type="ftr" sz="quarter" idx="11"/>
          </p:nvPr>
        </p:nvSpPr>
        <p:spPr/>
        <p:txBody>
          <a:bodyPr/>
          <a:lstStyle/>
          <a:p>
            <a:r>
              <a:rPr lang="en-US" smtClean="0"/>
              <a:t>M. Stahl (ENS-215)</a:t>
            </a:r>
            <a:endParaRPr lang="en-US"/>
          </a:p>
        </p:txBody>
      </p:sp>
      <p:sp>
        <p:nvSpPr>
          <p:cNvPr id="6" name="Slide Number Placeholder 5"/>
          <p:cNvSpPr>
            <a:spLocks noGrp="1"/>
          </p:cNvSpPr>
          <p:nvPr>
            <p:ph type="sldNum" sz="quarter" idx="12"/>
          </p:nvPr>
        </p:nvSpPr>
        <p:spPr/>
        <p:txBody>
          <a:bodyPr/>
          <a:lstStyle/>
          <a:p>
            <a:fld id="{6B1DF9D0-3CA6-4160-9898-6903D2946DE5}" type="slidenum">
              <a:rPr lang="en-US" smtClean="0"/>
              <a:t>9</a:t>
            </a:fld>
            <a:endParaRPr lang="en-US"/>
          </a:p>
        </p:txBody>
      </p:sp>
    </p:spTree>
    <p:extLst>
      <p:ext uri="{BB962C8B-B14F-4D97-AF65-F5344CB8AC3E}">
        <p14:creationId xmlns:p14="http://schemas.microsoft.com/office/powerpoint/2010/main" val="5451896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1391</Words>
  <Application>Microsoft Office PowerPoint</Application>
  <PresentationFormat>Widescreen</PresentationFormat>
  <Paragraphs>166</Paragraphs>
  <Slides>16</Slides>
  <Notes>16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MS PGothic</vt:lpstr>
      <vt:lpstr>Arial</vt:lpstr>
      <vt:lpstr>Calibri</vt:lpstr>
      <vt:lpstr>Calibri Light</vt:lpstr>
      <vt:lpstr>Office Theme</vt:lpstr>
      <vt:lpstr>Water available for human use</vt:lpstr>
      <vt:lpstr>PowerPoint Presentation</vt:lpstr>
      <vt:lpstr>PowerPoint Presentation</vt:lpstr>
      <vt:lpstr>Types of dams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regulation</vt:lpstr>
      <vt:lpstr>PowerPoint Presentation</vt:lpstr>
    </vt:vector>
  </TitlesOfParts>
  <Company>Union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available for human use</dc:title>
  <dc:creator>Stahl, Mason O.</dc:creator>
  <cp:lastModifiedBy>Stahl, Mason O.</cp:lastModifiedBy>
  <cp:revision>5</cp:revision>
  <dcterms:created xsi:type="dcterms:W3CDTF">2022-01-18T17:52:53Z</dcterms:created>
  <dcterms:modified xsi:type="dcterms:W3CDTF">2022-01-19T12:42:50Z</dcterms:modified>
</cp:coreProperties>
</file>