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2"/>
  </p:sldMasterIdLst>
  <p:notesMasterIdLst>
    <p:notesMasterId r:id="rId33"/>
  </p:notesMasterIdLst>
  <p:handoutMasterIdLst>
    <p:handoutMasterId r:id="rId34"/>
  </p:handoutMasterIdLst>
  <p:sldIdLst>
    <p:sldId id="601" r:id="rId3"/>
    <p:sldId id="537" r:id="rId4"/>
    <p:sldId id="538" r:id="rId5"/>
    <p:sldId id="540" r:id="rId6"/>
    <p:sldId id="645" r:id="rId7"/>
    <p:sldId id="542" r:id="rId8"/>
    <p:sldId id="600" r:id="rId9"/>
    <p:sldId id="629" r:id="rId10"/>
    <p:sldId id="632" r:id="rId11"/>
    <p:sldId id="633" r:id="rId12"/>
    <p:sldId id="639" r:id="rId13"/>
    <p:sldId id="634" r:id="rId14"/>
    <p:sldId id="640" r:id="rId15"/>
    <p:sldId id="644" r:id="rId16"/>
    <p:sldId id="549" r:id="rId17"/>
    <p:sldId id="635" r:id="rId18"/>
    <p:sldId id="259" r:id="rId19"/>
    <p:sldId id="638" r:id="rId20"/>
    <p:sldId id="637" r:id="rId21"/>
    <p:sldId id="258" r:id="rId22"/>
    <p:sldId id="642" r:id="rId23"/>
    <p:sldId id="553" r:id="rId24"/>
    <p:sldId id="599" r:id="rId25"/>
    <p:sldId id="605" r:id="rId26"/>
    <p:sldId id="606" r:id="rId27"/>
    <p:sldId id="643" r:id="rId28"/>
    <p:sldId id="559" r:id="rId29"/>
    <p:sldId id="646" r:id="rId30"/>
    <p:sldId id="641" r:id="rId31"/>
    <p:sldId id="647" r:id="rId32"/>
  </p:sldIdLst>
  <p:sldSz cx="12190413" cy="6859588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5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orient="horz" pos="1608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165">
          <p15:clr>
            <a:srgbClr val="A4A3A4"/>
          </p15:clr>
        </p15:guide>
        <p15:guide id="8" orient="horz" pos="4170">
          <p15:clr>
            <a:srgbClr val="A4A3A4"/>
          </p15:clr>
        </p15:guide>
        <p15:guide id="9" orient="horz" pos="2886">
          <p15:clr>
            <a:srgbClr val="A4A3A4"/>
          </p15:clr>
        </p15:guide>
        <p15:guide id="10" orient="horz" pos="964">
          <p15:clr>
            <a:srgbClr val="A4A3A4"/>
          </p15:clr>
        </p15:guide>
        <p15:guide id="11" orient="horz" pos="3053">
          <p15:clr>
            <a:srgbClr val="A4A3A4"/>
          </p15:clr>
        </p15:guide>
        <p15:guide id="12" orient="horz" pos="1131">
          <p15:clr>
            <a:srgbClr val="A4A3A4"/>
          </p15:clr>
        </p15:guide>
        <p15:guide id="13" orient="horz" pos="2723">
          <p15:clr>
            <a:srgbClr val="A4A3A4"/>
          </p15:clr>
        </p15:guide>
        <p15:guide id="14" orient="horz" pos="1280">
          <p15:clr>
            <a:srgbClr val="A4A3A4"/>
          </p15:clr>
        </p15:guide>
        <p15:guide id="15" orient="horz" pos="3850">
          <p15:clr>
            <a:srgbClr val="A4A3A4"/>
          </p15:clr>
        </p15:guide>
        <p15:guide id="16" orient="horz" pos="3685">
          <p15:clr>
            <a:srgbClr val="A4A3A4"/>
          </p15:clr>
        </p15:guide>
        <p15:guide id="17" orient="horz" pos="3530">
          <p15:clr>
            <a:srgbClr val="A4A3A4"/>
          </p15:clr>
        </p15:guide>
        <p15:guide id="18" orient="horz" pos="3370">
          <p15:clr>
            <a:srgbClr val="A4A3A4"/>
          </p15:clr>
        </p15:guide>
        <p15:guide id="19" orient="horz" pos="3206">
          <p15:clr>
            <a:srgbClr val="A4A3A4"/>
          </p15:clr>
        </p15:guide>
        <p15:guide id="20" orient="horz" pos="2570">
          <p15:clr>
            <a:srgbClr val="A4A3A4"/>
          </p15:clr>
        </p15:guide>
        <p15:guide id="21" orient="horz" pos="2407">
          <p15:clr>
            <a:srgbClr val="A4A3A4"/>
          </p15:clr>
        </p15:guide>
        <p15:guide id="22" orient="horz" pos="1924">
          <p15:clr>
            <a:srgbClr val="A4A3A4"/>
          </p15:clr>
        </p15:guide>
        <p15:guide id="23" orient="horz" pos="1767">
          <p15:clr>
            <a:srgbClr val="A4A3A4"/>
          </p15:clr>
        </p15:guide>
        <p15:guide id="24" orient="horz" pos="1447">
          <p15:clr>
            <a:srgbClr val="A4A3A4"/>
          </p15:clr>
        </p15:guide>
        <p15:guide id="25" orient="horz" pos="649">
          <p15:clr>
            <a:srgbClr val="A4A3A4"/>
          </p15:clr>
        </p15:guide>
        <p15:guide id="26" orient="horz" pos="2084">
          <p15:clr>
            <a:srgbClr val="A4A3A4"/>
          </p15:clr>
        </p15:guide>
        <p15:guide id="27" orient="horz" pos="2243">
          <p15:clr>
            <a:srgbClr val="A4A3A4"/>
          </p15:clr>
        </p15:guide>
        <p15:guide id="28" pos="3840">
          <p15:clr>
            <a:srgbClr val="A4A3A4"/>
          </p15:clr>
        </p15:guide>
        <p15:guide id="29" pos="320">
          <p15:clr>
            <a:srgbClr val="A4A3A4"/>
          </p15:clr>
        </p15:guide>
        <p15:guide id="30" pos="7367">
          <p15:clr>
            <a:srgbClr val="A4A3A4"/>
          </p15:clr>
        </p15:guide>
        <p15:guide id="31" pos="7043">
          <p15:clr>
            <a:srgbClr val="A4A3A4"/>
          </p15:clr>
        </p15:guide>
        <p15:guide id="32" pos="6562">
          <p15:clr>
            <a:srgbClr val="A4A3A4"/>
          </p15:clr>
        </p15:guide>
        <p15:guide id="33">
          <p15:clr>
            <a:srgbClr val="A4A3A4"/>
          </p15:clr>
        </p15:guide>
        <p15:guide id="34" pos="6083">
          <p15:clr>
            <a:srgbClr val="A4A3A4"/>
          </p15:clr>
        </p15:guide>
        <p15:guide id="35" pos="167">
          <p15:clr>
            <a:srgbClr val="A4A3A4"/>
          </p15:clr>
        </p15:guide>
        <p15:guide id="36" pos="7520">
          <p15:clr>
            <a:srgbClr val="A4A3A4"/>
          </p15:clr>
        </p15:guide>
        <p15:guide id="37" pos="2568">
          <p15:clr>
            <a:srgbClr val="A4A3A4"/>
          </p15:clr>
        </p15:guide>
        <p15:guide id="38" pos="2406">
          <p15:clr>
            <a:srgbClr val="A4A3A4"/>
          </p15:clr>
        </p15:guide>
        <p15:guide id="39" pos="2717">
          <p15:clr>
            <a:srgbClr val="A4A3A4"/>
          </p15:clr>
        </p15:guide>
        <p15:guide id="40" pos="2884">
          <p15:clr>
            <a:srgbClr val="A4A3A4"/>
          </p15:clr>
        </p15:guide>
        <p15:guide id="41" pos="3050">
          <p15:clr>
            <a:srgbClr val="A4A3A4"/>
          </p15:clr>
        </p15:guide>
        <p15:guide id="42" pos="3204">
          <p15:clr>
            <a:srgbClr val="A4A3A4"/>
          </p15:clr>
        </p15:guide>
        <p15:guide id="43" pos="3361">
          <p15:clr>
            <a:srgbClr val="A4A3A4"/>
          </p15:clr>
        </p15:guide>
        <p15:guide id="44" pos="3528">
          <p15:clr>
            <a:srgbClr val="A4A3A4"/>
          </p15:clr>
        </p15:guide>
        <p15:guide id="45" pos="4005">
          <p15:clr>
            <a:srgbClr val="A4A3A4"/>
          </p15:clr>
        </p15:guide>
        <p15:guide id="46" pos="4159">
          <p15:clr>
            <a:srgbClr val="A4A3A4"/>
          </p15:clr>
        </p15:guide>
        <p15:guide id="47" pos="4321">
          <p15:clr>
            <a:srgbClr val="A4A3A4"/>
          </p15:clr>
        </p15:guide>
        <p15:guide id="48" pos="4483">
          <p15:clr>
            <a:srgbClr val="A4A3A4"/>
          </p15:clr>
        </p15:guide>
        <p15:guide id="49" pos="5601">
          <p15:clr>
            <a:srgbClr val="A4A3A4"/>
          </p15:clr>
        </p15:guide>
        <p15:guide id="50" pos="5763">
          <p15:clr>
            <a:srgbClr val="A4A3A4"/>
          </p15:clr>
        </p15:guide>
        <p15:guide id="51" pos="5926">
          <p15:clr>
            <a:srgbClr val="A4A3A4"/>
          </p15:clr>
        </p15:guide>
        <p15:guide id="52" pos="6246">
          <p15:clr>
            <a:srgbClr val="A4A3A4"/>
          </p15:clr>
        </p15:guide>
        <p15:guide id="53" pos="6406">
          <p15:clr>
            <a:srgbClr val="A4A3A4"/>
          </p15:clr>
        </p15:guide>
        <p15:guide id="54" pos="7203">
          <p15:clr>
            <a:srgbClr val="A4A3A4"/>
          </p15:clr>
        </p15:guide>
        <p15:guide id="55" pos="6718">
          <p15:clr>
            <a:srgbClr val="A4A3A4"/>
          </p15:clr>
        </p15:guide>
        <p15:guide id="56" pos="6884">
          <p15:clr>
            <a:srgbClr val="A4A3A4"/>
          </p15:clr>
        </p15:guide>
        <p15:guide id="57" pos="5447">
          <p15:clr>
            <a:srgbClr val="A4A3A4"/>
          </p15:clr>
        </p15:guide>
        <p15:guide id="58" pos="5282">
          <p15:clr>
            <a:srgbClr val="A4A3A4"/>
          </p15:clr>
        </p15:guide>
        <p15:guide id="59" pos="5119">
          <p15:clr>
            <a:srgbClr val="A4A3A4"/>
          </p15:clr>
        </p15:guide>
        <p15:guide id="60" pos="4961">
          <p15:clr>
            <a:srgbClr val="A4A3A4"/>
          </p15:clr>
        </p15:guide>
        <p15:guide id="61" pos="4803">
          <p15:clr>
            <a:srgbClr val="A4A3A4"/>
          </p15:clr>
        </p15:guide>
        <p15:guide id="62" pos="4637">
          <p15:clr>
            <a:srgbClr val="A4A3A4"/>
          </p15:clr>
        </p15:guide>
        <p15:guide id="63" pos="487">
          <p15:clr>
            <a:srgbClr val="A4A3A4"/>
          </p15:clr>
        </p15:guide>
        <p15:guide id="64" pos="644">
          <p15:clr>
            <a:srgbClr val="A4A3A4"/>
          </p15:clr>
        </p15:guide>
        <p15:guide id="65" pos="801">
          <p15:clr>
            <a:srgbClr val="A4A3A4"/>
          </p15:clr>
        </p15:guide>
        <p15:guide id="66" pos="967">
          <p15:clr>
            <a:srgbClr val="A4A3A4"/>
          </p15:clr>
        </p15:guide>
        <p15:guide id="67" pos="1120">
          <p15:clr>
            <a:srgbClr val="A4A3A4"/>
          </p15:clr>
        </p15:guide>
        <p15:guide id="68" pos="1281">
          <p15:clr>
            <a:srgbClr val="A4A3A4"/>
          </p15:clr>
        </p15:guide>
        <p15:guide id="69" pos="1442">
          <p15:clr>
            <a:srgbClr val="A4A3A4"/>
          </p15:clr>
        </p15:guide>
        <p15:guide id="70" pos="1609">
          <p15:clr>
            <a:srgbClr val="A4A3A4"/>
          </p15:clr>
        </p15:guide>
        <p15:guide id="71" pos="1762">
          <p15:clr>
            <a:srgbClr val="A4A3A4"/>
          </p15:clr>
        </p15:guide>
        <p15:guide id="72" pos="1924">
          <p15:clr>
            <a:srgbClr val="A4A3A4"/>
          </p15:clr>
        </p15:guide>
        <p15:guide id="73" pos="2085">
          <p15:clr>
            <a:srgbClr val="A4A3A4"/>
          </p15:clr>
        </p15:guide>
        <p15:guide id="74" pos="2244">
          <p15:clr>
            <a:srgbClr val="A4A3A4"/>
          </p15:clr>
        </p15:guide>
        <p15:guide id="75" pos="3682">
          <p15:clr>
            <a:srgbClr val="A4A3A4"/>
          </p15:clr>
        </p15:guide>
        <p15:guide id="76" orient="horz" pos="970">
          <p15:clr>
            <a:srgbClr val="A4A3A4"/>
          </p15:clr>
        </p15:guide>
        <p15:guide id="77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FEA"/>
    <a:srgbClr val="C1EBFB"/>
    <a:srgbClr val="F1F9FA"/>
    <a:srgbClr val="EFF6EE"/>
    <a:srgbClr val="FAF7EF"/>
    <a:srgbClr val="F9F2EF"/>
    <a:srgbClr val="EFE8E6"/>
    <a:srgbClr val="EBE1BF"/>
    <a:srgbClr val="D4D5C7"/>
    <a:srgbClr val="C3D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3" autoAdjust="0"/>
    <p:restoredTop sz="98934" autoAdjust="0"/>
  </p:normalViewPr>
  <p:slideViewPr>
    <p:cSldViewPr>
      <p:cViewPr>
        <p:scale>
          <a:sx n="70" d="100"/>
          <a:sy n="70" d="100"/>
        </p:scale>
        <p:origin x="-900" y="-180"/>
      </p:cViewPr>
      <p:guideLst>
        <p:guide orient="horz" pos="325"/>
        <p:guide orient="horz" pos="4013"/>
        <p:guide orient="horz" pos="484"/>
        <p:guide orient="horz" pos="802"/>
        <p:guide orient="horz"/>
        <p:guide orient="horz" pos="165"/>
        <p:guide orient="horz" pos="4170"/>
        <p:guide orient="horz" pos="970"/>
        <p:guide orient="horz" pos="4320"/>
        <p:guide pos="3840"/>
        <p:guide pos="7367"/>
        <p:guide/>
        <p:guide pos="167"/>
        <p:guide pos="7520"/>
        <p:guide pos="5601"/>
        <p:guide pos="2085"/>
        <p:guide pos="7678"/>
      </p:guideLst>
    </p:cSldViewPr>
  </p:slideViewPr>
  <p:outlineViewPr>
    <p:cViewPr>
      <p:scale>
        <a:sx n="33" d="100"/>
        <a:sy n="33" d="100"/>
      </p:scale>
      <p:origin x="0" y="3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89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6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9B6F-F621-4A62-84F4-5FFAE9A4C545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6A2-50A7-4640-855D-8956E55AB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6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9E00-45B7-44B8-8E59-84DE0BD71A0D}" type="datetimeFigureOut">
              <a:rPr lang="de-DE" smtClean="0"/>
              <a:t>19.03.2018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3CE7-ED39-4DCA-B997-3091546AA5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 hasCustomPrompt="1"/>
          </p:nvPr>
        </p:nvSpPr>
        <p:spPr>
          <a:xfrm>
            <a:off x="6094413" y="515938"/>
            <a:ext cx="56007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de-AT" dirty="0"/>
              <a:t>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5588066" cy="3024336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Rechteck 2"/>
          <p:cNvSpPr/>
          <p:nvPr/>
        </p:nvSpPr>
        <p:spPr>
          <a:xfrm>
            <a:off x="291932" y="6373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0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5113" y="2552700"/>
            <a:ext cx="4173909" cy="3297004"/>
          </a:xfrm>
        </p:spPr>
        <p:txBody>
          <a:bodyPr lIns="144000" tIns="216000" rIns="0" anchor="t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97045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3560763"/>
            <a:ext cx="5294312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  <a:p>
            <a:pPr lvl="1"/>
            <a:r>
              <a:rPr lang="de-DE" dirty="0"/>
              <a:t>02</a:t>
            </a:r>
          </a:p>
          <a:p>
            <a:pPr lvl="2"/>
            <a:r>
              <a:rPr lang="de-DE" dirty="0"/>
              <a:t>03</a:t>
            </a:r>
          </a:p>
          <a:p>
            <a:pPr lvl="3"/>
            <a:r>
              <a:rPr lang="de-DE" dirty="0"/>
              <a:t>04</a:t>
            </a:r>
          </a:p>
          <a:p>
            <a:pPr lvl="4"/>
            <a:r>
              <a:rPr lang="de-DE" dirty="0"/>
              <a:t>05</a:t>
            </a:r>
          </a:p>
          <a:p>
            <a:pPr lvl="5"/>
            <a:r>
              <a:rPr lang="de-DE" dirty="0"/>
              <a:t>06</a:t>
            </a:r>
          </a:p>
          <a:p>
            <a:pPr lvl="6"/>
            <a:r>
              <a:rPr lang="de-DE" dirty="0"/>
              <a:t>07</a:t>
            </a:r>
          </a:p>
          <a:p>
            <a:pPr lvl="7"/>
            <a:r>
              <a:rPr lang="de-DE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1403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1118718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3F355A-87D4-4B44-BD0D-859276A78585}" type="datetime5">
              <a:rPr lang="en-US" smtClean="0"/>
              <a:t>19-Mar-18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35232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273176"/>
            <a:ext cx="11187182" cy="509735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F3E2E88-CBD2-4C33-8B05-69BD40415EA6}" type="datetime5">
              <a:rPr lang="en-US" smtClean="0"/>
              <a:t>19-Mar-18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92883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10540" y="766800"/>
            <a:ext cx="3063240" cy="4463194"/>
          </a:xfrm>
        </p:spPr>
        <p:txBody>
          <a:bodyPr/>
          <a:lstStyle>
            <a:lvl1pPr>
              <a:defRPr lang="en-GB" sz="4400" b="1" kern="1200" cap="all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6C1E-52DF-4F17-B471-B644E02A8A68}" type="datetime5">
              <a:rPr lang="en-US" smtClean="0"/>
              <a:t>19-Mar-18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38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8132764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8"/>
            <a:ext cx="3054415" cy="4605661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AF33F4B-4FAB-41AF-8E55-14BC4B4D633A}" type="datetime5">
              <a:rPr lang="en-US" smtClean="0"/>
              <a:t>19-Mar-18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0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3943351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7734300" y="1273175"/>
            <a:ext cx="3924000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8"/>
            <a:ext cx="3054415" cy="453365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0AED2D7-DE0A-4586-9373-AF99BFD3A1D9}" type="datetime5">
              <a:rPr lang="en-US" smtClean="0"/>
              <a:t>19-Mar-18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73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7931" y="1530350"/>
            <a:ext cx="5515267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64579" y="1530350"/>
            <a:ext cx="552907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E9A7C22-2A88-4D9F-87A1-969F54B19321}" type="datetime5">
              <a:rPr lang="en-US" smtClean="0"/>
              <a:t>19-Mar-18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72457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0" y="2265277"/>
            <a:ext cx="5599971" cy="3584426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030288"/>
            <a:ext cx="5599113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6E8E0D-FD93-4417-85E7-5AEDC5081CA9}" type="datetime5">
              <a:rPr lang="en-US" smtClean="0"/>
              <a:t>19-Mar-18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34206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0" y="2265277"/>
            <a:ext cx="5599971" cy="3584426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845175" y="1030288"/>
            <a:ext cx="5849938" cy="5081587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Image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17B20AE-A3AD-48AB-9CC9-BF4B9099D221}" type="datetime5">
              <a:rPr lang="en-US" smtClean="0"/>
              <a:t>19-Mar-18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38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4" y="765498"/>
            <a:ext cx="7367653" cy="3024336"/>
          </a:xfrm>
        </p:spPr>
        <p:txBody>
          <a:bodyPr/>
          <a:lstStyle>
            <a:lvl1pPr>
              <a:defRPr lang="en-GB" sz="4400" b="1" kern="1200" cap="all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1875" y="0"/>
            <a:ext cx="7348538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Picture</a:t>
            </a:r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91932" y="6373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04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 And Image - Varia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5498"/>
            <a:ext cx="5587272" cy="2304255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952500"/>
            <a:ext cx="6094412" cy="59070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1" y="3560762"/>
            <a:ext cx="5587204" cy="228894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4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2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5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8C5A05C-9C26-4C9F-AB10-0B3C5349D48D}" type="datetime5">
              <a:rPr lang="en-US" smtClean="0"/>
              <a:t>19-Mar-18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0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3575535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21" y="1530350"/>
            <a:ext cx="356757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6941" y="1530350"/>
            <a:ext cx="3568237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94CD679-7A10-48A8-B87F-D6FF787E24F3}" type="datetime5">
              <a:rPr lang="en-US" smtClean="0"/>
              <a:t>19-Mar-18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415953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ntent Areas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2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6" y="4846173"/>
            <a:ext cx="3575371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7932" y="1530706"/>
            <a:ext cx="3575535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4307521" y="1530706"/>
            <a:ext cx="3575371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8119807" y="1530706"/>
            <a:ext cx="3575369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9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5"/>
          </p:nvPr>
        </p:nvSpPr>
        <p:spPr>
          <a:xfrm>
            <a:off x="1414686" y="6494399"/>
            <a:ext cx="1306854" cy="123112"/>
          </a:xfrm>
        </p:spPr>
        <p:txBody>
          <a:bodyPr/>
          <a:lstStyle/>
          <a:p>
            <a:fld id="{897A1CEB-0449-48A0-8D4A-DB1F384E2BED}" type="datetime5">
              <a:rPr lang="en-US" smtClean="0"/>
              <a:t>19-Mar-18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79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4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5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7935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4307518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126940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B260DF7-7A47-4C84-A6B5-7A0F356823F8}" type="datetime5">
              <a:rPr lang="en-US" smtClean="0"/>
              <a:t>19-Mar-18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7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673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203057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2030575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6C126571-E348-4CB5-A863-9E00C0AA8F4A}" type="datetime5">
              <a:rPr lang="en-US" smtClean="0"/>
              <a:t>19-Mar-18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348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, Equa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4334831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4334831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A617076C-1AA0-4312-A147-F07827D60394}" type="datetime5">
              <a:rPr lang="en-US" smtClean="0"/>
              <a:t>19-Mar-18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93850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7360920" y="6929"/>
            <a:ext cx="4345513" cy="4839244"/>
          </a:xfrm>
          <a:solidFill>
            <a:srgbClr val="C3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7361237" cy="68595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4763" y="3308350"/>
            <a:ext cx="4070350" cy="156160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pic>
        <p:nvPicPr>
          <p:cNvPr id="13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0" y="765498"/>
            <a:ext cx="5599113" cy="252028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41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2319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2304256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421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2319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2304256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004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349" y="1030288"/>
            <a:ext cx="8132763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8350"/>
            <a:ext cx="3054416" cy="438963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2CAB-150C-4C67-A6F6-7AD476CA4C2E}" type="datetime5">
              <a:rPr lang="en-US" smtClean="0"/>
              <a:t>19-Mar-18</a:t>
            </a:fld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3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8"/>
            <a:ext cx="5087094" cy="5842775"/>
          </a:xfrm>
          <a:solidFill>
            <a:srgbClr val="EBE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085688" y="1417320"/>
            <a:ext cx="7104724" cy="4953205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5" y="0"/>
            <a:ext cx="7618478" cy="3308351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940F2E8-2DA4-4213-9C54-DC3C678AE9A0}" type="datetime5">
              <a:rPr lang="en-US" smtClean="0"/>
              <a:t>19-Mar-18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C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600700" y="1530705"/>
            <a:ext cx="658971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4" y="0"/>
            <a:ext cx="7618479" cy="3308349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8E5DB7D-CEF0-4B09-BD16-2B0542114C0D}" type="datetime5">
              <a:rPr lang="en-US" smtClean="0"/>
              <a:t>19-Mar-18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44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0699" y="2552700"/>
            <a:ext cx="6094478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44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F722BF3-7814-4D9E-B219-AA62025D7D31}" type="datetime5">
              <a:rPr lang="en-US" smtClean="0"/>
              <a:t>19-Mar-18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98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7934" y="261939"/>
            <a:ext cx="10672963" cy="768350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7935" y="6369051"/>
            <a:ext cx="3429065" cy="12535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80896" y="6493949"/>
            <a:ext cx="514281" cy="365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206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3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585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4945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8897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9016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564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0966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8755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9278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00" y="6494400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Copyright </a:t>
            </a:r>
            <a:r>
              <a: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Allianz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06" y="1273175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599" y="1274399"/>
            <a:ext cx="11188800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1414686" y="6494399"/>
            <a:ext cx="1306854" cy="1231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153D9D2-4109-4658-A169-3AF16B615417}" type="datetime5">
              <a:rPr lang="en-US" smtClean="0"/>
              <a:t>19-Mar-18</a:t>
            </a:fld>
            <a:endParaRPr lang="en-GB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06" y="1529080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4" r:id="rId2"/>
    <p:sldLayoutId id="2147483740" r:id="rId3"/>
    <p:sldLayoutId id="2147483702" r:id="rId4"/>
    <p:sldLayoutId id="2147483771" r:id="rId5"/>
    <p:sldLayoutId id="2147483706" r:id="rId6"/>
    <p:sldLayoutId id="2147483708" r:id="rId7"/>
    <p:sldLayoutId id="2147483710" r:id="rId8"/>
    <p:sldLayoutId id="2147483714" r:id="rId9"/>
    <p:sldLayoutId id="2147483716" r:id="rId10"/>
    <p:sldLayoutId id="2147483745" r:id="rId11"/>
    <p:sldLayoutId id="2147483768" r:id="rId12"/>
    <p:sldLayoutId id="2147483769" r:id="rId13"/>
    <p:sldLayoutId id="2147483762" r:id="rId14"/>
    <p:sldLayoutId id="2147483770" r:id="rId15"/>
    <p:sldLayoutId id="2147483766" r:id="rId16"/>
    <p:sldLayoutId id="2147483739" r:id="rId17"/>
    <p:sldLayoutId id="2147483719" r:id="rId18"/>
    <p:sldLayoutId id="2147483767" r:id="rId19"/>
    <p:sldLayoutId id="2147483748" r:id="rId20"/>
    <p:sldLayoutId id="2147483724" r:id="rId21"/>
    <p:sldLayoutId id="2147483725" r:id="rId22"/>
    <p:sldLayoutId id="2147483726" r:id="rId23"/>
    <p:sldLayoutId id="2147483729" r:id="rId24"/>
    <p:sldLayoutId id="2147483742" r:id="rId25"/>
    <p:sldLayoutId id="2147483733" r:id="rId26"/>
  </p:sldLayoutIdLst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4013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s://www.google.com/url?sa=i&amp;rct=j&amp;q=&amp;esrc=s&amp;source=images&amp;cd=&amp;cad=rja&amp;uact=8&amp;ved=0ahUKEwidvc6Uo8zXAhXELlAKHbFeCCQQjRwIBw&amp;url=https://www.tutorialspoint.com/sas/sas_program_structure.htm&amp;psig=AOvVaw1Vr0NWqMkFKtENWEpvvB6P&amp;ust=1511237124336322" TargetMode="Externa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wav"/><Relationship Id="rId7" Type="http://schemas.openxmlformats.org/officeDocument/2006/relationships/image" Target="../media/image5.png"/><Relationship Id="rId2" Type="http://schemas.microsoft.com/office/2007/relationships/media" Target="../media/media3.wav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hyperlink" Target="https://www.google.com/url?sa=i&amp;rct=j&amp;q=&amp;esrc=s&amp;source=images&amp;cd=&amp;cad=rja&amp;uact=8&amp;ved=0ahUKEwim7JbCucLXAhWHxxQKHSK8AWMQjRwIBw&amp;url=https://www.allianz-jobs.com/team/&amp;psig=AOvVaw1gufLuEnpihozsgP1V_YZk&amp;ust=1510899522528738" TargetMode="External"/><Relationship Id="rId4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hyperlink" Target="https://www.google.com/url?sa=i&amp;rct=j&amp;q=&amp;esrc=s&amp;source=images&amp;cd=&amp;cad=rja&amp;uact=8&amp;ved=0ahUKEwiXs5umgsDXAhUKuRQKHV94BU0QjRwIBw&amp;url=https://www.pinterest.com/pin/458593174525603365/&amp;psig=AOvVaw1-ZYWnaDOalyHNehm6uPbf&amp;ust=1510815988733585" TargetMode="External"/><Relationship Id="rId12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hyperlink" Target="https://www.google.com/url?sa=i&amp;rct=j&amp;q=&amp;esrc=s&amp;source=images&amp;cd=&amp;cad=rja&amp;uact=8&amp;ved=0ahUKEwjx-YjNg8DXAhUEvRoKHdGoCccQjRwIBw&amp;url=https://jaxenter.com/eclipse-neon-highlights-nine-nice-news-127151.html&amp;psig=AOvVaw1OVJo97kC-VddAHdf9D0Ve&amp;ust=1510816336040664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png"/><Relationship Id="rId9" Type="http://schemas.openxmlformats.org/officeDocument/2006/relationships/hyperlink" Target="http://www.google.com/url?sa=i&amp;rct=j&amp;q=&amp;esrc=s&amp;source=images&amp;cd=&amp;cad=rja&amp;uact=8&amp;ved=0ahUKEwi4jYmJg8DXAhWCPRQKHae6AnwQjRwIBw&amp;url=http://www.softwarepassion.com/oracle-sql-developer-on-ubuntu-10-04-no-brainer-instalation-guide/&amp;psig=AOvVaw0xBXqPDnisPV_KXRtGp56z&amp;ust=1510816194626249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0" y="-242614"/>
            <a:ext cx="8111430" cy="7102201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>
          <a:xfrm>
            <a:off x="6599262" y="-242613"/>
            <a:ext cx="5591150" cy="4536503"/>
          </a:xfrm>
          <a:solidFill>
            <a:srgbClr val="F3E5DF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262558" y="4221882"/>
            <a:ext cx="4069756" cy="2319660"/>
          </a:xfrm>
        </p:spPr>
        <p:txBody>
          <a:bodyPr/>
          <a:lstStyle/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</a:rPr>
              <a:t>RAVEENA RAVIKUMAR/ </a:t>
            </a:r>
            <a:br>
              <a:rPr lang="en-GB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MIS(SAS</a:t>
            </a:r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</a:rPr>
              <a:t>) / 20-11-2017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0" y="1197546"/>
            <a:ext cx="6959302" cy="3168352"/>
          </a:xfrm>
        </p:spPr>
        <p:txBody>
          <a:bodyPr/>
          <a:lstStyle/>
          <a:p>
            <a:pPr algn="ctr"/>
            <a:r>
              <a:rPr lang="en-GB" u="sng" dirty="0" smtClean="0">
                <a:solidFill>
                  <a:schemeClr val="tx2">
                    <a:lumMod val="50000"/>
                  </a:schemeClr>
                </a:solidFill>
              </a:rPr>
              <a:t>ALLIANZ INITIAL LEARNING PROGRAM</a:t>
            </a:r>
            <a:r>
              <a:rPr lang="en-GB" sz="4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GB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2" name="Picture 4" descr="\\s81dsp01data01\ACIS-Udrive\Users\t09882\Profile_data\Desktop\Allianz-3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62" y="-215900"/>
            <a:ext cx="5611674" cy="450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4913" y="60340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0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5"/>
    </mc:Choice>
    <mc:Fallback xmlns="">
      <p:transition spd="slow" advTm="5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E9A7C22-2A88-4D9F-87A1-969F54B19321}" type="datetime5">
              <a:rPr lang="en-US" smtClean="0"/>
              <a:t>19-Mar-18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11279782" cy="76835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2558" y="117426"/>
            <a:ext cx="10672963" cy="514351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Employee page</a:t>
            </a:r>
            <a:br>
              <a:rPr lang="en-GB" sz="3600" dirty="0">
                <a:solidFill>
                  <a:schemeClr val="tx2">
                    <a:lumMod val="75000"/>
                  </a:schemeClr>
                </a:solidFill>
              </a:rPr>
            </a:b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12" y="981522"/>
            <a:ext cx="109452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2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E9A7C22-2A88-4D9F-87A1-969F54B19321}" type="datetime5">
              <a:rPr lang="en-US" smtClean="0"/>
              <a:t>19-Mar-18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06417" y="117426"/>
            <a:ext cx="10672963" cy="514351"/>
          </a:xfrm>
        </p:spPr>
        <p:txBody>
          <a:bodyPr/>
          <a:lstStyle/>
          <a:p>
            <a:pPr algn="ctr"/>
            <a:r>
              <a:rPr lang="en-GB" sz="3600" dirty="0" smtClean="0">
                <a:solidFill>
                  <a:schemeClr val="tx2">
                    <a:lumMod val="75000"/>
                  </a:schemeClr>
                </a:solidFill>
              </a:rPr>
              <a:t>EMPLOYEE FEATURES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31" y="767347"/>
            <a:ext cx="465504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266" y="803351"/>
            <a:ext cx="501746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30" y="3789834"/>
            <a:ext cx="533566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99" y="4437906"/>
            <a:ext cx="6108800" cy="194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29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Admin page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E9A7C22-2A88-4D9F-87A1-969F54B19321}" type="datetime5">
              <a:rPr lang="en-US" smtClean="0"/>
              <a:t>19-Mar-18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11351790" cy="76835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582" y="147448"/>
            <a:ext cx="10672963" cy="514351"/>
          </a:xfrm>
        </p:spPr>
        <p:txBody>
          <a:bodyPr/>
          <a:lstStyle/>
          <a:p>
            <a:pPr algn="ctr"/>
            <a:r>
              <a:rPr lang="en-GB" sz="3600" dirty="0" smtClean="0">
                <a:solidFill>
                  <a:schemeClr val="tx2">
                    <a:lumMod val="75000"/>
                  </a:schemeClr>
                </a:solidFill>
              </a:rPr>
              <a:t>     ADMIN PAGE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837506"/>
            <a:ext cx="11035184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8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E9A7C22-2A88-4D9F-87A1-969F54B19321}" type="datetime5">
              <a:rPr lang="en-US" smtClean="0"/>
              <a:t>19-Mar-18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11279782" cy="76835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672963" cy="514351"/>
          </a:xfrm>
        </p:spPr>
        <p:txBody>
          <a:bodyPr/>
          <a:lstStyle/>
          <a:p>
            <a:pPr algn="ctr"/>
            <a:r>
              <a:rPr lang="en-GB" sz="3600" dirty="0" smtClean="0">
                <a:solidFill>
                  <a:schemeClr val="tx2">
                    <a:lumMod val="75000"/>
                  </a:schemeClr>
                </a:solidFill>
              </a:rPr>
              <a:t>ADMIN FEATURES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3501802"/>
            <a:ext cx="662473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981522"/>
            <a:ext cx="669674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1" y="1197546"/>
            <a:ext cx="552926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3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 flipH="1">
            <a:off x="11693654" y="4941962"/>
            <a:ext cx="162192" cy="116991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E9A7C22-2A88-4D9F-87A1-969F54B19321}" type="datetime5">
              <a:rPr lang="en-US" smtClean="0"/>
              <a:t>19-Mar-18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-1" y="1"/>
            <a:ext cx="12190413" cy="683337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38378" y="1557586"/>
            <a:ext cx="1011366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cap="all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Cmis tEAM</a:t>
            </a:r>
            <a:endParaRPr lang="en-US" sz="13800" b="1" cap="all" spc="0" dirty="0">
              <a:ln w="0"/>
              <a:solidFill>
                <a:schemeClr val="tx2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07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umsplatzhalter 14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990E629-5DCB-46CD-A270-F4BA653D45C4}" type="datetime5">
              <a:rPr lang="en-US" smtClean="0"/>
              <a:t>19-Mar-18</a:t>
            </a:fld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478582" y="1"/>
            <a:ext cx="10873208" cy="981522"/>
          </a:xfrm>
          <a:solidFill>
            <a:srgbClr val="EBE7DB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0590" y="117426"/>
            <a:ext cx="10672963" cy="576064"/>
          </a:xfrm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GB" altLang="en-US" sz="2800" dirty="0" smtClean="0">
                <a:solidFill>
                  <a:schemeClr val="tx2">
                    <a:lumMod val="75000"/>
                  </a:schemeClr>
                </a:solidFill>
              </a:rPr>
              <a:t>Corporate MANAGEMENT </a:t>
            </a:r>
            <a:r>
              <a:rPr lang="en-GB" altLang="en-US" sz="2800" dirty="0">
                <a:solidFill>
                  <a:schemeClr val="tx2">
                    <a:lumMod val="75000"/>
                  </a:schemeClr>
                </a:solidFill>
              </a:rPr>
              <a:t>INFORMATION SYSTEMS (MIS)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694606" y="1341562"/>
            <a:ext cx="10729192" cy="489654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sz="2800" dirty="0"/>
              <a:t>Previously known as</a:t>
            </a:r>
          </a:p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</a:rPr>
              <a:t>“Data warehouse Team”</a:t>
            </a:r>
          </a:p>
          <a:p>
            <a:pPr algn="ctr">
              <a:lnSpc>
                <a:spcPct val="150000"/>
              </a:lnSpc>
            </a:pPr>
            <a:r>
              <a:rPr lang="en-GB" sz="2800" dirty="0"/>
              <a:t>Often known as</a:t>
            </a:r>
          </a:p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</a:rPr>
              <a:t>“SAS Team”</a:t>
            </a:r>
          </a:p>
          <a:p>
            <a:pPr algn="ctr">
              <a:lnSpc>
                <a:spcPct val="150000"/>
              </a:lnSpc>
            </a:pPr>
            <a:r>
              <a:rPr lang="en-GB" sz="2800" dirty="0" smtClean="0"/>
              <a:t>Officially </a:t>
            </a:r>
            <a:r>
              <a:rPr lang="en-GB" sz="2800" dirty="0"/>
              <a:t>known as</a:t>
            </a:r>
          </a:p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</a:rPr>
              <a:t>“Corporate MIS Team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0926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18542" y="837506"/>
            <a:ext cx="11881320" cy="532859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MIS </a:t>
            </a:r>
            <a:r>
              <a:rPr lang="en-GB" sz="2000" dirty="0"/>
              <a:t>Team focuses on the management of </a:t>
            </a:r>
            <a:r>
              <a:rPr lang="en-GB" sz="2000" dirty="0" smtClean="0"/>
              <a:t>operational systems </a:t>
            </a:r>
            <a:r>
              <a:rPr lang="en-GB" sz="2000" dirty="0"/>
              <a:t>data which helps in efficient and </a:t>
            </a:r>
            <a:r>
              <a:rPr lang="en-GB" sz="2000" dirty="0" smtClean="0"/>
              <a:t>effective strategic </a:t>
            </a:r>
            <a:r>
              <a:rPr lang="en-GB" sz="2000" dirty="0"/>
              <a:t>decision making</a:t>
            </a:r>
            <a:r>
              <a:rPr lang="en-GB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000" dirty="0"/>
              <a:t> </a:t>
            </a:r>
            <a:endParaRPr lang="en-GB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MIS </a:t>
            </a:r>
            <a:r>
              <a:rPr lang="en-GB" sz="2000" dirty="0"/>
              <a:t>plays a pivotal role in the organization and creates an impact on the organization’s functions, performance </a:t>
            </a:r>
            <a:r>
              <a:rPr lang="en-GB" sz="2000" dirty="0" smtClean="0"/>
              <a:t>and productivity</a:t>
            </a:r>
            <a:r>
              <a:rPr lang="en-GB" sz="2000" dirty="0"/>
              <a:t>.</a:t>
            </a:r>
            <a:endParaRPr lang="en-GB" sz="2000" dirty="0" smtClean="0"/>
          </a:p>
          <a:p>
            <a:pPr algn="just">
              <a:lnSpc>
                <a:spcPct val="150000"/>
              </a:lnSpc>
            </a:pPr>
            <a:endParaRPr lang="en-GB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For </a:t>
            </a:r>
            <a:r>
              <a:rPr lang="en-GB" sz="2000" dirty="0"/>
              <a:t>taking </a:t>
            </a:r>
            <a:r>
              <a:rPr lang="en-GB" sz="2000" dirty="0" smtClean="0"/>
              <a:t>rational decision</a:t>
            </a:r>
            <a:r>
              <a:rPr lang="en-GB" sz="2000" dirty="0"/>
              <a:t>, timely and reliable information is essential </a:t>
            </a:r>
            <a:r>
              <a:rPr lang="en-GB" sz="2000" dirty="0" smtClean="0"/>
              <a:t>and is </a:t>
            </a:r>
            <a:r>
              <a:rPr lang="en-GB" sz="2000" dirty="0"/>
              <a:t>procured through a logical and well-structured </a:t>
            </a:r>
            <a:r>
              <a:rPr lang="en-GB" sz="2000" dirty="0" smtClean="0"/>
              <a:t>method </a:t>
            </a:r>
            <a:r>
              <a:rPr lang="en-GB" sz="2000" dirty="0"/>
              <a:t>of information collecting, processing and disseminating to</a:t>
            </a:r>
          </a:p>
          <a:p>
            <a:pPr algn="just">
              <a:lnSpc>
                <a:spcPct val="150000"/>
              </a:lnSpc>
            </a:pPr>
            <a:r>
              <a:rPr lang="en-GB" sz="2000" dirty="0" smtClean="0"/>
              <a:t>     decision </a:t>
            </a:r>
            <a:r>
              <a:rPr lang="en-GB" sz="2000" dirty="0"/>
              <a:t>makers.</a:t>
            </a:r>
          </a:p>
          <a:p>
            <a:pPr>
              <a:lnSpc>
                <a:spcPct val="150000"/>
              </a:lnSpc>
            </a:pPr>
            <a:endParaRPr lang="en-GB" sz="2000" dirty="0"/>
          </a:p>
          <a:p>
            <a:pPr>
              <a:lnSpc>
                <a:spcPct val="150000"/>
              </a:lnSpc>
            </a:pPr>
            <a:endParaRPr lang="en-GB" sz="2000" dirty="0"/>
          </a:p>
          <a:p>
            <a:pPr>
              <a:lnSpc>
                <a:spcPct val="150000"/>
              </a:lnSpc>
            </a:pPr>
            <a:endParaRPr lang="en-GB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B260DF7-7A47-4C84-A6B5-7A0F356823F8}" type="datetime5">
              <a:rPr lang="en-US" smtClean="0"/>
              <a:t>19-Mar-18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11351790" cy="76835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7934" y="117427"/>
            <a:ext cx="10672963" cy="576063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CMIS </a:t>
            </a:r>
            <a:r>
              <a:rPr lang="en-GB" sz="3600" dirty="0" smtClean="0">
                <a:solidFill>
                  <a:schemeClr val="tx2">
                    <a:lumMod val="75000"/>
                  </a:schemeClr>
                </a:solidFill>
              </a:rPr>
              <a:t>Team-who are we?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1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4" name="Textplatzhalter 3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11351790" cy="768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574" y="189434"/>
            <a:ext cx="10672963" cy="514351"/>
          </a:xfrm>
        </p:spPr>
        <p:txBody>
          <a:bodyPr/>
          <a:lstStyle/>
          <a:p>
            <a:r>
              <a:rPr lang="en-GB" altLang="en-US" sz="3600" dirty="0">
                <a:solidFill>
                  <a:schemeClr val="tx2">
                    <a:lumMod val="75000"/>
                  </a:schemeClr>
                </a:solidFill>
              </a:rPr>
              <a:t>     		</a:t>
            </a:r>
            <a:r>
              <a:rPr lang="en-GB" altLang="en-US" sz="36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GB" altLang="en-US" sz="3600" u="sng" dirty="0" smtClean="0">
                <a:solidFill>
                  <a:schemeClr val="tx2">
                    <a:lumMod val="75000"/>
                  </a:schemeClr>
                </a:solidFill>
              </a:rPr>
              <a:t>How </a:t>
            </a:r>
            <a:r>
              <a:rPr lang="en-GB" altLang="en-US" sz="3600" u="sng" dirty="0">
                <a:solidFill>
                  <a:schemeClr val="tx2">
                    <a:lumMod val="75000"/>
                  </a:schemeClr>
                </a:solidFill>
              </a:rPr>
              <a:t>it works in allianz</a:t>
            </a:r>
          </a:p>
        </p:txBody>
      </p:sp>
      <p:sp>
        <p:nvSpPr>
          <p:cNvPr id="101" name="Datumsplatzhalter 10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45D7F30D-6BDE-4214-A0B8-6741BF681663}" type="datetime5">
              <a:rPr lang="en-US" smtClean="0"/>
              <a:t>19-Mar-18</a:t>
            </a:fld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26" y="837506"/>
            <a:ext cx="878497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69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94CD679-7A10-48A8-B87F-D6FF787E24F3}" type="datetime5">
              <a:rPr lang="en-US" smtClean="0"/>
              <a:t>19-Mar-18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11279782" cy="76835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50590" y="1204584"/>
            <a:ext cx="11017224" cy="474549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550590" y="189434"/>
            <a:ext cx="10693424" cy="505148"/>
          </a:xfrm>
        </p:spPr>
        <p:txBody>
          <a:bodyPr/>
          <a:lstStyle/>
          <a:p>
            <a:pPr algn="ctr"/>
            <a:r>
              <a:rPr lang="en-GB" sz="4000" b="1" dirty="0" smtClean="0">
                <a:solidFill>
                  <a:schemeClr val="tx2">
                    <a:lumMod val="75000"/>
                  </a:schemeClr>
                </a:solidFill>
              </a:rPr>
              <a:t>ETL PROCESS</a:t>
            </a:r>
            <a:endParaRPr lang="en-GB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 descr="\\s81dsp01data01\ACIS-Udrive\Users\t09882\Profile_data\Desktop\ETL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1204584"/>
            <a:ext cx="9793088" cy="474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3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94CD679-7A10-48A8-B87F-D6FF787E24F3}" type="datetime5">
              <a:rPr lang="en-US" smtClean="0"/>
              <a:t>19-Mar-18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11279782" cy="76835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50590" y="693490"/>
            <a:ext cx="10630307" cy="5400600"/>
          </a:xfrm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en-US" altLang="en-US" sz="3200" dirty="0" smtClean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A </a:t>
            </a:r>
            <a:r>
              <a:rPr lang="en-US" altLang="en-US" sz="2800" dirty="0">
                <a:solidFill>
                  <a:srgbClr val="0033CC"/>
                </a:solidFill>
                <a:latin typeface="Times New Roman" pitchFamily="18" charset="0"/>
              </a:rPr>
              <a:t>data warehouse is a subject oriented, integrated, time variant and non volatile  collection of data in support of management’s decision making process</a:t>
            </a:r>
            <a:r>
              <a:rPr lang="en-US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”</a:t>
            </a:r>
            <a:br>
              <a:rPr lang="en-US" altLang="en-US" sz="2800" dirty="0" smtClean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altLang="en-US" sz="3200" dirty="0" smtClean="0">
                <a:solidFill>
                  <a:srgbClr val="0033CC"/>
                </a:solidFill>
                <a:latin typeface="Times New Roman" pitchFamily="18" charset="0"/>
              </a:rPr>
              <a:t>				</a:t>
            </a:r>
            <a:br>
              <a:rPr lang="en-US" altLang="en-US" sz="3200" dirty="0" smtClean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altLang="en-US" sz="3200" dirty="0">
                <a:solidFill>
                  <a:srgbClr val="0033CC"/>
                </a:solidFill>
                <a:latin typeface="Times New Roman" pitchFamily="18" charset="0"/>
              </a:rPr>
              <a:t>	</a:t>
            </a:r>
            <a:r>
              <a:rPr lang="en-US" altLang="en-US" sz="3200" dirty="0" smtClean="0">
                <a:solidFill>
                  <a:srgbClr val="0033CC"/>
                </a:solidFill>
                <a:latin typeface="Times New Roman" pitchFamily="18" charset="0"/>
              </a:rPr>
              <a:t>			  	</a:t>
            </a:r>
            <a:r>
              <a:rPr lang="en-US" altLang="en-US" sz="2000" dirty="0" smtClean="0">
                <a:solidFill>
                  <a:srgbClr val="0033CC"/>
                </a:solidFill>
                <a:latin typeface="Times New Roman" pitchFamily="18" charset="0"/>
              </a:rPr>
              <a:t> - </a:t>
            </a:r>
            <a:r>
              <a:rPr lang="en-US" altLang="en-US" sz="1800" dirty="0" smtClean="0">
                <a:solidFill>
                  <a:srgbClr val="0033CC"/>
                </a:solidFill>
                <a:latin typeface="Times New Roman" pitchFamily="18" charset="0"/>
              </a:rPr>
              <a:t>Bill Inmon	</a:t>
            </a:r>
            <a:r>
              <a:rPr lang="en-US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	</a:t>
            </a:r>
            <a:br>
              <a:rPr lang="en-US" altLang="en-US" sz="2800" dirty="0" smtClean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altLang="en-US" sz="2800" dirty="0">
                <a:solidFill>
                  <a:srgbClr val="0033CC"/>
                </a:solidFill>
                <a:latin typeface="Times New Roman" pitchFamily="18" charset="0"/>
              </a:rPr>
              <a:t>	</a:t>
            </a:r>
            <a:r>
              <a:rPr lang="en-US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			</a:t>
            </a:r>
            <a:r>
              <a:rPr lang="en-GB" altLang="en-US" sz="1800" dirty="0" smtClean="0">
                <a:solidFill>
                  <a:srgbClr val="0033CC"/>
                </a:solidFill>
                <a:latin typeface="Arial" charset="0"/>
              </a:rPr>
              <a:t>Recognized </a:t>
            </a:r>
            <a:r>
              <a:rPr lang="en-GB" altLang="en-US" sz="1800" dirty="0">
                <a:solidFill>
                  <a:srgbClr val="0033CC"/>
                </a:solidFill>
                <a:latin typeface="Arial" charset="0"/>
              </a:rPr>
              <a:t>as the </a:t>
            </a:r>
            <a:br>
              <a:rPr lang="en-GB" altLang="en-US" sz="1800" dirty="0">
                <a:solidFill>
                  <a:srgbClr val="0033CC"/>
                </a:solidFill>
                <a:latin typeface="Arial" charset="0"/>
              </a:rPr>
            </a:br>
            <a:r>
              <a:rPr lang="en-GB" altLang="en-US" sz="1800" dirty="0" smtClean="0">
                <a:solidFill>
                  <a:srgbClr val="0033CC"/>
                </a:solidFill>
                <a:latin typeface="Arial" charset="0"/>
              </a:rPr>
              <a:t>				"</a:t>
            </a:r>
            <a:r>
              <a:rPr lang="en-GB" altLang="en-US" sz="1800" dirty="0">
                <a:solidFill>
                  <a:srgbClr val="0033CC"/>
                </a:solidFill>
                <a:latin typeface="Arial" charset="0"/>
              </a:rPr>
              <a:t>father of the data warehouse</a:t>
            </a:r>
            <a:r>
              <a:rPr lang="en-GB" altLang="en-US" sz="2000" dirty="0">
                <a:solidFill>
                  <a:srgbClr val="0033CC"/>
                </a:solidFill>
                <a:latin typeface="Arial" charset="0"/>
              </a:rPr>
              <a:t>" </a:t>
            </a:r>
            <a:r>
              <a:rPr lang="en-GB" altLang="en-US" sz="3200" dirty="0">
                <a:solidFill>
                  <a:srgbClr val="0033CC"/>
                </a:solidFill>
                <a:latin typeface="Arial" charset="0"/>
              </a:rPr>
              <a:t/>
            </a:r>
            <a:br>
              <a:rPr lang="en-GB" altLang="en-US" sz="3200" dirty="0">
                <a:solidFill>
                  <a:srgbClr val="0033CC"/>
                </a:solidFill>
                <a:latin typeface="Arial" charset="0"/>
              </a:rPr>
            </a:br>
            <a:r>
              <a:rPr lang="en-US" altLang="en-US" sz="3200" dirty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en-US" altLang="en-US" sz="3200" dirty="0">
                <a:solidFill>
                  <a:srgbClr val="0033CC"/>
                </a:solidFill>
                <a:latin typeface="Times New Roman" pitchFamily="18" charset="0"/>
              </a:rPr>
            </a:b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514350" y="117426"/>
            <a:ext cx="10549408" cy="576064"/>
          </a:xfrm>
        </p:spPr>
        <p:txBody>
          <a:bodyPr/>
          <a:lstStyle/>
          <a:p>
            <a:pPr algn="ctr"/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</a:rPr>
              <a:t>DATA WAREHOUSE</a:t>
            </a:r>
            <a:endParaRPr lang="en-GB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2" name="Inhaltsplatzhalter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392832"/>
              </p:ext>
            </p:extLst>
          </p:nvPr>
        </p:nvGraphicFramePr>
        <p:xfrm>
          <a:off x="3562350" y="1030288"/>
          <a:ext cx="8208000" cy="437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6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6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60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0" marR="0" marT="180000" marB="0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1400" b="1" kern="1200" cap="all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ALLIANZ AT A GLANCE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90609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60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marL="0" marR="0" marT="144000" marB="0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1400" b="1" noProof="0" dirty="0" smtClean="0">
                          <a:solidFill>
                            <a:schemeClr val="tx2"/>
                          </a:solidFill>
                        </a:rPr>
                        <a:t>APPLICATION &amp; TOOLS</a:t>
                      </a:r>
                      <a:endParaRPr lang="en-GB" sz="1100" b="1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0" marR="9060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60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0" marR="0" marT="180000" marB="0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1400" b="1" kern="1200" cap="all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Key learnings</a:t>
                      </a:r>
                      <a:endParaRPr lang="en-GB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90609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60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marL="0" marR="0" marT="144000" marB="0" anchor="ctr"/>
                </a:tc>
                <a:tc>
                  <a:txBody>
                    <a:bodyPr/>
                    <a:lstStyle/>
                    <a:p>
                      <a:pPr marL="0" marR="0" indent="0" algn="l" defTabSz="906463" rtl="0" eaLnBrk="1" fontAlgn="auto" latinLnBrk="0" hangingPunct="1">
                        <a:lnSpc>
                          <a:spcPct val="2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1400" b="1" dirty="0" smtClean="0"/>
                        <a:t> </a:t>
                      </a:r>
                      <a:r>
                        <a:rPr lang="en-US" altLang="en-US" sz="1400" b="1" dirty="0" smtClean="0">
                          <a:solidFill>
                            <a:schemeClr val="tx2"/>
                          </a:solidFill>
                        </a:rPr>
                        <a:t>DATA WAREHOUSE </a:t>
                      </a:r>
                      <a:endParaRPr lang="en-GB" sz="1400" noProof="0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0" marR="9060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60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0" marR="0" marT="180000" marB="0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1400" b="1" kern="1200" cap="all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PROJECT-Web</a:t>
                      </a:r>
                      <a:r>
                        <a:rPr lang="en-GB" sz="1400" b="1" kern="1200" cap="all" baseline="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1" kern="1200" cap="all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90609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60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marL="0" marR="0" marT="144000" marB="0" anchor="ctr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cap="all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SAS LEARNINGS </a:t>
                      </a:r>
                      <a:endParaRPr lang="en-US" altLang="en-US" sz="14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0" marR="9060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60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0" marR="0" marT="180000" marB="0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1400" b="1" kern="1200" cap="all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Screenshots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90609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GB" sz="6000" b="1" kern="1200" cap="all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marL="0" marR="0" marT="144000" marB="0" anchor="ctr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kern="1200" cap="all" noProof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baseline="0" noProof="0" dirty="0" smtClean="0">
                          <a:solidFill>
                            <a:schemeClr val="tx2"/>
                          </a:solidFill>
                        </a:rPr>
                        <a:t>PARTICIPATION </a:t>
                      </a:r>
                      <a:endParaRPr lang="en-GB" sz="1400" noProof="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algn="l" defTabSz="1219170" rtl="0" eaLnBrk="1" latinLnBrk="0" hangingPunct="1"/>
                      <a:endParaRPr lang="en-GB" sz="14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0" marR="90609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</a:t>
            </a:r>
            <a:r>
              <a:rPr lang="en-GB" dirty="0">
                <a:solidFill>
                  <a:schemeClr val="accent5"/>
                </a:solidFill>
              </a:rPr>
              <a:t>Topics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0975-7F8F-4B39-967E-70DB3BE1739C}" type="datetime5">
              <a:rPr lang="en-US" smtClean="0"/>
              <a:t>19-Mar-18</a:t>
            </a:fld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4913" y="60340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atumsplatzhalter 24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36F2B08-E4AA-45C8-9A40-EB3B265D9ABB}" type="datetime5">
              <a:rPr lang="en-US" smtClean="0"/>
              <a:t>19-Mar-18</a:t>
            </a:fld>
            <a:endParaRPr lang="en-GB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11351790" cy="768350"/>
          </a:xfrm>
          <a:solidFill>
            <a:srgbClr val="EBE7DB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82638" y="189435"/>
            <a:ext cx="10198259" cy="840854"/>
          </a:xfrm>
        </p:spPr>
        <p:txBody>
          <a:bodyPr/>
          <a:lstStyle/>
          <a:p>
            <a:pPr algn="ctr"/>
            <a:r>
              <a:rPr lang="en-GB" sz="3600" dirty="0" smtClean="0">
                <a:solidFill>
                  <a:schemeClr val="tx2">
                    <a:lumMod val="75000"/>
                  </a:schemeClr>
                </a:solidFill>
              </a:rPr>
              <a:t>DATA WAREHOUSE ARCHITECTURE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1053530"/>
            <a:ext cx="950505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94CD679-7A10-48A8-B87F-D6FF787E24F3}" type="datetime5">
              <a:rPr lang="en-US" smtClean="0"/>
              <a:t>19-Mar-18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11351790" cy="76835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2598" y="117426"/>
            <a:ext cx="10672963" cy="514351"/>
          </a:xfrm>
        </p:spPr>
        <p:txBody>
          <a:bodyPr/>
          <a:lstStyle/>
          <a:p>
            <a:pPr algn="ctr"/>
            <a:r>
              <a:rPr lang="en-GB" sz="3600" dirty="0" smtClean="0">
                <a:solidFill>
                  <a:schemeClr val="tx2">
                    <a:lumMod val="75000"/>
                  </a:schemeClr>
                </a:solidFill>
              </a:rPr>
              <a:t>DATA MARTS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0" y="1701602"/>
            <a:ext cx="842493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22598" y="837506"/>
            <a:ext cx="1080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1800" b="1" dirty="0"/>
              <a:t>Data mart is a decentralized subset of data found either in a data warehouse or as a standalone subset designed to support the unique business unit requirements of a specific decision-support system. </a:t>
            </a:r>
          </a:p>
        </p:txBody>
      </p:sp>
    </p:spTree>
    <p:extLst>
      <p:ext uri="{BB962C8B-B14F-4D97-AF65-F5344CB8AC3E}">
        <p14:creationId xmlns:p14="http://schemas.microsoft.com/office/powerpoint/2010/main" val="2816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umsplatzhalter 100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D4CEBF49-57FC-47C4-AF6B-80525097D263}" type="datetime5">
              <a:rPr lang="en-US" smtClean="0"/>
              <a:t>19-Mar-18</a:t>
            </a:fld>
            <a:endParaRPr lang="en-GB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11351790" cy="768350"/>
          </a:xfrm>
        </p:spPr>
        <p:txBody>
          <a:bodyPr/>
          <a:lstStyle/>
          <a:p>
            <a:pPr algn="ctr"/>
            <a:r>
              <a:rPr lang="de-DE" dirty="0" smtClean="0"/>
              <a:t>	 </a:t>
            </a:r>
            <a:endParaRPr lang="de-DE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190550" y="261442"/>
            <a:ext cx="11089232" cy="631317"/>
          </a:xfrm>
        </p:spPr>
        <p:txBody>
          <a:bodyPr/>
          <a:lstStyle/>
          <a:p>
            <a:pPr algn="ctr"/>
            <a:endParaRPr lang="en-GB" sz="4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GB" sz="6600" b="1" dirty="0" smtClean="0">
                <a:solidFill>
                  <a:schemeClr val="tx2">
                    <a:lumMod val="75000"/>
                  </a:schemeClr>
                </a:solidFill>
              </a:rPr>
              <a:t>SAS</a:t>
            </a:r>
            <a:endParaRPr lang="en-GB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508734" y="1053531"/>
            <a:ext cx="11059080" cy="5316996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endParaRPr lang="en-GB" altLang="en-US" sz="2400" dirty="0" smtClean="0">
              <a:latin typeface="Broadway" panose="04040905080B02020502" pitchFamily="82" charset="0"/>
            </a:endParaRPr>
          </a:p>
          <a:p>
            <a:pPr algn="ctr">
              <a:lnSpc>
                <a:spcPct val="120000"/>
              </a:lnSpc>
            </a:pPr>
            <a:endParaRPr lang="en-GB" altLang="en-US" sz="2400" dirty="0">
              <a:latin typeface="Broadway" panose="04040905080B02020502" pitchFamily="82" charset="0"/>
            </a:endParaRPr>
          </a:p>
          <a:p>
            <a:pPr algn="ctr">
              <a:lnSpc>
                <a:spcPct val="120000"/>
              </a:lnSpc>
            </a:pPr>
            <a:endParaRPr lang="en-GB" altLang="en-US" sz="2400" dirty="0" smtClean="0">
              <a:latin typeface="Broadway" panose="04040905080B02020502" pitchFamily="82" charset="0"/>
            </a:endParaRPr>
          </a:p>
          <a:p>
            <a:pPr algn="ctr">
              <a:lnSpc>
                <a:spcPct val="120000"/>
              </a:lnSpc>
            </a:pPr>
            <a:r>
              <a:rPr lang="en-GB" altLang="en-US" sz="2400" dirty="0" smtClean="0">
                <a:latin typeface="Broadway" panose="04040905080B02020502" pitchFamily="82" charset="0"/>
              </a:rPr>
              <a:t> </a:t>
            </a:r>
            <a:r>
              <a:rPr lang="en-GB" altLang="en-US" sz="2400" dirty="0">
                <a:latin typeface="Arial Black" panose="020B0A04020102020204" pitchFamily="34" charset="0"/>
              </a:rPr>
              <a:t>“SAS is an integrated software providing complete control over </a:t>
            </a:r>
          </a:p>
          <a:p>
            <a:pPr algn="ctr">
              <a:lnSpc>
                <a:spcPct val="120000"/>
              </a:lnSpc>
            </a:pPr>
            <a:r>
              <a:rPr lang="en-GB" altLang="en-US" sz="2400" dirty="0">
                <a:latin typeface="Arial Black" panose="020B0A04020102020204" pitchFamily="34" charset="0"/>
              </a:rPr>
              <a:t>data access, management, analysis and presentation”.</a:t>
            </a:r>
          </a:p>
          <a:p>
            <a:pPr algn="ctr"/>
            <a:r>
              <a:rPr lang="en-GB" altLang="en-US" sz="2400" dirty="0">
                <a:latin typeface="Arial Black" panose="020B0A04020102020204" pitchFamily="34" charset="0"/>
              </a:rPr>
              <a:t>- SAS Institute</a:t>
            </a:r>
            <a:endParaRPr lang="en-GB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9"/>
          </p:nvPr>
        </p:nvSpPr>
        <p:spPr>
          <a:xfrm>
            <a:off x="0" y="6928"/>
            <a:ext cx="11351790" cy="1046601"/>
          </a:xfrm>
          <a:solidFill>
            <a:srgbClr val="DFEEDE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>
          <a:xfrm>
            <a:off x="2350790" y="1125538"/>
            <a:ext cx="11000507" cy="4838701"/>
          </a:xfrm>
        </p:spPr>
        <p:txBody>
          <a:bodyPr/>
          <a:lstStyle/>
          <a:p>
            <a:endParaRPr lang="en-GB" altLang="en-US" sz="2400" dirty="0"/>
          </a:p>
          <a:p>
            <a:pPr lvl="1">
              <a:lnSpc>
                <a:spcPct val="150000"/>
              </a:lnSpc>
            </a:pPr>
            <a:r>
              <a:rPr lang="en-GB" altLang="en-US" sz="2000" b="1" dirty="0"/>
              <a:t>Data </a:t>
            </a:r>
            <a:r>
              <a:rPr lang="en-GB" altLang="en-US" sz="2000" b="1" dirty="0" smtClean="0"/>
              <a:t>Warehousing</a:t>
            </a:r>
            <a:endParaRPr lang="en-GB" altLang="en-US" sz="2000" b="1" dirty="0"/>
          </a:p>
          <a:p>
            <a:pPr lvl="1">
              <a:lnSpc>
                <a:spcPct val="150000"/>
              </a:lnSpc>
            </a:pPr>
            <a:r>
              <a:rPr lang="en-GB" altLang="en-US" sz="2000" b="1" dirty="0"/>
              <a:t>Business Intelligence/OLAP</a:t>
            </a:r>
            <a:r>
              <a:rPr lang="en-GB" altLang="en-US" sz="1400" b="1" dirty="0"/>
              <a:t>  </a:t>
            </a:r>
            <a:endParaRPr lang="en-GB" altLang="en-US" sz="1400" b="1" dirty="0" smtClean="0"/>
          </a:p>
          <a:p>
            <a:pPr lvl="1">
              <a:lnSpc>
                <a:spcPct val="150000"/>
              </a:lnSpc>
            </a:pPr>
            <a:r>
              <a:rPr lang="en-GB" altLang="en-US" sz="2000" b="1" dirty="0" smtClean="0"/>
              <a:t>Applications </a:t>
            </a:r>
            <a:r>
              <a:rPr lang="en-GB" altLang="en-US" sz="2000" b="1" dirty="0"/>
              <a:t>Development</a:t>
            </a:r>
            <a:r>
              <a:rPr lang="en-GB" altLang="en-US" sz="1400" b="1" dirty="0"/>
              <a:t>  </a:t>
            </a:r>
            <a:endParaRPr lang="en-GB" altLang="en-US" sz="1400" b="1" dirty="0" smtClean="0"/>
          </a:p>
          <a:p>
            <a:pPr lvl="1">
              <a:lnSpc>
                <a:spcPct val="150000"/>
              </a:lnSpc>
            </a:pPr>
            <a:r>
              <a:rPr lang="en-GB" altLang="en-US" sz="2000" b="1" dirty="0" smtClean="0"/>
              <a:t>Data </a:t>
            </a:r>
            <a:r>
              <a:rPr lang="en-GB" altLang="en-US" sz="2000" b="1" dirty="0"/>
              <a:t>Mining</a:t>
            </a:r>
            <a:r>
              <a:rPr lang="en-GB" altLang="en-US" sz="1400" b="1" dirty="0"/>
              <a:t>  </a:t>
            </a:r>
          </a:p>
          <a:p>
            <a:pPr lvl="1">
              <a:lnSpc>
                <a:spcPct val="150000"/>
              </a:lnSpc>
            </a:pPr>
            <a:r>
              <a:rPr lang="en-GB" altLang="en-US" sz="2000" b="1" dirty="0" smtClean="0"/>
              <a:t>Statistical </a:t>
            </a:r>
            <a:r>
              <a:rPr lang="en-GB" altLang="en-US" sz="2000" b="1" dirty="0"/>
              <a:t>Analysis</a:t>
            </a:r>
            <a:r>
              <a:rPr lang="en-GB" altLang="en-US" sz="1400" b="1" dirty="0"/>
              <a:t>  </a:t>
            </a:r>
            <a:endParaRPr lang="en-GB" altLang="en-US" sz="1400" b="1" dirty="0" smtClean="0"/>
          </a:p>
          <a:p>
            <a:pPr lvl="1">
              <a:lnSpc>
                <a:spcPct val="150000"/>
              </a:lnSpc>
            </a:pPr>
            <a:r>
              <a:rPr lang="en-GB" altLang="en-US" sz="2000" b="1" dirty="0" smtClean="0"/>
              <a:t>Web </a:t>
            </a:r>
            <a:r>
              <a:rPr lang="en-GB" altLang="en-US" sz="2000" b="1" dirty="0"/>
              <a:t>Enablement</a:t>
            </a:r>
            <a:r>
              <a:rPr lang="en-GB" altLang="en-US" sz="1400" b="1" dirty="0"/>
              <a:t>  </a:t>
            </a:r>
            <a:endParaRPr lang="en-GB" altLang="en-US" sz="1400" b="1" dirty="0" smtClean="0"/>
          </a:p>
          <a:p>
            <a:pPr lvl="1">
              <a:lnSpc>
                <a:spcPct val="150000"/>
              </a:lnSpc>
            </a:pPr>
            <a:r>
              <a:rPr lang="en-GB" altLang="en-US" sz="2000" b="1" dirty="0" smtClean="0"/>
              <a:t>Client </a:t>
            </a:r>
            <a:r>
              <a:rPr lang="en-GB" altLang="en-US" sz="2000" b="1" dirty="0"/>
              <a:t>Server  </a:t>
            </a:r>
          </a:p>
          <a:p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117426"/>
            <a:ext cx="11279782" cy="864096"/>
          </a:xfrm>
        </p:spPr>
        <p:txBody>
          <a:bodyPr/>
          <a:lstStyle/>
          <a:p>
            <a:pPr algn="ctr"/>
            <a:r>
              <a:rPr lang="en-GB" altLang="en-US" sz="2800" dirty="0">
                <a:solidFill>
                  <a:schemeClr val="tx2">
                    <a:lumMod val="75000"/>
                  </a:schemeClr>
                </a:solidFill>
              </a:rPr>
              <a:t>Some technologies where the SAS System is </a:t>
            </a:r>
            <a:r>
              <a:rPr lang="en-GB" altLang="en-US" sz="2800" dirty="0" smtClean="0">
                <a:solidFill>
                  <a:schemeClr val="tx2">
                    <a:lumMod val="75000"/>
                  </a:schemeClr>
                </a:solidFill>
              </a:rPr>
              <a:t>used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19A92D5-5CCF-494D-9184-11F86AB84890}" type="datetime5">
              <a:rPr lang="en-US" smtClean="0"/>
              <a:t>19-Mar-18</a:t>
            </a:fld>
            <a:endParaRPr lang="en-GB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17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11207773" cy="830578"/>
          </a:xfrm>
          <a:solidFill>
            <a:srgbClr val="DFEEDE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50590" y="28519"/>
            <a:ext cx="9907751" cy="808987"/>
          </a:xfrm>
        </p:spPr>
        <p:txBody>
          <a:bodyPr/>
          <a:lstStyle/>
          <a:p>
            <a:pPr algn="ctr"/>
            <a:r>
              <a:rPr lang="en-GB" sz="3600" dirty="0" smtClean="0">
                <a:solidFill>
                  <a:schemeClr val="tx2">
                    <a:lumMod val="75000"/>
                  </a:schemeClr>
                </a:solidFill>
              </a:rPr>
              <a:t>Basic structure of sas programs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A1D6C4E-3A23-42E5-9378-4DEC9380172A}" type="datetime5">
              <a:rPr lang="en-US" smtClean="0"/>
              <a:t>19-Mar-18</a:t>
            </a:fld>
            <a:endParaRPr lang="en-GB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24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7054" y="1269554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22884" y="3933850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22884" y="2637706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22884" y="5157986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57" name="Picture 133" descr="Image result for sas step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66" y="981522"/>
            <a:ext cx="737451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11135765" cy="830578"/>
          </a:xfrm>
          <a:solidFill>
            <a:srgbClr val="DFEEDE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-29841"/>
            <a:ext cx="11347911" cy="861246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warehouse model for TIA </a:t>
            </a:r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B9DE56D-68AE-4219-9916-DBBF2161A613}" type="datetime5">
              <a:rPr lang="en-US" smtClean="0"/>
              <a:t>19-Mar-18</a:t>
            </a:fld>
            <a:endParaRPr lang="en-GB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2154" name="Picture 106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0" y="981075"/>
            <a:ext cx="8424936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45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AF33F4B-4FAB-41AF-8E55-14BC4B4D633A}" type="datetime5">
              <a:rPr lang="en-US" smtClean="0"/>
              <a:t>19-Mar-18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8" name="Picture 7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189434"/>
            <a:ext cx="10729192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41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platzhalter 49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11351789" cy="104660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694606" y="117426"/>
            <a:ext cx="9763735" cy="936104"/>
          </a:xfrm>
        </p:spPr>
        <p:txBody>
          <a:bodyPr/>
          <a:lstStyle/>
          <a:p>
            <a:pPr algn="ctr"/>
            <a:r>
              <a:rPr lang="en-GB" sz="4000" dirty="0">
                <a:solidFill>
                  <a:schemeClr val="tx2">
                    <a:lumMod val="75000"/>
                  </a:schemeClr>
                </a:solidFill>
              </a:rPr>
              <a:t>current Data Warehouse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5F17D1D-EBCA-4E12-8D6B-EBBA5A6CEE10}" type="datetime5">
              <a:rPr lang="en-US" smtClean="0"/>
              <a:t>19-Mar-18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3125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82" y="1300163"/>
            <a:ext cx="7992888" cy="479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7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0" y="6928"/>
            <a:ext cx="11927853" cy="68526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575" y="0"/>
            <a:ext cx="10729192" cy="549474"/>
          </a:xfrm>
        </p:spPr>
        <p:txBody>
          <a:bodyPr/>
          <a:lstStyle/>
          <a:p>
            <a:pPr algn="ctr"/>
            <a:r>
              <a:rPr lang="en-GB" dirty="0"/>
              <a:t>PARTICIPATION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8C5A05C-9C26-4C9F-AB10-0B3C5349D48D}" type="datetime5">
              <a:rPr lang="en-US" smtClean="0"/>
              <a:t>19-Mar-18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3074" name="Picture 2" descr="\\s81dsp01data01\ACIS-Udrive\Users\t09882\Profile_data\Desktop\diverseha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98" y="981522"/>
            <a:ext cx="7488832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4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0" y="6928"/>
            <a:ext cx="12190413" cy="637519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8C5A05C-9C26-4C9F-AB10-0B3C5349D48D}" type="datetime5">
              <a:rPr lang="en-US" smtClean="0"/>
              <a:t>19-Mar-18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6694" y="333449"/>
            <a:ext cx="3744415" cy="26286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5000" r="-4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60887" y="886287"/>
            <a:ext cx="4038289" cy="876340"/>
            <a:chOff x="0" y="0"/>
            <a:chExt cx="2214225" cy="876340"/>
          </a:xfrm>
        </p:grpSpPr>
        <p:sp>
          <p:nvSpPr>
            <p:cNvPr id="12" name="Rectangle 11"/>
            <p:cNvSpPr/>
            <p:nvPr/>
          </p:nvSpPr>
          <p:spPr>
            <a:xfrm>
              <a:off x="398028" y="54903"/>
              <a:ext cx="1816197" cy="8214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0" y="0"/>
              <a:ext cx="2132057" cy="8214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b="1" kern="1200" dirty="0" smtClean="0">
                  <a:solidFill>
                    <a:srgbClr val="FF0000"/>
                  </a:solidFill>
                </a:rPr>
                <a:t>	DIGITHON 2.0</a:t>
              </a:r>
              <a:endParaRPr lang="en-GB" sz="2800" b="1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20274" y="2349674"/>
            <a:ext cx="3442350" cy="1451680"/>
            <a:chOff x="1486673" y="-474260"/>
            <a:chExt cx="2791116" cy="1736637"/>
          </a:xfrm>
        </p:grpSpPr>
        <p:sp>
          <p:nvSpPr>
            <p:cNvPr id="15" name="Rectangle 14"/>
            <p:cNvSpPr/>
            <p:nvPr/>
          </p:nvSpPr>
          <p:spPr>
            <a:xfrm>
              <a:off x="1486673" y="0"/>
              <a:ext cx="2791116" cy="12623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486673" y="-474260"/>
              <a:ext cx="2791116" cy="17366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3200" kern="12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3200" kern="12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200" b="1" kern="1200" dirty="0" smtClean="0">
                  <a:solidFill>
                    <a:srgbClr val="FF0000"/>
                  </a:solidFill>
                </a:rPr>
                <a:t>Sparsh 2017</a:t>
              </a:r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b="1" dirty="0" smtClean="0">
                  <a:solidFill>
                    <a:schemeClr val="accent3">
                      <a:lumMod val="75000"/>
                    </a:schemeClr>
                  </a:solidFill>
                </a:rPr>
                <a:t>FASHION WALK</a:t>
              </a:r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b="1" kern="1200" dirty="0" smtClean="0">
                  <a:solidFill>
                    <a:schemeClr val="accent3">
                      <a:lumMod val="75000"/>
                    </a:schemeClr>
                  </a:solidFill>
                </a:rPr>
                <a:t>DANCE</a:t>
              </a:r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3200" kern="1200" dirty="0" smtClean="0"/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3200" kern="12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9722094" y="1762627"/>
            <a:ext cx="2205760" cy="245033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r="-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074" name="Picture 2" descr="C:\Users\t09882\AppData\Local\Microsoft\Windows\Temporary Internet Files\Content.Outlook\HUQOUVHB\Team Pic 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0" y="3527322"/>
            <a:ext cx="3368509" cy="26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5022103" y="4509914"/>
            <a:ext cx="2880320" cy="1118149"/>
            <a:chOff x="1486673" y="-239896"/>
            <a:chExt cx="2791116" cy="1502273"/>
          </a:xfrm>
        </p:grpSpPr>
        <p:sp>
          <p:nvSpPr>
            <p:cNvPr id="19" name="Rectangle 18"/>
            <p:cNvSpPr/>
            <p:nvPr/>
          </p:nvSpPr>
          <p:spPr>
            <a:xfrm>
              <a:off x="1486673" y="0"/>
              <a:ext cx="2791116" cy="12623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1486673" y="-239896"/>
              <a:ext cx="2791116" cy="15022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b="1" kern="1200" dirty="0" smtClean="0">
                  <a:solidFill>
                    <a:srgbClr val="FF0000"/>
                  </a:solidFill>
                </a:rPr>
                <a:t>TEAM OUTING</a:t>
              </a:r>
              <a:endParaRPr lang="en-GB" sz="2800" b="1" kern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92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43478" y="189434"/>
            <a:ext cx="1224137" cy="1120589"/>
          </a:xfrm>
        </p:spPr>
        <p:txBody>
          <a:bodyPr/>
          <a:lstStyle/>
          <a:p>
            <a:r>
              <a:rPr lang="en-GB" sz="4000" dirty="0">
                <a:solidFill>
                  <a:schemeClr val="tx2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>
          <a:xfrm>
            <a:off x="508000" y="333450"/>
            <a:ext cx="10699774" cy="936105"/>
          </a:xfrm>
        </p:spPr>
        <p:txBody>
          <a:bodyPr/>
          <a:lstStyle/>
          <a:p>
            <a:pPr algn="ctr"/>
            <a:r>
              <a:rPr lang="en-GB" sz="4800" dirty="0" smtClean="0">
                <a:solidFill>
                  <a:schemeClr val="tx2">
                    <a:lumMod val="75000"/>
                  </a:schemeClr>
                </a:solidFill>
              </a:rPr>
              <a:t>Allianz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AD4640E-BFE5-4701-8C10-F9A96C94B219}" type="datetime5">
              <a:rPr lang="en-US" smtClean="0"/>
              <a:t>19-Mar-18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4098" name="Picture 2" descr="Image result for allianz feel at hom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1485578"/>
            <a:ext cx="1058517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4913" y="6034088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57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7"/>
    </mc:Choice>
    <mc:Fallback xmlns="">
      <p:transition spd="slow" advTm="16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2190412" cy="630318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2598" y="549474"/>
            <a:ext cx="10771847" cy="532859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8C5A05C-9C26-4C9F-AB10-0B3C5349D48D}" type="datetime5">
              <a:rPr lang="en-US" smtClean="0"/>
              <a:t>19-Mar-18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4098" name="Picture 2" descr="\\s81dsp01data01\ACIS-Udrive\Users\t09882\Profile_data\Desktop\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5"/>
          </p:nvPr>
        </p:nvSpPr>
        <p:spPr>
          <a:xfrm>
            <a:off x="508000" y="1269554"/>
            <a:ext cx="4723110" cy="45801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6">
                    <a:lumMod val="10000"/>
                  </a:schemeClr>
                </a:solidFill>
              </a:rPr>
              <a:t>Corporate Induction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6">
                    <a:lumMod val="10000"/>
                  </a:schemeClr>
                </a:solidFill>
              </a:rPr>
              <a:t>Java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6">
                    <a:lumMod val="10000"/>
                  </a:schemeClr>
                </a:solidFill>
              </a:rPr>
              <a:t>Oracle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6">
                    <a:lumMod val="10000"/>
                  </a:schemeClr>
                </a:solidFill>
              </a:rPr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6">
                    <a:lumMod val="10000"/>
                  </a:schemeClr>
                </a:solidFill>
              </a:rPr>
              <a:t>TESTING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6">
                    <a:lumMod val="10000"/>
                  </a:schemeClr>
                </a:solidFill>
              </a:rPr>
              <a:t>Security 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6">
                    <a:lumMod val="10000"/>
                  </a:schemeClr>
                </a:solidFill>
              </a:rPr>
              <a:t>JSP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6">
                    <a:lumMod val="10000"/>
                  </a:schemeClr>
                </a:solidFill>
              </a:rPr>
              <a:t>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6">
                    <a:lumMod val="10000"/>
                  </a:schemeClr>
                </a:solidFill>
              </a:rPr>
              <a:t>Java Database Connectivity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0590" y="117427"/>
            <a:ext cx="10513168" cy="1152128"/>
          </a:xfrm>
        </p:spPr>
        <p:txBody>
          <a:bodyPr/>
          <a:lstStyle/>
          <a:p>
            <a:pPr algn="ctr"/>
            <a:r>
              <a:rPr lang="en-GB" sz="4800" dirty="0" smtClean="0">
                <a:solidFill>
                  <a:schemeClr val="tx2">
                    <a:lumMod val="75000"/>
                  </a:schemeClr>
                </a:solidFill>
              </a:rPr>
              <a:t>	Key </a:t>
            </a:r>
            <a:r>
              <a:rPr lang="en-GB" sz="4800" dirty="0">
                <a:solidFill>
                  <a:schemeClr val="tx2">
                    <a:lumMod val="75000"/>
                  </a:schemeClr>
                </a:solidFill>
              </a:rPr>
              <a:t>learnings         </a:t>
            </a:r>
            <a:r>
              <a:rPr lang="en-GB" sz="4800" dirty="0" smtClean="0">
                <a:solidFill>
                  <a:schemeClr val="tx2">
                    <a:lumMod val="75000"/>
                  </a:schemeClr>
                </a:solidFill>
              </a:rPr>
              <a:t>02</a:t>
            </a:r>
            <a:endParaRPr lang="en-GB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BE470CA-4597-415C-B1E8-8E61CB67B758}" type="datetime5">
              <a:rPr lang="en-US" smtClean="0"/>
              <a:t>19-Mar-18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Inhaltsplatzhalter 2"/>
          <p:cNvSpPr>
            <a:spLocks noGrp="1"/>
          </p:cNvSpPr>
          <p:nvPr>
            <p:ph type="body" sz="quarter" idx="19"/>
          </p:nvPr>
        </p:nvSpPr>
        <p:spPr>
          <a:xfrm>
            <a:off x="261938" y="1125538"/>
            <a:ext cx="11377612" cy="48958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9222" y="1413570"/>
            <a:ext cx="4824536" cy="4320480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GB" sz="1800" b="1" u="sng" dirty="0" smtClean="0"/>
              <a:t>SESSIONS ATTENDED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3278" y="1925994"/>
            <a:ext cx="3744416" cy="3561726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Campus to Corporate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Corporate Induction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Divisional Induction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Security 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Testing Sessions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Business Analyst Session</a:t>
            </a:r>
            <a:endParaRPr lang="en-GB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en-GB" sz="1800" dirty="0" smtClean="0">
              <a:solidFill>
                <a:schemeClr val="accent6">
                  <a:lumMod val="10000"/>
                </a:schemeClr>
              </a:solidFill>
            </a:endParaRPr>
          </a:p>
          <a:p>
            <a:endParaRPr lang="en-GB" sz="1800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en-GB" sz="18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50590" y="1456254"/>
            <a:ext cx="4896544" cy="4277795"/>
          </a:xfrm>
          <a:prstGeom prst="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GB" sz="1800" b="1" u="sng" dirty="0" smtClean="0"/>
              <a:t>TECHNOLOGIES LEARNED</a:t>
            </a:r>
            <a:endParaRPr lang="en-GB" sz="18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910630" y="1917626"/>
            <a:ext cx="3960440" cy="4515833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Insurance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Java </a:t>
            </a:r>
            <a:endParaRPr lang="en-GB" dirty="0">
              <a:solidFill>
                <a:schemeClr val="accent6">
                  <a:lumMod val="1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Oracle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Types of testing</a:t>
            </a:r>
            <a:endParaRPr lang="en-GB" dirty="0">
              <a:solidFill>
                <a:schemeClr val="accent6">
                  <a:lumMod val="1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JSP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Java Database 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Connectivity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Servlets</a:t>
            </a:r>
          </a:p>
          <a:p>
            <a:endParaRPr lang="en-GB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19213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29491" y="1"/>
            <a:ext cx="12287894" cy="685958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8E5DB7D-CEF0-4B09-BD16-2B0542114C0D}" type="datetime5">
              <a:rPr lang="en-US" smtClean="0"/>
              <a:t>19-Mar-18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2050" name="Picture 2" descr="\\s81dsp01data01\ACIS-Udrive\Users\t09882\Profile_data\Desktop\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" y="1"/>
            <a:ext cx="12333434" cy="68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3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platzhalter 27"/>
          <p:cNvSpPr>
            <a:spLocks noGrp="1"/>
          </p:cNvSpPr>
          <p:nvPr>
            <p:ph type="body" sz="quarter" idx="19"/>
          </p:nvPr>
        </p:nvSpPr>
        <p:spPr>
          <a:xfrm>
            <a:off x="838622" y="765498"/>
            <a:ext cx="10801200" cy="5328592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4" y="1"/>
            <a:ext cx="10699839" cy="909514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WEB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BUILDING BLOCKS       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03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51A9775-DA3C-42B4-A367-E125521E13E5}" type="datetime5">
              <a:rPr lang="en-US" smtClean="0"/>
              <a:t>19-Mar-18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146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13" y="752680"/>
            <a:ext cx="500940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\\s81dsp01data01\ACIS-Udrive\Users\t09882\Profile_data\Desktop\jdbc-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3" y="752680"/>
            <a:ext cx="5902434" cy="332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\\s81dsp01data01\ACIS-Udrive\Users\t09882\Profile_data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431" y="38756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\\s81dsp01data01\ACIS-Udrive\Users\t09882\Profile_data\Desktop\sq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056" y="3069754"/>
            <a:ext cx="1239609" cy="161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\\s81dsp01data01\ACIS-Udrive\Users\t09882\Profile_data\Desktop\images8XR26QD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81" y="4127318"/>
            <a:ext cx="1858958" cy="195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9" descr="Image result for oracle database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71438" y="-1393825"/>
            <a:ext cx="20574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54" name="Picture 10" descr="\\s81dsp01data01\ACIS-Udrive\Users\t09882\Profile_data\Desktop\untitl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170" y="3200952"/>
            <a:ext cx="1573428" cy="22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elated image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353" y="4079731"/>
            <a:ext cx="2519817" cy="187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Image result for eclipse neon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3875615"/>
            <a:ext cx="2747514" cy="207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0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umsplatzhalter 7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A7D7FBE-DBC8-42A5-982D-C8C33BB83A5A}" type="datetime5">
              <a:rPr lang="en-US" smtClean="0"/>
              <a:t>19-Mar-18</a:t>
            </a:fld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6" name="Textplatzhalter 75"/>
          <p:cNvSpPr>
            <a:spLocks noGrp="1"/>
          </p:cNvSpPr>
          <p:nvPr>
            <p:ph type="body" sz="quarter" idx="19"/>
          </p:nvPr>
        </p:nvSpPr>
        <p:spPr>
          <a:xfrm>
            <a:off x="118542" y="0"/>
            <a:ext cx="11161240" cy="837505"/>
          </a:xfrm>
          <a:solidFill>
            <a:srgbClr val="EBE7DB"/>
          </a:solidFill>
        </p:spPr>
        <p:txBody>
          <a:bodyPr/>
          <a:lstStyle/>
          <a:p>
            <a:pPr algn="ctr"/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</a:rPr>
              <a:t>LEAVE </a:t>
            </a:r>
            <a:r>
              <a:rPr lang="en-GB" sz="3600" b="1" dirty="0">
                <a:solidFill>
                  <a:schemeClr val="tx2">
                    <a:lumMod val="75000"/>
                  </a:schemeClr>
                </a:solidFill>
              </a:rPr>
              <a:t>MANAGEMENT SYSTEM    04</a:t>
            </a:r>
          </a:p>
          <a:p>
            <a:endParaRPr lang="en-US" sz="3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1091534"/>
            <a:ext cx="1015312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10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umsplatzhalter 7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490BF4C-7CE6-4169-978A-79DBBCB382CD}" type="datetime5">
              <a:rPr lang="en-US" smtClean="0"/>
              <a:t>19-Mar-18</a:t>
            </a:fld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858944"/>
          </a:xfrm>
          <a:solidFill>
            <a:srgbClr val="EBE7DB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82" y="20069"/>
            <a:ext cx="10672963" cy="768846"/>
          </a:xfrm>
        </p:spPr>
        <p:txBody>
          <a:bodyPr/>
          <a:lstStyle/>
          <a:p>
            <a:pPr algn="ctr"/>
            <a:r>
              <a:rPr lang="en-GB" sz="4000" dirty="0" smtClean="0">
                <a:solidFill>
                  <a:schemeClr val="tx2">
                    <a:lumMod val="75000"/>
                  </a:schemeClr>
                </a:solidFill>
              </a:rPr>
              <a:t>Screenshots	05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GB" sz="3200" dirty="0">
                <a:solidFill>
                  <a:schemeClr val="tx2">
                    <a:lumMod val="75000"/>
                  </a:schemeClr>
                </a:solidFill>
              </a:rPr>
            </a:b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1" y="858944"/>
            <a:ext cx="11161241" cy="545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8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F3E2E88-CBD2-4C33-8B05-69BD40415EA6}" type="datetime5">
              <a:rPr lang="en-US" smtClean="0"/>
              <a:t>19-Mar-18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11207774" cy="76835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0550" y="117426"/>
            <a:ext cx="10672963" cy="514351"/>
          </a:xfrm>
        </p:spPr>
        <p:txBody>
          <a:bodyPr/>
          <a:lstStyle/>
          <a:p>
            <a:pPr algn="ctr"/>
            <a:r>
              <a:rPr lang="en-GB" sz="3600" dirty="0" smtClean="0">
                <a:solidFill>
                  <a:schemeClr val="tx2">
                    <a:lumMod val="75000"/>
                  </a:schemeClr>
                </a:solidFill>
              </a:rPr>
              <a:t>LOGIN PAGE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" y="909513"/>
            <a:ext cx="10513168" cy="531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3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sasg">
  <a:themeElements>
    <a:clrScheme name="AZ_PPT_GLOBAL_DESIGNFARBEN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9e0966f-40cc-446e-a248-c10a673782a7" Revision="1" Stencil="System.MyShapes" StencilVersion="1.0"/>
</Control>
</file>

<file path=customXml/itemProps1.xml><?xml version="1.0" encoding="utf-8"?>
<ds:datastoreItem xmlns:ds="http://schemas.openxmlformats.org/officeDocument/2006/customXml" ds:itemID="{8D3225FD-C76F-4B0A-80B4-9CE389B814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sasg</Template>
  <TotalTime>0</TotalTime>
  <Words>399</Words>
  <Application>Microsoft Office PowerPoint</Application>
  <PresentationFormat>Custom</PresentationFormat>
  <Paragraphs>178</Paragraphs>
  <Slides>30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sasg</vt:lpstr>
      <vt:lpstr>ALLIANZ INITIAL LEARNING PROGRAM </vt:lpstr>
      <vt:lpstr>Content Topics</vt:lpstr>
      <vt:lpstr>01</vt:lpstr>
      <vt:lpstr> Key learnings         02</vt:lpstr>
      <vt:lpstr>PowerPoint Presentation</vt:lpstr>
      <vt:lpstr>WEB BUILDING BLOCKS        03</vt:lpstr>
      <vt:lpstr>PowerPoint Presentation</vt:lpstr>
      <vt:lpstr>Screenshots 05 </vt:lpstr>
      <vt:lpstr>LOGIN PAGE</vt:lpstr>
      <vt:lpstr>Employee page </vt:lpstr>
      <vt:lpstr>EMPLOYEE FEATURES</vt:lpstr>
      <vt:lpstr>     ADMIN PAGE</vt:lpstr>
      <vt:lpstr>ADMIN FEATURES</vt:lpstr>
      <vt:lpstr>PowerPoint Presentation</vt:lpstr>
      <vt:lpstr>Corporate MANAGEMENT INFORMATION SYSTEMS (MIS)</vt:lpstr>
      <vt:lpstr>CMIS Team-who are we?</vt:lpstr>
      <vt:lpstr>          How it works in allianz</vt:lpstr>
      <vt:lpstr>PowerPoint Presentation</vt:lpstr>
      <vt:lpstr> A data warehouse is a subject oriented, integrated, time variant and non volatile  collection of data in support of management’s decision making process”              - Bill Inmon       Recognized as the      "father of the data warehouse"   </vt:lpstr>
      <vt:lpstr>DATA WAREHOUSE ARCHITECTURE</vt:lpstr>
      <vt:lpstr>DATA MARTS</vt:lpstr>
      <vt:lpstr>PowerPoint Presentation</vt:lpstr>
      <vt:lpstr>Some technologies where the SAS System is used</vt:lpstr>
      <vt:lpstr>Basic structure of sas programs</vt:lpstr>
      <vt:lpstr>warehouse model for TIA </vt:lpstr>
      <vt:lpstr>PowerPoint Presentation</vt:lpstr>
      <vt:lpstr>current Data Warehouse </vt:lpstr>
      <vt:lpstr>PARTICIPATION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2017-11-13T07:18:46Z</dcterms:created>
  <dcterms:modified xsi:type="dcterms:W3CDTF">2018-03-19T06:35:07Z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