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7" r:id="rId2"/>
    <p:sldId id="258" r:id="rId3"/>
    <p:sldId id="259" r:id="rId4"/>
    <p:sldId id="318" r:id="rId5"/>
    <p:sldId id="319" r:id="rId6"/>
    <p:sldId id="320" r:id="rId7"/>
    <p:sldId id="321" r:id="rId8"/>
    <p:sldId id="322" r:id="rId9"/>
    <p:sldId id="293" r:id="rId10"/>
    <p:sldId id="313" r:id="rId11"/>
    <p:sldId id="314" r:id="rId12"/>
    <p:sldId id="294" r:id="rId13"/>
    <p:sldId id="295" r:id="rId14"/>
    <p:sldId id="296" r:id="rId15"/>
    <p:sldId id="297" r:id="rId16"/>
    <p:sldId id="298" r:id="rId17"/>
    <p:sldId id="323" r:id="rId18"/>
    <p:sldId id="324" r:id="rId19"/>
    <p:sldId id="325" r:id="rId20"/>
    <p:sldId id="326" r:id="rId21"/>
    <p:sldId id="327" r:id="rId22"/>
    <p:sldId id="328" r:id="rId23"/>
    <p:sldId id="329" r:id="rId24"/>
    <p:sldId id="330" r:id="rId25"/>
    <p:sldId id="331" r:id="rId26"/>
    <p:sldId id="332" r:id="rId27"/>
    <p:sldId id="333" r:id="rId28"/>
    <p:sldId id="299" r:id="rId29"/>
    <p:sldId id="300" r:id="rId30"/>
    <p:sldId id="301" r:id="rId31"/>
    <p:sldId id="315" r:id="rId32"/>
    <p:sldId id="308" r:id="rId33"/>
    <p:sldId id="340" r:id="rId34"/>
    <p:sldId id="341" r:id="rId35"/>
    <p:sldId id="342" r:id="rId36"/>
    <p:sldId id="343" r:id="rId37"/>
    <p:sldId id="302" r:id="rId38"/>
    <p:sldId id="305" r:id="rId39"/>
    <p:sldId id="337" r:id="rId40"/>
    <p:sldId id="338" r:id="rId41"/>
    <p:sldId id="339" r:id="rId42"/>
    <p:sldId id="317" r:id="rId43"/>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644" autoAdjust="0"/>
  </p:normalViewPr>
  <p:slideViewPr>
    <p:cSldViewPr>
      <p:cViewPr>
        <p:scale>
          <a:sx n="80" d="100"/>
          <a:sy n="80" d="100"/>
        </p:scale>
        <p:origin x="-1074"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812DDC6A-49C4-4687-BE27-8570FF6ECA8E}" type="datetimeFigureOut">
              <a:rPr lang="en-IE" smtClean="0"/>
              <a:t>15/03/2020</a:t>
            </a:fld>
            <a:endParaRPr lang="en-IE"/>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9FCCD1DE-FAF8-4B3D-9781-D60990C319D7}" type="slidenum">
              <a:rPr lang="en-IE" smtClean="0"/>
              <a:t>‹#›</a:t>
            </a:fld>
            <a:endParaRPr lang="en-IE"/>
          </a:p>
        </p:txBody>
      </p:sp>
    </p:spTree>
    <p:extLst>
      <p:ext uri="{BB962C8B-B14F-4D97-AF65-F5344CB8AC3E}">
        <p14:creationId xmlns:p14="http://schemas.microsoft.com/office/powerpoint/2010/main" val="2961463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76EBA2DB-453F-4676-ACC2-A2B2A88B1C36}" type="datetimeFigureOut">
              <a:rPr lang="en-IE" smtClean="0"/>
              <a:t>15/03/2020</a:t>
            </a:fld>
            <a:endParaRPr lang="en-IE" dirty="0"/>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6E58B077-0359-4D4C-B043-3580F701EA92}" type="slidenum">
              <a:rPr lang="en-IE" smtClean="0"/>
              <a:t>‹#›</a:t>
            </a:fld>
            <a:endParaRPr lang="en-IE" dirty="0"/>
          </a:p>
        </p:txBody>
      </p:sp>
    </p:spTree>
    <p:extLst>
      <p:ext uri="{BB962C8B-B14F-4D97-AF65-F5344CB8AC3E}">
        <p14:creationId xmlns:p14="http://schemas.microsoft.com/office/powerpoint/2010/main" val="1549090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B7D69AB0-934D-4105-8ED2-F0DADCE55598}" type="slidenum">
              <a:rPr lang="en-IE" smtClean="0"/>
              <a:pPr/>
              <a:t>1</a:t>
            </a:fld>
            <a:endParaRPr lang="en-I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dirty="0" smtClean="0"/>
              <a:t>The aim of this programme is to provide you with the knowledge and skills required to support Call 3 of the contact tracing process which will be to those people</a:t>
            </a:r>
            <a:r>
              <a:rPr lang="en-IE" sz="1200" baseline="0" dirty="0" smtClean="0"/>
              <a:t> who have been identified as CLOSE CONTACTS</a:t>
            </a:r>
            <a:endParaRPr lang="en-IE" dirty="0"/>
          </a:p>
        </p:txBody>
      </p:sp>
      <p:sp>
        <p:nvSpPr>
          <p:cNvPr id="4" name="Slide Number Placeholder 3"/>
          <p:cNvSpPr>
            <a:spLocks noGrp="1"/>
          </p:cNvSpPr>
          <p:nvPr>
            <p:ph type="sldNum" sz="quarter" idx="10"/>
          </p:nvPr>
        </p:nvSpPr>
        <p:spPr/>
        <p:txBody>
          <a:bodyPr/>
          <a:lstStyle/>
          <a:p>
            <a:fld id="{B7D69AB0-934D-4105-8ED2-F0DADCE55598}" type="slidenum">
              <a:rPr lang="en-IE" smtClean="0"/>
              <a:pPr/>
              <a:t>2</a:t>
            </a:fld>
            <a:endParaRPr lang="en-IE" dirty="0"/>
          </a:p>
        </p:txBody>
      </p:sp>
    </p:spTree>
    <p:extLst>
      <p:ext uri="{BB962C8B-B14F-4D97-AF65-F5344CB8AC3E}">
        <p14:creationId xmlns:p14="http://schemas.microsoft.com/office/powerpoint/2010/main" val="3435707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We</a:t>
            </a:r>
            <a:r>
              <a:rPr lang="en-IE" baseline="0" dirty="0" smtClean="0"/>
              <a:t> will cover the basic knowledge required around the corona virus and the disease first and then we will look at the process of making the call.  You will have an opportunity to look at the skills required for making the call and the frequently asked questions that you might encounter.</a:t>
            </a:r>
          </a:p>
          <a:p>
            <a:endParaRPr lang="en-IE" baseline="0" dirty="0" smtClean="0"/>
          </a:p>
          <a:p>
            <a:r>
              <a:rPr lang="en-IE" baseline="0" dirty="0" smtClean="0"/>
              <a:t>Lastly you will have an opportunity to look at the data management system and learn how to input the data from the call.</a:t>
            </a:r>
          </a:p>
          <a:p>
            <a:endParaRPr lang="en-IE" dirty="0"/>
          </a:p>
        </p:txBody>
      </p:sp>
      <p:sp>
        <p:nvSpPr>
          <p:cNvPr id="4" name="Slide Number Placeholder 3"/>
          <p:cNvSpPr>
            <a:spLocks noGrp="1"/>
          </p:cNvSpPr>
          <p:nvPr>
            <p:ph type="sldNum" sz="quarter" idx="10"/>
          </p:nvPr>
        </p:nvSpPr>
        <p:spPr/>
        <p:txBody>
          <a:bodyPr/>
          <a:lstStyle/>
          <a:p>
            <a:fld id="{6E58B077-0359-4D4C-B043-3580F701EA92}" type="slidenum">
              <a:rPr lang="en-IE" smtClean="0"/>
              <a:t>3</a:t>
            </a:fld>
            <a:endParaRPr lang="en-IE" dirty="0"/>
          </a:p>
        </p:txBody>
      </p:sp>
    </p:spTree>
    <p:extLst>
      <p:ext uri="{BB962C8B-B14F-4D97-AF65-F5344CB8AC3E}">
        <p14:creationId xmlns:p14="http://schemas.microsoft.com/office/powerpoint/2010/main" val="366570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sz="1200" b="1" dirty="0" smtClean="0"/>
              <a:t>Household contacts </a:t>
            </a:r>
            <a:r>
              <a:rPr lang="en-IE" sz="1200" dirty="0" smtClean="0"/>
              <a:t>defined as living or sleeping in the same home, individuals in shared accommodation sharing kitchen or bathroom facilities and sexual partners.</a:t>
            </a:r>
          </a:p>
          <a:p>
            <a:endParaRPr lang="en-IE" sz="1200" dirty="0" smtClean="0"/>
          </a:p>
          <a:p>
            <a:pPr marL="0" indent="0">
              <a:buNone/>
            </a:pPr>
            <a:r>
              <a:rPr lang="en-IE" sz="1200" b="1" dirty="0" smtClean="0">
                <a:solidFill>
                  <a:srgbClr val="FF0000"/>
                </a:solidFill>
              </a:rPr>
              <a:t>Healthcare workers</a:t>
            </a:r>
            <a:r>
              <a:rPr lang="en-IE" sz="1200" dirty="0" smtClean="0">
                <a:solidFill>
                  <a:srgbClr val="FF0000"/>
                </a:solidFill>
              </a:rPr>
              <a:t>, including laboratory workers who </a:t>
            </a:r>
          </a:p>
          <a:p>
            <a:pPr marL="0" indent="0">
              <a:buNone/>
            </a:pPr>
            <a:r>
              <a:rPr lang="en-IE" sz="1200" dirty="0" smtClean="0">
                <a:solidFill>
                  <a:srgbClr val="FF0000"/>
                </a:solidFill>
              </a:rPr>
              <a:t>have not worn appropriate PPE or had a breach in PPE during the following exposures to the confirmed case</a:t>
            </a:r>
          </a:p>
          <a:p>
            <a:pPr marL="0" indent="0">
              <a:buNone/>
            </a:pPr>
            <a:r>
              <a:rPr lang="en-IE" sz="1200" dirty="0" smtClean="0">
                <a:solidFill>
                  <a:srgbClr val="FF0000"/>
                </a:solidFill>
              </a:rPr>
              <a:t>Had direct contact with the case (as defined above), their body fluids or their laboratory specimen </a:t>
            </a:r>
          </a:p>
          <a:p>
            <a:pPr marL="0" indent="0">
              <a:buNone/>
            </a:pPr>
            <a:r>
              <a:rPr lang="en-IE" sz="1200" dirty="0" smtClean="0">
                <a:solidFill>
                  <a:srgbClr val="FF0000"/>
                </a:solidFill>
              </a:rPr>
              <a:t>Were present in the same room when an aerosol generating procedure is undertaken on the case.</a:t>
            </a:r>
          </a:p>
          <a:p>
            <a:pPr marL="0" indent="0">
              <a:buNone/>
            </a:pPr>
            <a:endParaRPr lang="en-IE" sz="1200" dirty="0" smtClean="0">
              <a:solidFill>
                <a:srgbClr val="FF0000"/>
              </a:solidFill>
            </a:endParaRPr>
          </a:p>
          <a:p>
            <a:pPr marL="0" indent="0">
              <a:buNone/>
            </a:pPr>
            <a:r>
              <a:rPr lang="en-IE" sz="1200" b="1" dirty="0" smtClean="0">
                <a:solidFill>
                  <a:srgbClr val="FF0000"/>
                </a:solidFill>
              </a:rPr>
              <a:t>Passengers on an aircraft </a:t>
            </a:r>
            <a:r>
              <a:rPr lang="en-IE" sz="1200" dirty="0" smtClean="0">
                <a:solidFill>
                  <a:srgbClr val="FF0000"/>
                </a:solidFill>
              </a:rPr>
              <a:t>sitting within two seats (in any direction) of the COVID-19 case, travel companions or persons providing care, and crew members serving </a:t>
            </a:r>
            <a:r>
              <a:rPr lang="en-IE" sz="1200" dirty="0" err="1" smtClean="0">
                <a:solidFill>
                  <a:srgbClr val="FF0000"/>
                </a:solidFill>
              </a:rPr>
              <a:t>inthe</a:t>
            </a:r>
            <a:r>
              <a:rPr lang="en-IE" sz="1200" dirty="0" smtClean="0">
                <a:solidFill>
                  <a:srgbClr val="FF0000"/>
                </a:solidFill>
              </a:rPr>
              <a:t> section of the aircraft where the index case was seated</a:t>
            </a:r>
          </a:p>
          <a:p>
            <a:pPr marL="0" indent="0">
              <a:buNone/>
            </a:pPr>
            <a:endParaRPr lang="en-IE" sz="1200" dirty="0" smtClean="0">
              <a:solidFill>
                <a:srgbClr val="FF0000"/>
              </a:solidFill>
            </a:endParaRPr>
          </a:p>
          <a:p>
            <a:pPr marL="0" indent="0">
              <a:buNone/>
            </a:pPr>
            <a:r>
              <a:rPr lang="en-IE" sz="1200" dirty="0" smtClean="0">
                <a:solidFill>
                  <a:srgbClr val="FF0000"/>
                </a:solidFill>
              </a:rPr>
              <a:t>For those contacts who have shared a </a:t>
            </a:r>
            <a:r>
              <a:rPr lang="en-IE" sz="1200" b="1" dirty="0" smtClean="0">
                <a:solidFill>
                  <a:srgbClr val="FF0000"/>
                </a:solidFill>
              </a:rPr>
              <a:t>closed space </a:t>
            </a:r>
            <a:r>
              <a:rPr lang="en-IE" sz="1200" dirty="0" smtClean="0">
                <a:solidFill>
                  <a:srgbClr val="FF0000"/>
                </a:solidFill>
              </a:rPr>
              <a:t>with a confirmed case for longer than two hours, a risk assessment should be undertaken taking into consideration the size of the room, ventilation and the distance from the case. This may include office and school settings and any sort of large conveyance.</a:t>
            </a:r>
          </a:p>
          <a:p>
            <a:pPr marL="0" indent="0">
              <a:buNone/>
            </a:pPr>
            <a:endParaRPr lang="en-IE" sz="1200" dirty="0" smtClean="0">
              <a:solidFill>
                <a:srgbClr val="FF0000"/>
              </a:solidFill>
            </a:endParaRPr>
          </a:p>
          <a:p>
            <a:endParaRPr lang="en-IE" dirty="0">
              <a:solidFill>
                <a:srgbClr val="FF0000"/>
              </a:solidFill>
            </a:endParaRPr>
          </a:p>
        </p:txBody>
      </p:sp>
      <p:sp>
        <p:nvSpPr>
          <p:cNvPr id="4" name="Slide Number Placeholder 3"/>
          <p:cNvSpPr>
            <a:spLocks noGrp="1"/>
          </p:cNvSpPr>
          <p:nvPr>
            <p:ph type="sldNum" sz="quarter" idx="10"/>
          </p:nvPr>
        </p:nvSpPr>
        <p:spPr/>
        <p:txBody>
          <a:bodyPr/>
          <a:lstStyle/>
          <a:p>
            <a:fld id="{B7D69AB0-934D-4105-8ED2-F0DADCE55598}" type="slidenum">
              <a:rPr lang="en-IE" smtClean="0"/>
              <a:pPr/>
              <a:t>7</a:t>
            </a:fld>
            <a:endParaRPr lang="en-IE"/>
          </a:p>
        </p:txBody>
      </p:sp>
    </p:spTree>
    <p:extLst>
      <p:ext uri="{BB962C8B-B14F-4D97-AF65-F5344CB8AC3E}">
        <p14:creationId xmlns:p14="http://schemas.microsoft.com/office/powerpoint/2010/main" val="328344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E58B077-0359-4D4C-B043-3580F701EA92}" type="slidenum">
              <a:rPr lang="en-IE" smtClean="0"/>
              <a:t>15</a:t>
            </a:fld>
            <a:endParaRPr lang="en-IE" dirty="0"/>
          </a:p>
        </p:txBody>
      </p:sp>
    </p:spTree>
    <p:extLst>
      <p:ext uri="{BB962C8B-B14F-4D97-AF65-F5344CB8AC3E}">
        <p14:creationId xmlns:p14="http://schemas.microsoft.com/office/powerpoint/2010/main" val="3971608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sz="1200" b="1" dirty="0" smtClean="0"/>
              <a:t>Household contacts </a:t>
            </a:r>
            <a:r>
              <a:rPr lang="en-IE" sz="1200" dirty="0" smtClean="0"/>
              <a:t>defined as living or sleeping in the same home, individuals in shared accommodation sharing kitchen or bathroom facilities and sexual partners.</a:t>
            </a:r>
          </a:p>
          <a:p>
            <a:endParaRPr lang="en-IE" sz="1200" dirty="0" smtClean="0"/>
          </a:p>
          <a:p>
            <a:pPr marL="0" indent="0">
              <a:buNone/>
            </a:pPr>
            <a:r>
              <a:rPr lang="en-IE" sz="1200" b="1" dirty="0" smtClean="0">
                <a:solidFill>
                  <a:srgbClr val="FF0000"/>
                </a:solidFill>
              </a:rPr>
              <a:t>Healthcare workers</a:t>
            </a:r>
            <a:r>
              <a:rPr lang="en-IE" sz="1200" dirty="0" smtClean="0">
                <a:solidFill>
                  <a:srgbClr val="FF0000"/>
                </a:solidFill>
              </a:rPr>
              <a:t>, including laboratory workers who </a:t>
            </a:r>
          </a:p>
          <a:p>
            <a:pPr marL="0" indent="0">
              <a:buNone/>
            </a:pPr>
            <a:r>
              <a:rPr lang="en-IE" sz="1200" dirty="0" smtClean="0">
                <a:solidFill>
                  <a:srgbClr val="FF0000"/>
                </a:solidFill>
              </a:rPr>
              <a:t>have not worn appropriate PPE or had a breach in PPE during the following exposures to the confirmed case</a:t>
            </a:r>
          </a:p>
          <a:p>
            <a:pPr marL="0" indent="0">
              <a:buNone/>
            </a:pPr>
            <a:r>
              <a:rPr lang="en-IE" sz="1200" dirty="0" smtClean="0">
                <a:solidFill>
                  <a:srgbClr val="FF0000"/>
                </a:solidFill>
              </a:rPr>
              <a:t>Had direct contact with the case (as defined above), their body fluids or their laboratory specimen </a:t>
            </a:r>
          </a:p>
          <a:p>
            <a:pPr marL="0" indent="0">
              <a:buNone/>
            </a:pPr>
            <a:r>
              <a:rPr lang="en-IE" sz="1200" dirty="0" smtClean="0">
                <a:solidFill>
                  <a:srgbClr val="FF0000"/>
                </a:solidFill>
              </a:rPr>
              <a:t>Were present in the same room when an aerosol generating procedure is undertaken on the case.</a:t>
            </a:r>
          </a:p>
          <a:p>
            <a:pPr marL="0" indent="0">
              <a:buNone/>
            </a:pPr>
            <a:endParaRPr lang="en-IE" sz="1200" dirty="0" smtClean="0">
              <a:solidFill>
                <a:srgbClr val="FF0000"/>
              </a:solidFill>
            </a:endParaRPr>
          </a:p>
          <a:p>
            <a:pPr marL="0" indent="0">
              <a:buNone/>
            </a:pPr>
            <a:r>
              <a:rPr lang="en-IE" sz="1200" b="1" dirty="0" smtClean="0">
                <a:solidFill>
                  <a:srgbClr val="FF0000"/>
                </a:solidFill>
              </a:rPr>
              <a:t>Passengers on an aircraft </a:t>
            </a:r>
            <a:r>
              <a:rPr lang="en-IE" sz="1200" dirty="0" smtClean="0">
                <a:solidFill>
                  <a:srgbClr val="FF0000"/>
                </a:solidFill>
              </a:rPr>
              <a:t>sitting within two seats (in any direction) of the COVID-19 case, travel companions or persons providing care, and crew members serving </a:t>
            </a:r>
            <a:r>
              <a:rPr lang="en-IE" sz="1200" dirty="0" err="1" smtClean="0">
                <a:solidFill>
                  <a:srgbClr val="FF0000"/>
                </a:solidFill>
              </a:rPr>
              <a:t>inthe</a:t>
            </a:r>
            <a:r>
              <a:rPr lang="en-IE" sz="1200" dirty="0" smtClean="0">
                <a:solidFill>
                  <a:srgbClr val="FF0000"/>
                </a:solidFill>
              </a:rPr>
              <a:t> section of the aircraft where the index case was seated</a:t>
            </a:r>
          </a:p>
          <a:p>
            <a:pPr marL="0" indent="0">
              <a:buNone/>
            </a:pPr>
            <a:endParaRPr lang="en-IE" sz="1200" dirty="0" smtClean="0">
              <a:solidFill>
                <a:srgbClr val="FF0000"/>
              </a:solidFill>
            </a:endParaRPr>
          </a:p>
          <a:p>
            <a:pPr marL="0" indent="0">
              <a:buNone/>
            </a:pPr>
            <a:r>
              <a:rPr lang="en-IE" sz="1200" dirty="0" smtClean="0">
                <a:solidFill>
                  <a:srgbClr val="FF0000"/>
                </a:solidFill>
              </a:rPr>
              <a:t>For those contacts who have shared a </a:t>
            </a:r>
            <a:r>
              <a:rPr lang="en-IE" sz="1200" b="1" dirty="0" smtClean="0">
                <a:solidFill>
                  <a:srgbClr val="FF0000"/>
                </a:solidFill>
              </a:rPr>
              <a:t>closed space </a:t>
            </a:r>
            <a:r>
              <a:rPr lang="en-IE" sz="1200" dirty="0" smtClean="0">
                <a:solidFill>
                  <a:srgbClr val="FF0000"/>
                </a:solidFill>
              </a:rPr>
              <a:t>with a confirmed case for longer than two hours, a risk assessment should be undertaken taking into consideration the size of the room, ventilation and the distance from the case. This may include office and school settings and any sort of large conveyance.</a:t>
            </a:r>
          </a:p>
          <a:p>
            <a:pPr marL="0" indent="0">
              <a:buNone/>
            </a:pPr>
            <a:endParaRPr lang="en-IE" sz="1200" dirty="0" smtClean="0">
              <a:solidFill>
                <a:srgbClr val="FF0000"/>
              </a:solidFill>
            </a:endParaRPr>
          </a:p>
          <a:p>
            <a:endParaRPr lang="en-IE" dirty="0">
              <a:solidFill>
                <a:srgbClr val="FF0000"/>
              </a:solidFill>
            </a:endParaRPr>
          </a:p>
        </p:txBody>
      </p:sp>
      <p:sp>
        <p:nvSpPr>
          <p:cNvPr id="4" name="Slide Number Placeholder 3"/>
          <p:cNvSpPr>
            <a:spLocks noGrp="1"/>
          </p:cNvSpPr>
          <p:nvPr>
            <p:ph type="sldNum" sz="quarter" idx="10"/>
          </p:nvPr>
        </p:nvSpPr>
        <p:spPr/>
        <p:txBody>
          <a:bodyPr/>
          <a:lstStyle/>
          <a:p>
            <a:fld id="{B7D69AB0-934D-4105-8ED2-F0DADCE55598}" type="slidenum">
              <a:rPr lang="en-IE" smtClean="0"/>
              <a:pPr/>
              <a:t>21</a:t>
            </a:fld>
            <a:endParaRPr lang="en-IE"/>
          </a:p>
        </p:txBody>
      </p:sp>
    </p:spTree>
    <p:extLst>
      <p:ext uri="{BB962C8B-B14F-4D97-AF65-F5344CB8AC3E}">
        <p14:creationId xmlns:p14="http://schemas.microsoft.com/office/powerpoint/2010/main" val="328344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B7D69AB0-934D-4105-8ED2-F0DADCE55598}" type="slidenum">
              <a:rPr lang="en-IE" smtClean="0"/>
              <a:pPr/>
              <a:t>37</a:t>
            </a:fld>
            <a:endParaRPr lang="en-IE" dirty="0"/>
          </a:p>
        </p:txBody>
      </p:sp>
    </p:spTree>
    <p:extLst>
      <p:ext uri="{BB962C8B-B14F-4D97-AF65-F5344CB8AC3E}">
        <p14:creationId xmlns:p14="http://schemas.microsoft.com/office/powerpoint/2010/main" val="79072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0A3C0812-EBF8-4BE4-8AEF-A69C44F0618B}" type="datetime1">
              <a:rPr lang="en-IE" smtClean="0"/>
              <a:t>15/03/2020</a:t>
            </a:fld>
            <a:endParaRPr lang="en-IE" dirty="0"/>
          </a:p>
        </p:txBody>
      </p:sp>
      <p:sp>
        <p:nvSpPr>
          <p:cNvPr id="5" name="Footer Placeholder 4"/>
          <p:cNvSpPr>
            <a:spLocks noGrp="1"/>
          </p:cNvSpPr>
          <p:nvPr>
            <p:ph type="ftr" sz="quarter" idx="11"/>
          </p:nvPr>
        </p:nvSpPr>
        <p:spPr/>
        <p:txBody>
          <a:bodyPr/>
          <a:lstStyle/>
          <a:p>
            <a:r>
              <a:rPr lang="en-IE" dirty="0" smtClean="0"/>
              <a:t>Revision 04</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404600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BEC9681-FBB3-43A7-91ED-57F1C522A4A6}" type="datetime1">
              <a:rPr lang="en-IE" smtClean="0"/>
              <a:t>15/03/2020</a:t>
            </a:fld>
            <a:endParaRPr lang="en-IE" dirty="0"/>
          </a:p>
        </p:txBody>
      </p:sp>
      <p:sp>
        <p:nvSpPr>
          <p:cNvPr id="5" name="Footer Placeholder 4"/>
          <p:cNvSpPr>
            <a:spLocks noGrp="1"/>
          </p:cNvSpPr>
          <p:nvPr>
            <p:ph type="ftr" sz="quarter" idx="11"/>
          </p:nvPr>
        </p:nvSpPr>
        <p:spPr/>
        <p:txBody>
          <a:bodyPr/>
          <a:lstStyle/>
          <a:p>
            <a:r>
              <a:rPr lang="en-IE" dirty="0" smtClean="0"/>
              <a:t>Revision 04</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68408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6D1DC89-D10D-4569-9A97-461662959EF0}" type="datetime1">
              <a:rPr lang="en-IE" smtClean="0"/>
              <a:t>15/03/2020</a:t>
            </a:fld>
            <a:endParaRPr lang="en-IE" dirty="0"/>
          </a:p>
        </p:txBody>
      </p:sp>
      <p:sp>
        <p:nvSpPr>
          <p:cNvPr id="5" name="Footer Placeholder 4"/>
          <p:cNvSpPr>
            <a:spLocks noGrp="1"/>
          </p:cNvSpPr>
          <p:nvPr>
            <p:ph type="ftr" sz="quarter" idx="11"/>
          </p:nvPr>
        </p:nvSpPr>
        <p:spPr/>
        <p:txBody>
          <a:bodyPr/>
          <a:lstStyle/>
          <a:p>
            <a:r>
              <a:rPr lang="en-IE" dirty="0" smtClean="0"/>
              <a:t>Revision 04</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315603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endParaRPr lang="en-IE" dirty="0"/>
          </a:p>
        </p:txBody>
      </p:sp>
      <p:sp>
        <p:nvSpPr>
          <p:cNvPr id="5" name="Footer Placeholder 4"/>
          <p:cNvSpPr>
            <a:spLocks noGrp="1"/>
          </p:cNvSpPr>
          <p:nvPr>
            <p:ph type="ftr" sz="quarter" idx="11"/>
          </p:nvPr>
        </p:nvSpPr>
        <p:spPr/>
        <p:txBody>
          <a:bodyPr/>
          <a:lstStyle/>
          <a:p>
            <a:r>
              <a:rPr lang="en-IE" dirty="0" smtClean="0"/>
              <a:t>NCTP Revision 04</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123237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320C30-9273-416E-A694-91FD7B122809}" type="datetime1">
              <a:rPr lang="en-IE" smtClean="0"/>
              <a:t>15/03/2020</a:t>
            </a:fld>
            <a:endParaRPr lang="en-IE" dirty="0"/>
          </a:p>
        </p:txBody>
      </p:sp>
      <p:sp>
        <p:nvSpPr>
          <p:cNvPr id="5" name="Footer Placeholder 4"/>
          <p:cNvSpPr>
            <a:spLocks noGrp="1"/>
          </p:cNvSpPr>
          <p:nvPr>
            <p:ph type="ftr" sz="quarter" idx="11"/>
          </p:nvPr>
        </p:nvSpPr>
        <p:spPr/>
        <p:txBody>
          <a:bodyPr/>
          <a:lstStyle/>
          <a:p>
            <a:r>
              <a:rPr lang="en-IE" dirty="0" smtClean="0"/>
              <a:t>Revision 04</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162892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B76377A5-E1F1-40AD-92A6-153FBAD96435}" type="datetime1">
              <a:rPr lang="en-IE" smtClean="0"/>
              <a:t>15/03/2020</a:t>
            </a:fld>
            <a:endParaRPr lang="en-IE" dirty="0"/>
          </a:p>
        </p:txBody>
      </p:sp>
      <p:sp>
        <p:nvSpPr>
          <p:cNvPr id="6" name="Footer Placeholder 5"/>
          <p:cNvSpPr>
            <a:spLocks noGrp="1"/>
          </p:cNvSpPr>
          <p:nvPr>
            <p:ph type="ftr" sz="quarter" idx="11"/>
          </p:nvPr>
        </p:nvSpPr>
        <p:spPr/>
        <p:txBody>
          <a:bodyPr/>
          <a:lstStyle/>
          <a:p>
            <a:r>
              <a:rPr lang="en-IE" dirty="0" smtClean="0"/>
              <a:t>Revision 04</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87673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E9A3F079-1851-4260-9D67-B22A51706250}" type="datetime1">
              <a:rPr lang="en-IE" smtClean="0"/>
              <a:t>15/03/2020</a:t>
            </a:fld>
            <a:endParaRPr lang="en-IE" dirty="0"/>
          </a:p>
        </p:txBody>
      </p:sp>
      <p:sp>
        <p:nvSpPr>
          <p:cNvPr id="8" name="Footer Placeholder 7"/>
          <p:cNvSpPr>
            <a:spLocks noGrp="1"/>
          </p:cNvSpPr>
          <p:nvPr>
            <p:ph type="ftr" sz="quarter" idx="11"/>
          </p:nvPr>
        </p:nvSpPr>
        <p:spPr/>
        <p:txBody>
          <a:bodyPr/>
          <a:lstStyle/>
          <a:p>
            <a:r>
              <a:rPr lang="en-IE" dirty="0" smtClean="0"/>
              <a:t>Revision 04</a:t>
            </a:r>
            <a:endParaRPr lang="en-IE" dirty="0"/>
          </a:p>
        </p:txBody>
      </p:sp>
      <p:sp>
        <p:nvSpPr>
          <p:cNvPr id="9" name="Slide Number Placeholder 8"/>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2073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CD563102-2A8B-4988-9349-69C1A009751C}" type="datetime1">
              <a:rPr lang="en-IE" smtClean="0"/>
              <a:t>15/03/2020</a:t>
            </a:fld>
            <a:endParaRPr lang="en-IE" dirty="0"/>
          </a:p>
        </p:txBody>
      </p:sp>
      <p:sp>
        <p:nvSpPr>
          <p:cNvPr id="4" name="Footer Placeholder 3"/>
          <p:cNvSpPr>
            <a:spLocks noGrp="1"/>
          </p:cNvSpPr>
          <p:nvPr>
            <p:ph type="ftr" sz="quarter" idx="11"/>
          </p:nvPr>
        </p:nvSpPr>
        <p:spPr/>
        <p:txBody>
          <a:bodyPr/>
          <a:lstStyle/>
          <a:p>
            <a:r>
              <a:rPr lang="en-IE" dirty="0" smtClean="0"/>
              <a:t>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1067510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9943D-DAC4-48AE-A8CC-6D2BA9FFBA8D}" type="datetime1">
              <a:rPr lang="en-IE" smtClean="0"/>
              <a:t>15/03/2020</a:t>
            </a:fld>
            <a:endParaRPr lang="en-IE" dirty="0"/>
          </a:p>
        </p:txBody>
      </p:sp>
      <p:sp>
        <p:nvSpPr>
          <p:cNvPr id="3" name="Footer Placeholder 2"/>
          <p:cNvSpPr>
            <a:spLocks noGrp="1"/>
          </p:cNvSpPr>
          <p:nvPr>
            <p:ph type="ftr" sz="quarter" idx="11"/>
          </p:nvPr>
        </p:nvSpPr>
        <p:spPr/>
        <p:txBody>
          <a:bodyPr/>
          <a:lstStyle/>
          <a:p>
            <a:r>
              <a:rPr lang="en-IE" dirty="0" smtClean="0"/>
              <a:t>Revision 04</a:t>
            </a:r>
            <a:endParaRPr lang="en-IE" dirty="0"/>
          </a:p>
        </p:txBody>
      </p:sp>
      <p:sp>
        <p:nvSpPr>
          <p:cNvPr id="4" name="Slide Number Placeholder 3"/>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211886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C12F9-790B-457C-9E4B-85B0D45CB660}" type="datetime1">
              <a:rPr lang="en-IE" smtClean="0"/>
              <a:t>15/03/2020</a:t>
            </a:fld>
            <a:endParaRPr lang="en-IE" dirty="0"/>
          </a:p>
        </p:txBody>
      </p:sp>
      <p:sp>
        <p:nvSpPr>
          <p:cNvPr id="6" name="Footer Placeholder 5"/>
          <p:cNvSpPr>
            <a:spLocks noGrp="1"/>
          </p:cNvSpPr>
          <p:nvPr>
            <p:ph type="ftr" sz="quarter" idx="11"/>
          </p:nvPr>
        </p:nvSpPr>
        <p:spPr/>
        <p:txBody>
          <a:bodyPr/>
          <a:lstStyle/>
          <a:p>
            <a:r>
              <a:rPr lang="en-IE" dirty="0" smtClean="0"/>
              <a:t>Revision 04</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147847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F17270-9708-4503-A837-95D519DFC188}" type="datetime1">
              <a:rPr lang="en-IE" smtClean="0"/>
              <a:t>15/03/2020</a:t>
            </a:fld>
            <a:endParaRPr lang="en-IE" dirty="0"/>
          </a:p>
        </p:txBody>
      </p:sp>
      <p:sp>
        <p:nvSpPr>
          <p:cNvPr id="6" name="Footer Placeholder 5"/>
          <p:cNvSpPr>
            <a:spLocks noGrp="1"/>
          </p:cNvSpPr>
          <p:nvPr>
            <p:ph type="ftr" sz="quarter" idx="11"/>
          </p:nvPr>
        </p:nvSpPr>
        <p:spPr/>
        <p:txBody>
          <a:bodyPr/>
          <a:lstStyle/>
          <a:p>
            <a:r>
              <a:rPr lang="en-IE" dirty="0" smtClean="0"/>
              <a:t>Revision 04</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t>‹#›</a:t>
            </a:fld>
            <a:endParaRPr lang="en-IE" dirty="0"/>
          </a:p>
        </p:txBody>
      </p:sp>
    </p:spTree>
    <p:extLst>
      <p:ext uri="{BB962C8B-B14F-4D97-AF65-F5344CB8AC3E}">
        <p14:creationId xmlns:p14="http://schemas.microsoft.com/office/powerpoint/2010/main" val="257143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C801A-32FB-4C01-B570-FE2E23CBC78B}" type="datetime1">
              <a:rPr lang="en-IE" smtClean="0"/>
              <a:t>15/03/2020</a:t>
            </a:fld>
            <a:endParaRPr lang="en-I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dirty="0" smtClean="0"/>
              <a:t>Revision 04</a:t>
            </a:r>
            <a:endParaRPr lang="en-I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0F0F5-A8C8-457D-933A-8CE786927DCC}" type="slidenum">
              <a:rPr lang="en-IE" smtClean="0"/>
              <a:t>‹#›</a:t>
            </a:fld>
            <a:endParaRPr lang="en-IE" dirty="0"/>
          </a:p>
        </p:txBody>
      </p:sp>
    </p:spTree>
    <p:extLst>
      <p:ext uri="{BB962C8B-B14F-4D97-AF65-F5344CB8AC3E}">
        <p14:creationId xmlns:p14="http://schemas.microsoft.com/office/powerpoint/2010/main" val="225381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hse.ie/" TargetMode="Externa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0" indent="0">
              <a:buNone/>
            </a:pPr>
            <a:r>
              <a:rPr lang="en-IE" dirty="0" smtClean="0"/>
              <a:t> </a:t>
            </a:r>
            <a:endParaRPr lang="en-IE" dirty="0"/>
          </a:p>
        </p:txBody>
      </p:sp>
      <p:sp>
        <p:nvSpPr>
          <p:cNvPr id="2" name="TextBox 1"/>
          <p:cNvSpPr txBox="1"/>
          <p:nvPr/>
        </p:nvSpPr>
        <p:spPr>
          <a:xfrm>
            <a:off x="3554361" y="3633411"/>
            <a:ext cx="1734386" cy="369332"/>
          </a:xfrm>
          <a:prstGeom prst="rect">
            <a:avLst/>
          </a:prstGeom>
          <a:noFill/>
        </p:spPr>
        <p:txBody>
          <a:bodyPr wrap="none" rtlCol="0">
            <a:spAutoFit/>
          </a:bodyPr>
          <a:lstStyle/>
          <a:p>
            <a:r>
              <a:rPr lang="en-IE" dirty="0" smtClean="0">
                <a:solidFill>
                  <a:schemeClr val="bg1"/>
                </a:solidFill>
              </a:rPr>
              <a:t>Rev  04 14/4/20 </a:t>
            </a:r>
            <a:endParaRPr lang="en-IE"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4361" y="4002743"/>
            <a:ext cx="1953743" cy="1339946"/>
          </a:xfrm>
          <a:prstGeom prst="rect">
            <a:avLst/>
          </a:prstGeom>
        </p:spPr>
      </p:pic>
      <p:sp>
        <p:nvSpPr>
          <p:cNvPr id="7" name="Rectangle 6"/>
          <p:cNvSpPr/>
          <p:nvPr/>
        </p:nvSpPr>
        <p:spPr>
          <a:xfrm>
            <a:off x="0" y="15668"/>
            <a:ext cx="9144000" cy="328498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t>National Contact Tracing Induction Programme </a:t>
            </a:r>
            <a:endParaRPr lang="en-IE" sz="3600" b="1" dirty="0"/>
          </a:p>
        </p:txBody>
      </p:sp>
      <p:sp>
        <p:nvSpPr>
          <p:cNvPr id="6" name="Slide Number Placeholder 5"/>
          <p:cNvSpPr>
            <a:spLocks noGrp="1"/>
          </p:cNvSpPr>
          <p:nvPr>
            <p:ph type="sldNum" sz="quarter" idx="12"/>
          </p:nvPr>
        </p:nvSpPr>
        <p:spPr/>
        <p:txBody>
          <a:bodyPr/>
          <a:lstStyle/>
          <a:p>
            <a:fld id="{D240F0F5-A8C8-457D-933A-8CE786927DCC}" type="slidenum">
              <a:rPr lang="en-IE" smtClean="0"/>
              <a:t>1</a:t>
            </a:fld>
            <a:endParaRPr lang="en-IE" dirty="0"/>
          </a:p>
        </p:txBody>
      </p:sp>
      <p:sp>
        <p:nvSpPr>
          <p:cNvPr id="8" name="Title 7"/>
          <p:cNvSpPr>
            <a:spLocks noGrp="1"/>
          </p:cNvSpPr>
          <p:nvPr>
            <p:ph type="title"/>
          </p:nvPr>
        </p:nvSpPr>
        <p:spPr>
          <a:xfrm>
            <a:off x="683568" y="1916832"/>
            <a:ext cx="8229600" cy="1143000"/>
          </a:xfrm>
        </p:spPr>
        <p:txBody>
          <a:bodyPr>
            <a:normAutofit/>
          </a:bodyPr>
          <a:lstStyle/>
          <a:p>
            <a:r>
              <a:rPr lang="en-IE" sz="3600" b="1" dirty="0" smtClean="0">
                <a:solidFill>
                  <a:schemeClr val="bg1"/>
                </a:solidFill>
              </a:rPr>
              <a:t>Module 2 – Call 2</a:t>
            </a:r>
            <a:endParaRPr lang="en-IE" sz="3600" b="1" dirty="0">
              <a:solidFill>
                <a:schemeClr val="bg1"/>
              </a:solidFill>
            </a:endParaRPr>
          </a:p>
        </p:txBody>
      </p:sp>
      <p:sp>
        <p:nvSpPr>
          <p:cNvPr id="9" name="Footer Placeholder 8"/>
          <p:cNvSpPr>
            <a:spLocks noGrp="1"/>
          </p:cNvSpPr>
          <p:nvPr>
            <p:ph type="ftr" sz="quarter" idx="11"/>
          </p:nvPr>
        </p:nvSpPr>
        <p:spPr/>
        <p:txBody>
          <a:bodyPr/>
          <a:lstStyle/>
          <a:p>
            <a:r>
              <a:rPr lang="en-IE" dirty="0" smtClean="0"/>
              <a:t>Revision 04</a:t>
            </a:r>
            <a:endParaRPr lang="en-IE" dirty="0"/>
          </a:p>
        </p:txBody>
      </p:sp>
    </p:spTree>
    <p:extLst>
      <p:ext uri="{BB962C8B-B14F-4D97-AF65-F5344CB8AC3E}">
        <p14:creationId xmlns:p14="http://schemas.microsoft.com/office/powerpoint/2010/main" val="138656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Who are you calling?</a:t>
            </a:r>
            <a:endParaRPr lang="en-IE" dirty="0"/>
          </a:p>
        </p:txBody>
      </p:sp>
      <p:sp>
        <p:nvSpPr>
          <p:cNvPr id="3" name="Content Placeholder 2"/>
          <p:cNvSpPr>
            <a:spLocks noGrp="1"/>
          </p:cNvSpPr>
          <p:nvPr>
            <p:ph idx="1"/>
          </p:nvPr>
        </p:nvSpPr>
        <p:spPr/>
        <p:txBody>
          <a:bodyPr/>
          <a:lstStyle/>
          <a:p>
            <a:pPr marL="0" indent="0">
              <a:buNone/>
            </a:pPr>
            <a:r>
              <a:rPr lang="en-IE" dirty="0" smtClean="0"/>
              <a:t>The people you are calling a person who has been </a:t>
            </a:r>
            <a:r>
              <a:rPr lang="en-IE" b="1" dirty="0" smtClean="0">
                <a:solidFill>
                  <a:srgbClr val="FF0000"/>
                </a:solidFill>
              </a:rPr>
              <a:t>tested positive </a:t>
            </a:r>
            <a:r>
              <a:rPr lang="en-IE" dirty="0" smtClean="0"/>
              <a:t>for Covid-19.</a:t>
            </a:r>
            <a:endParaRPr lang="en-IE" b="1" dirty="0"/>
          </a:p>
        </p:txBody>
      </p:sp>
      <p:sp>
        <p:nvSpPr>
          <p:cNvPr id="4" name="Footer Placeholder 3"/>
          <p:cNvSpPr>
            <a:spLocks noGrp="1"/>
          </p:cNvSpPr>
          <p:nvPr>
            <p:ph type="ftr" sz="quarter" idx="11"/>
          </p:nvPr>
        </p:nvSpPr>
        <p:spPr/>
        <p:txBody>
          <a:bodyPr/>
          <a:lstStyle/>
          <a:p>
            <a:r>
              <a:rPr lang="en-IE" smtClean="0"/>
              <a:t>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10</a:t>
            </a:fld>
            <a:endParaRPr lang="en-IE" dirty="0"/>
          </a:p>
        </p:txBody>
      </p:sp>
    </p:spTree>
    <p:extLst>
      <p:ext uri="{BB962C8B-B14F-4D97-AF65-F5344CB8AC3E}">
        <p14:creationId xmlns:p14="http://schemas.microsoft.com/office/powerpoint/2010/main" val="406319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Why are you calling?</a:t>
            </a:r>
            <a:endParaRPr lang="en-IE" dirty="0"/>
          </a:p>
        </p:txBody>
      </p:sp>
      <p:sp>
        <p:nvSpPr>
          <p:cNvPr id="3" name="Content Placeholder 2"/>
          <p:cNvSpPr>
            <a:spLocks noGrp="1"/>
          </p:cNvSpPr>
          <p:nvPr>
            <p:ph idx="1"/>
          </p:nvPr>
        </p:nvSpPr>
        <p:spPr/>
        <p:txBody>
          <a:bodyPr/>
          <a:lstStyle/>
          <a:p>
            <a:r>
              <a:rPr lang="en-IE" dirty="0" smtClean="0"/>
              <a:t>You are calling them to identify their contacts since the date they first experienced symptoms.</a:t>
            </a:r>
          </a:p>
          <a:p>
            <a:pPr marL="0" indent="0">
              <a:buNone/>
            </a:pPr>
            <a:r>
              <a:rPr lang="en-IE" b="1" dirty="0" smtClean="0"/>
              <a:t>and</a:t>
            </a:r>
            <a:endParaRPr lang="en-IE" b="1" dirty="0"/>
          </a:p>
          <a:p>
            <a:r>
              <a:rPr lang="en-IE" dirty="0" smtClean="0"/>
              <a:t>You are assessing and classifying their contacts as either casual or close contacts. </a:t>
            </a:r>
            <a:endParaRPr lang="en-IE" dirty="0"/>
          </a:p>
        </p:txBody>
      </p:sp>
      <p:sp>
        <p:nvSpPr>
          <p:cNvPr id="4" name="Footer Placeholder 3"/>
          <p:cNvSpPr>
            <a:spLocks noGrp="1"/>
          </p:cNvSpPr>
          <p:nvPr>
            <p:ph type="ftr" sz="quarter" idx="11"/>
          </p:nvPr>
        </p:nvSpPr>
        <p:spPr/>
        <p:txBody>
          <a:bodyPr/>
          <a:lstStyle/>
          <a:p>
            <a:r>
              <a:rPr lang="en-IE" smtClean="0"/>
              <a:t>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11</a:t>
            </a:fld>
            <a:endParaRPr lang="en-IE" dirty="0"/>
          </a:p>
        </p:txBody>
      </p:sp>
    </p:spTree>
    <p:extLst>
      <p:ext uri="{BB962C8B-B14F-4D97-AF65-F5344CB8AC3E}">
        <p14:creationId xmlns:p14="http://schemas.microsoft.com/office/powerpoint/2010/main" val="292773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a:prstGeom prst="rect">
            <a:avLst/>
          </a:prstGeom>
        </p:spPr>
        <p:txBody>
          <a:bodyPr>
            <a:normAutofit/>
          </a:bodyPr>
          <a:lstStyle/>
          <a:p>
            <a:pPr algn="l"/>
            <a:r>
              <a:rPr lang="en-IE" b="1" dirty="0" smtClean="0"/>
              <a:t>Supporting Documents</a:t>
            </a:r>
            <a:endParaRPr lang="en-IE" b="1" dirty="0"/>
          </a:p>
        </p:txBody>
      </p:sp>
      <p:sp>
        <p:nvSpPr>
          <p:cNvPr id="3" name="TextBox 2"/>
          <p:cNvSpPr txBox="1"/>
          <p:nvPr/>
        </p:nvSpPr>
        <p:spPr>
          <a:xfrm>
            <a:off x="379035" y="1808401"/>
            <a:ext cx="6673494" cy="954107"/>
          </a:xfrm>
          <a:prstGeom prst="rect">
            <a:avLst/>
          </a:prstGeom>
          <a:noFill/>
        </p:spPr>
        <p:txBody>
          <a:bodyPr wrap="none" rtlCol="0">
            <a:spAutoFit/>
          </a:bodyPr>
          <a:lstStyle/>
          <a:p>
            <a:r>
              <a:rPr lang="en-IE" sz="2800" dirty="0" smtClean="0"/>
              <a:t>Refer to the Guide for Contact Identification</a:t>
            </a:r>
          </a:p>
          <a:p>
            <a:endParaRPr lang="en-IE"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3068960"/>
            <a:ext cx="3048000" cy="2286000"/>
          </a:xfrm>
          <a:prstGeom prst="rect">
            <a:avLst/>
          </a:prstGeom>
        </p:spPr>
      </p:pic>
      <p:sp>
        <p:nvSpPr>
          <p:cNvPr id="5" name="Slide Number Placeholder 4"/>
          <p:cNvSpPr>
            <a:spLocks noGrp="1"/>
          </p:cNvSpPr>
          <p:nvPr>
            <p:ph type="sldNum" sz="quarter" idx="12"/>
          </p:nvPr>
        </p:nvSpPr>
        <p:spPr/>
        <p:txBody>
          <a:bodyPr/>
          <a:lstStyle/>
          <a:p>
            <a:fld id="{D240F0F5-A8C8-457D-933A-8CE786927DCC}" type="slidenum">
              <a:rPr lang="en-IE" smtClean="0"/>
              <a:t>12</a:t>
            </a:fld>
            <a:endParaRPr lang="en-IE"/>
          </a:p>
        </p:txBody>
      </p:sp>
      <p:sp>
        <p:nvSpPr>
          <p:cNvPr id="6" name="Footer Placeholder 5"/>
          <p:cNvSpPr>
            <a:spLocks noGrp="1"/>
          </p:cNvSpPr>
          <p:nvPr>
            <p:ph type="ftr" sz="quarter" idx="11"/>
          </p:nvPr>
        </p:nvSpPr>
        <p:spPr/>
        <p:txBody>
          <a:bodyPr/>
          <a:lstStyle/>
          <a:p>
            <a:r>
              <a:rPr lang="en-IE" smtClean="0"/>
              <a:t>Revision 04</a:t>
            </a:r>
            <a:endParaRPr lang="en-IE"/>
          </a:p>
        </p:txBody>
      </p:sp>
    </p:spTree>
    <p:extLst>
      <p:ext uri="{BB962C8B-B14F-4D97-AF65-F5344CB8AC3E}">
        <p14:creationId xmlns:p14="http://schemas.microsoft.com/office/powerpoint/2010/main" val="4114560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Steps to be followed</a:t>
            </a:r>
            <a:endParaRPr lang="en-IE"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IE" dirty="0" smtClean="0"/>
              <a:t>Introduce yourself &amp; confirm identity details</a:t>
            </a:r>
          </a:p>
          <a:p>
            <a:pPr marL="514350" indent="-514350">
              <a:buFont typeface="+mj-lt"/>
              <a:buAutoNum type="arabicPeriod"/>
            </a:pPr>
            <a:r>
              <a:rPr lang="en-IE" dirty="0" smtClean="0"/>
              <a:t>Purpose of call</a:t>
            </a:r>
          </a:p>
          <a:p>
            <a:pPr marL="514350" indent="-514350">
              <a:buFont typeface="+mj-lt"/>
              <a:buAutoNum type="arabicPeriod"/>
            </a:pPr>
            <a:r>
              <a:rPr lang="en-IE" dirty="0" smtClean="0"/>
              <a:t>Re-confirm consent to share name</a:t>
            </a:r>
            <a:endParaRPr lang="en-IE" sz="2100" dirty="0" smtClean="0"/>
          </a:p>
          <a:p>
            <a:pPr marL="514350" indent="-514350">
              <a:buFont typeface="+mj-lt"/>
              <a:buAutoNum type="arabicPeriod"/>
            </a:pPr>
            <a:r>
              <a:rPr lang="en-IE" dirty="0" smtClean="0"/>
              <a:t>Identify contacts and risk assess</a:t>
            </a:r>
          </a:p>
          <a:p>
            <a:pPr marL="514350" indent="-514350">
              <a:buFont typeface="+mj-lt"/>
              <a:buAutoNum type="arabicPeriod"/>
            </a:pPr>
            <a:r>
              <a:rPr lang="en-IE" dirty="0" smtClean="0"/>
              <a:t>Run through days since onset of symptoms</a:t>
            </a:r>
          </a:p>
          <a:p>
            <a:pPr marL="514350" indent="-514350">
              <a:buFont typeface="+mj-lt"/>
              <a:buAutoNum type="arabicPeriod"/>
            </a:pPr>
            <a:r>
              <a:rPr lang="en-IE" dirty="0" smtClean="0"/>
              <a:t>Give health advice</a:t>
            </a:r>
          </a:p>
          <a:p>
            <a:pPr marL="514350" indent="-514350">
              <a:buFont typeface="+mj-lt"/>
              <a:buAutoNum type="arabicPeriod"/>
            </a:pPr>
            <a:r>
              <a:rPr lang="en-IE" dirty="0" smtClean="0"/>
              <a:t>Advise on what happens next</a:t>
            </a:r>
          </a:p>
          <a:p>
            <a:pPr marL="0" indent="0">
              <a:buNone/>
            </a:pP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13</a:t>
            </a:fld>
            <a:endParaRPr lang="en-IE"/>
          </a:p>
        </p:txBody>
      </p:sp>
      <p:sp>
        <p:nvSpPr>
          <p:cNvPr id="4" name="Footer Placeholder 3"/>
          <p:cNvSpPr>
            <a:spLocks noGrp="1"/>
          </p:cNvSpPr>
          <p:nvPr>
            <p:ph type="ftr" sz="quarter" idx="11"/>
          </p:nvPr>
        </p:nvSpPr>
        <p:spPr/>
        <p:txBody>
          <a:bodyPr/>
          <a:lstStyle/>
          <a:p>
            <a:r>
              <a:rPr lang="en-IE" smtClean="0"/>
              <a:t>Revision 04</a:t>
            </a:r>
            <a:endParaRPr lang="en-IE"/>
          </a:p>
        </p:txBody>
      </p:sp>
    </p:spTree>
    <p:extLst>
      <p:ext uri="{BB962C8B-B14F-4D97-AF65-F5344CB8AC3E}">
        <p14:creationId xmlns:p14="http://schemas.microsoft.com/office/powerpoint/2010/main" val="2896185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smtClean="0"/>
              <a:t>Step 1 Introduce yourself &amp; confirm identity details</a:t>
            </a:r>
            <a:endParaRPr lang="en-IE" b="1" dirty="0"/>
          </a:p>
        </p:txBody>
      </p:sp>
      <p:sp>
        <p:nvSpPr>
          <p:cNvPr id="4" name="Content Placeholder 3"/>
          <p:cNvSpPr>
            <a:spLocks noGrp="1"/>
          </p:cNvSpPr>
          <p:nvPr>
            <p:ph sz="half" idx="2"/>
          </p:nvPr>
        </p:nvSpPr>
        <p:spPr>
          <a:xfrm>
            <a:off x="4912835" y="1484784"/>
            <a:ext cx="4038600" cy="5184576"/>
          </a:xfrm>
        </p:spPr>
        <p:txBody>
          <a:bodyPr>
            <a:normAutofit fontScale="85000" lnSpcReduction="10000"/>
          </a:bodyPr>
          <a:lstStyle/>
          <a:p>
            <a:pPr marL="0" indent="0">
              <a:buNone/>
            </a:pPr>
            <a:r>
              <a:rPr lang="en-IE" sz="1800" b="1" i="1" dirty="0" smtClean="0"/>
              <a:t>Key Points</a:t>
            </a:r>
          </a:p>
          <a:p>
            <a:pPr lvl="0"/>
            <a:r>
              <a:rPr lang="en-IE" sz="1800" dirty="0"/>
              <a:t>If the person is not proficient in English – ask is there is someone who they would like included in the conversation. Be aware of any additional supports you may need.</a:t>
            </a:r>
          </a:p>
          <a:p>
            <a:endParaRPr lang="en-IE" sz="1800" dirty="0"/>
          </a:p>
          <a:p>
            <a:pPr lvl="0"/>
            <a:r>
              <a:rPr lang="en-IE" sz="1800" dirty="0"/>
              <a:t>If the contact does not answer the phone, please ask to speak to the contact.</a:t>
            </a:r>
          </a:p>
          <a:p>
            <a:pPr marL="0" indent="0">
              <a:buNone/>
            </a:pPr>
            <a:r>
              <a:rPr lang="en-IE" sz="1800" dirty="0"/>
              <a:t> </a:t>
            </a:r>
          </a:p>
          <a:p>
            <a:pPr lvl="0"/>
            <a:r>
              <a:rPr lang="en-IE" sz="1800" dirty="0"/>
              <a:t>Ask for a date of birth to verify the identity of the person.  If the person is under 18 (before today’s date 2001) ask to speak with a parent/legal guardian.  If they are not with their guardian, stress the importance of getting their parent’s/ guardian’s phone number and the name. </a:t>
            </a:r>
          </a:p>
          <a:p>
            <a:pPr marL="0" indent="0">
              <a:buNone/>
            </a:pPr>
            <a:r>
              <a:rPr lang="en-IE" sz="1800" dirty="0"/>
              <a:t> </a:t>
            </a:r>
          </a:p>
          <a:p>
            <a:endParaRPr lang="en-IE" sz="1800" dirty="0"/>
          </a:p>
          <a:p>
            <a:pPr lvl="0"/>
            <a:r>
              <a:rPr lang="en-IE" sz="1800" dirty="0">
                <a:solidFill>
                  <a:srgbClr val="FF0000"/>
                </a:solidFill>
              </a:rPr>
              <a:t>If the person reports a different date tell them to provide contact details from that earlier date? </a:t>
            </a:r>
          </a:p>
          <a:p>
            <a:pPr marL="0" indent="0">
              <a:buNone/>
            </a:pPr>
            <a:endParaRPr lang="en-IE" sz="1800" i="1" dirty="0"/>
          </a:p>
        </p:txBody>
      </p:sp>
      <p:sp>
        <p:nvSpPr>
          <p:cNvPr id="5" name="Content Placeholder 4"/>
          <p:cNvSpPr>
            <a:spLocks noGrp="1"/>
          </p:cNvSpPr>
          <p:nvPr>
            <p:ph sz="half" idx="1"/>
          </p:nvPr>
        </p:nvSpPr>
        <p:spPr>
          <a:xfrm>
            <a:off x="457200" y="1600201"/>
            <a:ext cx="4038600" cy="1468760"/>
          </a:xfrm>
        </p:spPr>
        <p:txBody>
          <a:bodyPr>
            <a:normAutofit fontScale="85000" lnSpcReduction="10000"/>
          </a:bodyPr>
          <a:lstStyle/>
          <a:p>
            <a:pPr marL="0" indent="0">
              <a:buNone/>
            </a:pPr>
            <a:r>
              <a:rPr lang="en-IE" dirty="0" smtClean="0"/>
              <a:t>Hello my name is…</a:t>
            </a:r>
          </a:p>
          <a:p>
            <a:pPr marL="0" indent="0">
              <a:buNone/>
            </a:pPr>
            <a:endParaRPr lang="en-I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131225"/>
            <a:ext cx="1028462" cy="771347"/>
          </a:xfrm>
          <a:prstGeom prst="rect">
            <a:avLst/>
          </a:prstGeom>
        </p:spPr>
      </p:pic>
      <p:sp>
        <p:nvSpPr>
          <p:cNvPr id="7" name="TextBox 6"/>
          <p:cNvSpPr txBox="1"/>
          <p:nvPr/>
        </p:nvSpPr>
        <p:spPr>
          <a:xfrm>
            <a:off x="1429561" y="2270677"/>
            <a:ext cx="2324804" cy="369332"/>
          </a:xfrm>
          <a:prstGeom prst="rect">
            <a:avLst/>
          </a:prstGeom>
          <a:noFill/>
        </p:spPr>
        <p:txBody>
          <a:bodyPr wrap="none" rtlCol="0">
            <a:spAutoFit/>
          </a:bodyPr>
          <a:lstStyle/>
          <a:p>
            <a:r>
              <a:rPr lang="en-IE" dirty="0" smtClean="0"/>
              <a:t>Reference Guide Script</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14</a:t>
            </a:fld>
            <a:endParaRPr lang="en-IE"/>
          </a:p>
        </p:txBody>
      </p:sp>
      <p:sp>
        <p:nvSpPr>
          <p:cNvPr id="8" name="Footer Placeholder 7"/>
          <p:cNvSpPr>
            <a:spLocks noGrp="1"/>
          </p:cNvSpPr>
          <p:nvPr>
            <p:ph type="ftr" sz="quarter" idx="11"/>
          </p:nvPr>
        </p:nvSpPr>
        <p:spPr/>
        <p:txBody>
          <a:bodyPr/>
          <a:lstStyle/>
          <a:p>
            <a:r>
              <a:rPr lang="en-IE" smtClean="0"/>
              <a:t>Revision 04</a:t>
            </a:r>
            <a:endParaRPr lang="en-IE"/>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19367"/>
          <a:stretch/>
        </p:blipFill>
        <p:spPr>
          <a:xfrm>
            <a:off x="4067944" y="1359679"/>
            <a:ext cx="864418" cy="751870"/>
          </a:xfrm>
          <a:prstGeom prst="rect">
            <a:avLst/>
          </a:prstGeom>
        </p:spPr>
      </p:pic>
      <p:sp>
        <p:nvSpPr>
          <p:cNvPr id="11" name="Rectangle 10"/>
          <p:cNvSpPr/>
          <p:nvPr/>
        </p:nvSpPr>
        <p:spPr>
          <a:xfrm>
            <a:off x="339871" y="5085184"/>
            <a:ext cx="4572000" cy="954107"/>
          </a:xfrm>
          <a:prstGeom prst="rect">
            <a:avLst/>
          </a:prstGeom>
        </p:spPr>
        <p:txBody>
          <a:bodyPr>
            <a:spAutoFit/>
          </a:bodyPr>
          <a:lstStyle/>
          <a:p>
            <a:pPr lvl="0"/>
            <a:r>
              <a:rPr lang="en-IE" sz="1400" dirty="0"/>
              <a:t>Make a judgement whether the person is  well enough and able to speak. If not, ask for the name and number of a close family member that you can phone.</a:t>
            </a:r>
          </a:p>
          <a:p>
            <a:pPr lvl="0"/>
            <a:r>
              <a:rPr lang="en-IE" sz="1400" dirty="0" smtClean="0"/>
              <a:t>If </a:t>
            </a:r>
            <a:r>
              <a:rPr lang="en-IE" sz="1400" dirty="0"/>
              <a:t>not refer to Healthcare professional advisor</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4044204"/>
            <a:ext cx="1143000" cy="1000125"/>
          </a:xfrm>
          <a:prstGeom prst="rect">
            <a:avLst/>
          </a:prstGeom>
        </p:spPr>
      </p:pic>
    </p:spTree>
    <p:extLst>
      <p:ext uri="{BB962C8B-B14F-4D97-AF65-F5344CB8AC3E}">
        <p14:creationId xmlns:p14="http://schemas.microsoft.com/office/powerpoint/2010/main" val="2410702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600" b="1" dirty="0" smtClean="0"/>
              <a:t>Step 2 – Explain the Purpose of the Call</a:t>
            </a:r>
            <a:endParaRPr lang="en-IE" sz="3600" b="1" dirty="0"/>
          </a:p>
        </p:txBody>
      </p:sp>
      <p:sp>
        <p:nvSpPr>
          <p:cNvPr id="5" name="Content Placeholder 4"/>
          <p:cNvSpPr>
            <a:spLocks noGrp="1"/>
          </p:cNvSpPr>
          <p:nvPr>
            <p:ph sz="half" idx="2"/>
          </p:nvPr>
        </p:nvSpPr>
        <p:spPr>
          <a:xfrm>
            <a:off x="5086629" y="1359679"/>
            <a:ext cx="4038600" cy="4094592"/>
          </a:xfrm>
        </p:spPr>
        <p:txBody>
          <a:bodyPr>
            <a:noAutofit/>
          </a:bodyPr>
          <a:lstStyle/>
          <a:p>
            <a:pPr marL="0" indent="0">
              <a:buNone/>
            </a:pPr>
            <a:r>
              <a:rPr lang="en-IE" sz="1600" b="1" i="1" dirty="0" smtClean="0"/>
              <a:t>Key Points</a:t>
            </a:r>
          </a:p>
          <a:p>
            <a:r>
              <a:rPr lang="en-IE" sz="1400" i="1" dirty="0" smtClean="0"/>
              <a:t>??????</a:t>
            </a:r>
          </a:p>
          <a:p>
            <a:pPr marL="0" indent="0">
              <a:buNone/>
            </a:pPr>
            <a:endParaRPr lang="en-IE" sz="1400" i="1" dirty="0">
              <a:solidFill>
                <a:srgbClr val="FF0000"/>
              </a:solidFill>
            </a:endParaRPr>
          </a:p>
        </p:txBody>
      </p:sp>
      <p:sp>
        <p:nvSpPr>
          <p:cNvPr id="9" name="Content Placeholder 4"/>
          <p:cNvSpPr>
            <a:spLocks noGrp="1"/>
          </p:cNvSpPr>
          <p:nvPr>
            <p:ph sz="half" idx="1"/>
          </p:nvPr>
        </p:nvSpPr>
        <p:spPr>
          <a:xfrm>
            <a:off x="457200" y="1446644"/>
            <a:ext cx="4038600" cy="1455929"/>
          </a:xfrm>
        </p:spPr>
        <p:txBody>
          <a:bodyPr>
            <a:normAutofit/>
          </a:bodyPr>
          <a:lstStyle/>
          <a:p>
            <a:pPr marL="0" indent="0">
              <a:buNone/>
            </a:pPr>
            <a:r>
              <a:rPr lang="en-IE" dirty="0" smtClean="0"/>
              <a:t>I’m calling you because….</a:t>
            </a:r>
            <a:endParaRPr lang="en-IE"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2131225"/>
            <a:ext cx="1028462" cy="771347"/>
          </a:xfrm>
          <a:prstGeom prst="rect">
            <a:avLst/>
          </a:prstGeom>
        </p:spPr>
      </p:pic>
      <p:sp>
        <p:nvSpPr>
          <p:cNvPr id="11" name="TextBox 10"/>
          <p:cNvSpPr txBox="1"/>
          <p:nvPr/>
        </p:nvSpPr>
        <p:spPr>
          <a:xfrm>
            <a:off x="1429561" y="2270677"/>
            <a:ext cx="2324804" cy="369332"/>
          </a:xfrm>
          <a:prstGeom prst="rect">
            <a:avLst/>
          </a:prstGeom>
          <a:noFill/>
        </p:spPr>
        <p:txBody>
          <a:bodyPr wrap="none" rtlCol="0">
            <a:spAutoFit/>
          </a:bodyPr>
          <a:lstStyle/>
          <a:p>
            <a:r>
              <a:rPr lang="en-IE" dirty="0" smtClean="0"/>
              <a:t>Reference Guide Script</a:t>
            </a:r>
            <a:endParaRPr lang="en-IE" dirty="0"/>
          </a:p>
        </p:txBody>
      </p:sp>
      <p:sp>
        <p:nvSpPr>
          <p:cNvPr id="12" name="Rectangle 11"/>
          <p:cNvSpPr/>
          <p:nvPr/>
        </p:nvSpPr>
        <p:spPr>
          <a:xfrm>
            <a:off x="1979712" y="4941168"/>
            <a:ext cx="4572000" cy="523220"/>
          </a:xfrm>
          <a:prstGeom prst="rect">
            <a:avLst/>
          </a:prstGeom>
        </p:spPr>
        <p:txBody>
          <a:bodyPr>
            <a:spAutoFit/>
          </a:bodyPr>
          <a:lstStyle/>
          <a:p>
            <a:r>
              <a:rPr lang="en-IE" sz="1400" i="1" dirty="0" smtClean="0"/>
              <a:t>If the person identifies as a Healthcare Worker – escalate to the Healthcare Professional </a:t>
            </a:r>
            <a:endParaRPr lang="en-IE" sz="1400" i="1" dirty="0"/>
          </a:p>
        </p:txBody>
      </p:sp>
      <p:sp>
        <p:nvSpPr>
          <p:cNvPr id="3" name="Slide Number Placeholder 2"/>
          <p:cNvSpPr>
            <a:spLocks noGrp="1"/>
          </p:cNvSpPr>
          <p:nvPr>
            <p:ph type="sldNum" sz="quarter" idx="12"/>
          </p:nvPr>
        </p:nvSpPr>
        <p:spPr/>
        <p:txBody>
          <a:bodyPr/>
          <a:lstStyle/>
          <a:p>
            <a:fld id="{D240F0F5-A8C8-457D-933A-8CE786927DCC}" type="slidenum">
              <a:rPr lang="en-IE" smtClean="0"/>
              <a:t>15</a:t>
            </a:fld>
            <a:endParaRPr lang="en-IE"/>
          </a:p>
        </p:txBody>
      </p:sp>
      <p:sp>
        <p:nvSpPr>
          <p:cNvPr id="4" name="Footer Placeholder 3"/>
          <p:cNvSpPr>
            <a:spLocks noGrp="1"/>
          </p:cNvSpPr>
          <p:nvPr>
            <p:ph type="ftr" sz="quarter" idx="11"/>
          </p:nvPr>
        </p:nvSpPr>
        <p:spPr/>
        <p:txBody>
          <a:bodyPr/>
          <a:lstStyle/>
          <a:p>
            <a:r>
              <a:rPr lang="en-IE" smtClean="0"/>
              <a:t>Revision 04</a:t>
            </a:r>
            <a:endParaRPr lang="en-IE"/>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b="19367"/>
          <a:stretch/>
        </p:blipFill>
        <p:spPr>
          <a:xfrm>
            <a:off x="4233594" y="1196752"/>
            <a:ext cx="864418" cy="75187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981" y="4581128"/>
            <a:ext cx="1143000" cy="1000125"/>
          </a:xfrm>
          <a:prstGeom prst="rect">
            <a:avLst/>
          </a:prstGeom>
        </p:spPr>
      </p:pic>
    </p:spTree>
    <p:extLst>
      <p:ext uri="{BB962C8B-B14F-4D97-AF65-F5344CB8AC3E}">
        <p14:creationId xmlns:p14="http://schemas.microsoft.com/office/powerpoint/2010/main" val="832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smtClean="0"/>
              <a:t>Step 3 – Re-confirm consent to share information</a:t>
            </a:r>
            <a:endParaRPr lang="en-IE" b="1" dirty="0"/>
          </a:p>
        </p:txBody>
      </p:sp>
      <p:sp>
        <p:nvSpPr>
          <p:cNvPr id="6" name="Content Placeholder 4"/>
          <p:cNvSpPr>
            <a:spLocks noGrp="1"/>
          </p:cNvSpPr>
          <p:nvPr>
            <p:ph sz="half" idx="1"/>
          </p:nvPr>
        </p:nvSpPr>
        <p:spPr>
          <a:xfrm>
            <a:off x="457200" y="1446643"/>
            <a:ext cx="4038600" cy="4094592"/>
          </a:xfrm>
        </p:spPr>
        <p:txBody>
          <a:bodyPr/>
          <a:lstStyle/>
          <a:p>
            <a:pPr marL="0" indent="0">
              <a:buNone/>
            </a:pPr>
            <a:r>
              <a:rPr lang="en-IE" dirty="0" smtClean="0"/>
              <a:t>Can I check with you if……</a:t>
            </a:r>
            <a:endParaRPr lang="en-IE"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131225"/>
            <a:ext cx="1028462" cy="771347"/>
          </a:xfrm>
          <a:prstGeom prst="rect">
            <a:avLst/>
          </a:prstGeom>
        </p:spPr>
      </p:pic>
      <p:sp>
        <p:nvSpPr>
          <p:cNvPr id="8" name="TextBox 7"/>
          <p:cNvSpPr txBox="1"/>
          <p:nvPr/>
        </p:nvSpPr>
        <p:spPr>
          <a:xfrm>
            <a:off x="1429561" y="2270677"/>
            <a:ext cx="2324804" cy="369332"/>
          </a:xfrm>
          <a:prstGeom prst="rect">
            <a:avLst/>
          </a:prstGeom>
          <a:noFill/>
        </p:spPr>
        <p:txBody>
          <a:bodyPr wrap="none" rtlCol="0">
            <a:spAutoFit/>
          </a:bodyPr>
          <a:lstStyle/>
          <a:p>
            <a:r>
              <a:rPr lang="en-IE" dirty="0" smtClean="0"/>
              <a:t>Reference Guide Script</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16</a:t>
            </a:fld>
            <a:endParaRPr lang="en-IE"/>
          </a:p>
        </p:txBody>
      </p:sp>
      <p:sp>
        <p:nvSpPr>
          <p:cNvPr id="5" name="Footer Placeholder 4"/>
          <p:cNvSpPr>
            <a:spLocks noGrp="1"/>
          </p:cNvSpPr>
          <p:nvPr>
            <p:ph type="ftr" sz="quarter" idx="11"/>
          </p:nvPr>
        </p:nvSpPr>
        <p:spPr/>
        <p:txBody>
          <a:bodyPr/>
          <a:lstStyle/>
          <a:p>
            <a:r>
              <a:rPr lang="en-IE" smtClean="0"/>
              <a:t>Revision 04</a:t>
            </a:r>
            <a:endParaRPr lang="en-IE"/>
          </a:p>
        </p:txBody>
      </p:sp>
      <p:sp>
        <p:nvSpPr>
          <p:cNvPr id="12" name="Content Placeholder 4"/>
          <p:cNvSpPr>
            <a:spLocks noGrp="1"/>
          </p:cNvSpPr>
          <p:nvPr>
            <p:ph sz="half" idx="2"/>
          </p:nvPr>
        </p:nvSpPr>
        <p:spPr>
          <a:xfrm>
            <a:off x="5105400" y="2078264"/>
            <a:ext cx="4038600" cy="4094592"/>
          </a:xfrm>
        </p:spPr>
        <p:txBody>
          <a:bodyPr>
            <a:noAutofit/>
          </a:bodyPr>
          <a:lstStyle/>
          <a:p>
            <a:pPr marL="0" indent="0">
              <a:buNone/>
            </a:pPr>
            <a:r>
              <a:rPr lang="en-IE" sz="1600" b="1" i="1" dirty="0" smtClean="0"/>
              <a:t>Key Points</a:t>
            </a:r>
          </a:p>
          <a:p>
            <a:pPr marL="0" indent="0">
              <a:buNone/>
            </a:pPr>
            <a:r>
              <a:rPr lang="en-IE" sz="1400" i="1" dirty="0" smtClean="0"/>
              <a:t>If consent is </a:t>
            </a:r>
            <a:r>
              <a:rPr lang="en-IE" sz="1400" i="1" dirty="0"/>
              <a:t>refused, reassure them that their COVID19 diagnosis will not be disclosed, but state that we will still be contacting their contacts.</a:t>
            </a:r>
            <a:endParaRPr lang="en-IE" sz="1400" i="1" dirty="0">
              <a:solidFill>
                <a:srgbClr val="FF0000"/>
              </a:solidFill>
            </a:endParaRP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b="19367"/>
          <a:stretch/>
        </p:blipFill>
        <p:spPr>
          <a:xfrm>
            <a:off x="4211960" y="2079408"/>
            <a:ext cx="864418" cy="751870"/>
          </a:xfrm>
          <a:prstGeom prst="rect">
            <a:avLst/>
          </a:prstGeom>
        </p:spPr>
      </p:pic>
    </p:spTree>
    <p:extLst>
      <p:ext uri="{BB962C8B-B14F-4D97-AF65-F5344CB8AC3E}">
        <p14:creationId xmlns:p14="http://schemas.microsoft.com/office/powerpoint/2010/main" val="1501200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060848"/>
            <a:ext cx="8229600" cy="1143000"/>
          </a:xfrm>
        </p:spPr>
        <p:txBody>
          <a:bodyPr>
            <a:normAutofit fontScale="90000"/>
          </a:bodyPr>
          <a:lstStyle/>
          <a:p>
            <a:r>
              <a:rPr lang="en-IE" b="1" dirty="0" smtClean="0"/>
              <a:t>Step 4 – Identify contacts &amp; risk-assess</a:t>
            </a:r>
            <a:br>
              <a:rPr lang="en-IE" b="1" dirty="0" smtClean="0"/>
            </a:br>
            <a:r>
              <a:rPr lang="en-IE" b="1" dirty="0"/>
              <a:t/>
            </a:r>
            <a:br>
              <a:rPr lang="en-IE" b="1" dirty="0"/>
            </a:br>
            <a:r>
              <a:rPr lang="en-IE" b="1" dirty="0" smtClean="0"/>
              <a:t/>
            </a:r>
            <a:br>
              <a:rPr lang="en-IE" b="1" dirty="0" smtClean="0"/>
            </a:br>
            <a:r>
              <a:rPr lang="en-IE" b="1" dirty="0" smtClean="0">
                <a:solidFill>
                  <a:srgbClr val="FF0000"/>
                </a:solidFill>
              </a:rPr>
              <a:t>Close, Casual or Unknown</a:t>
            </a:r>
            <a:endParaRPr lang="en-IE" b="1" dirty="0">
              <a:solidFill>
                <a:srgbClr val="FF0000"/>
              </a:solidFill>
            </a:endParaRPr>
          </a:p>
        </p:txBody>
      </p:sp>
      <p:sp>
        <p:nvSpPr>
          <p:cNvPr id="3" name="Slide Number Placeholder 2"/>
          <p:cNvSpPr>
            <a:spLocks noGrp="1"/>
          </p:cNvSpPr>
          <p:nvPr>
            <p:ph type="sldNum" sz="quarter" idx="12"/>
          </p:nvPr>
        </p:nvSpPr>
        <p:spPr/>
        <p:txBody>
          <a:bodyPr/>
          <a:lstStyle/>
          <a:p>
            <a:fld id="{D240F0F5-A8C8-457D-933A-8CE786927DCC}" type="slidenum">
              <a:rPr lang="en-IE" smtClean="0"/>
              <a:t>17</a:t>
            </a:fld>
            <a:endParaRPr lang="en-IE"/>
          </a:p>
        </p:txBody>
      </p:sp>
      <p:sp>
        <p:nvSpPr>
          <p:cNvPr id="5" name="Footer Placeholder 4"/>
          <p:cNvSpPr>
            <a:spLocks noGrp="1"/>
          </p:cNvSpPr>
          <p:nvPr>
            <p:ph type="ftr" sz="quarter" idx="11"/>
          </p:nvPr>
        </p:nvSpPr>
        <p:spPr/>
        <p:txBody>
          <a:bodyPr/>
          <a:lstStyle/>
          <a:p>
            <a:r>
              <a:rPr lang="en-IE" smtClean="0"/>
              <a:t>Revision 04</a:t>
            </a:r>
            <a:endParaRPr lang="en-IE"/>
          </a:p>
        </p:txBody>
      </p:sp>
    </p:spTree>
    <p:extLst>
      <p:ext uri="{BB962C8B-B14F-4D97-AF65-F5344CB8AC3E}">
        <p14:creationId xmlns:p14="http://schemas.microsoft.com/office/powerpoint/2010/main" val="1327680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IE" b="1" dirty="0" smtClean="0"/>
              <a:t>Definition of a contact</a:t>
            </a:r>
            <a:endParaRPr lang="en-IE" b="1" dirty="0"/>
          </a:p>
        </p:txBody>
      </p:sp>
      <p:sp>
        <p:nvSpPr>
          <p:cNvPr id="3" name="Content Placeholder 2"/>
          <p:cNvSpPr>
            <a:spLocks noGrp="1"/>
          </p:cNvSpPr>
          <p:nvPr>
            <p:ph idx="1"/>
          </p:nvPr>
        </p:nvSpPr>
        <p:spPr/>
        <p:txBody>
          <a:bodyPr>
            <a:normAutofit/>
          </a:bodyPr>
          <a:lstStyle/>
          <a:p>
            <a:pPr marL="0" indent="0">
              <a:buNone/>
            </a:pPr>
            <a:r>
              <a:rPr lang="en-IE" sz="2400" dirty="0" smtClean="0"/>
              <a:t>Anyone who has been in contact with someone who has been confirmed as having Covid-19.</a:t>
            </a:r>
          </a:p>
          <a:p>
            <a:pPr marL="0" indent="0">
              <a:buNone/>
            </a:pPr>
            <a:endParaRPr lang="en-IE" sz="2400" dirty="0" smtClean="0"/>
          </a:p>
          <a:p>
            <a:pPr marL="0" indent="0">
              <a:buNone/>
            </a:pPr>
            <a:r>
              <a:rPr lang="en-IE" sz="2400" dirty="0" smtClean="0"/>
              <a:t>The contact timeframe is </a:t>
            </a:r>
            <a:r>
              <a:rPr lang="en-IE" sz="2400" b="1" dirty="0" smtClean="0"/>
              <a:t>from the day the infected person showed signs of symptoms</a:t>
            </a:r>
            <a:r>
              <a:rPr lang="en-IE" sz="2400" dirty="0" smtClean="0"/>
              <a:t>  until the infected person is no longer classified as infectious by the treating team. </a:t>
            </a:r>
            <a:r>
              <a:rPr lang="en-IE" sz="2400" i="1" dirty="0" smtClean="0"/>
              <a:t>(usually 24 hours after symptom resolution)</a:t>
            </a:r>
          </a:p>
          <a:p>
            <a:pPr marL="0" indent="0">
              <a:buNone/>
            </a:pPr>
            <a:endParaRPr lang="en-IE" sz="2400" dirty="0"/>
          </a:p>
          <a:p>
            <a:pPr marL="0" indent="0">
              <a:buNone/>
            </a:pPr>
            <a:endParaRPr lang="en-IE" sz="2800" dirty="0" smtClean="0"/>
          </a:p>
          <a:p>
            <a:endParaRPr lang="en-IE" sz="2800" dirty="0"/>
          </a:p>
          <a:p>
            <a:endParaRPr lang="en-IE" sz="2800" dirty="0" smtClean="0"/>
          </a:p>
          <a:p>
            <a:endParaRPr lang="en-IE" sz="2800" dirty="0" smtClean="0"/>
          </a:p>
          <a:p>
            <a:endParaRPr lang="en-IE" sz="2800" dirty="0"/>
          </a:p>
        </p:txBody>
      </p:sp>
      <p:sp>
        <p:nvSpPr>
          <p:cNvPr id="6" name="Footer Placeholder 5"/>
          <p:cNvSpPr>
            <a:spLocks noGrp="1"/>
          </p:cNvSpPr>
          <p:nvPr>
            <p:ph type="ftr" sz="quarter" idx="11"/>
          </p:nvPr>
        </p:nvSpPr>
        <p:spPr/>
        <p:txBody>
          <a:bodyPr/>
          <a:lstStyle/>
          <a:p>
            <a:r>
              <a:rPr lang="en-IE" smtClean="0"/>
              <a:t>NCTP Revision 04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18</a:t>
            </a:fld>
            <a:endParaRPr lang="en-IE" dirty="0"/>
          </a:p>
        </p:txBody>
      </p:sp>
      <p:sp>
        <p:nvSpPr>
          <p:cNvPr id="4" name="Rectangle 3"/>
          <p:cNvSpPr/>
          <p:nvPr/>
        </p:nvSpPr>
        <p:spPr>
          <a:xfrm rot="20410062">
            <a:off x="9511" y="252281"/>
            <a:ext cx="3024336"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Reminder</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793470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Types  of Contact </a:t>
            </a:r>
            <a:endParaRPr lang="en-IE" dirty="0"/>
          </a:p>
        </p:txBody>
      </p:sp>
      <p:sp>
        <p:nvSpPr>
          <p:cNvPr id="6" name="Content Placeholder 5"/>
          <p:cNvSpPr>
            <a:spLocks noGrp="1"/>
          </p:cNvSpPr>
          <p:nvPr>
            <p:ph idx="1"/>
          </p:nvPr>
        </p:nvSpPr>
        <p:spPr/>
        <p:txBody>
          <a:bodyPr/>
          <a:lstStyle/>
          <a:p>
            <a:pPr marL="514350" indent="-514350">
              <a:buFont typeface="+mj-lt"/>
              <a:buAutoNum type="arabicPeriod"/>
            </a:pPr>
            <a:endParaRPr lang="en-IE" dirty="0" smtClean="0"/>
          </a:p>
          <a:p>
            <a:pPr marL="514350" indent="-514350">
              <a:buFont typeface="+mj-lt"/>
              <a:buAutoNum type="arabicPeriod"/>
            </a:pPr>
            <a:r>
              <a:rPr lang="en-IE" sz="2800" dirty="0" smtClean="0"/>
              <a:t>Close Contact </a:t>
            </a:r>
          </a:p>
          <a:p>
            <a:pPr marL="514350" indent="-514350">
              <a:buFont typeface="+mj-lt"/>
              <a:buAutoNum type="arabicPeriod"/>
            </a:pPr>
            <a:r>
              <a:rPr lang="en-IE" sz="2800" dirty="0" smtClean="0"/>
              <a:t>Casual Contact</a:t>
            </a:r>
          </a:p>
          <a:p>
            <a:pPr marL="514350" indent="-514350">
              <a:buFont typeface="+mj-lt"/>
              <a:buAutoNum type="arabicPeriod"/>
            </a:pPr>
            <a:r>
              <a:rPr lang="en-IE" sz="2800" dirty="0" smtClean="0">
                <a:solidFill>
                  <a:srgbClr val="C00000"/>
                </a:solidFill>
              </a:rPr>
              <a:t>Unknown Contacts</a:t>
            </a:r>
          </a:p>
        </p:txBody>
      </p:sp>
      <p:sp>
        <p:nvSpPr>
          <p:cNvPr id="4" name="Footer Placeholder 3"/>
          <p:cNvSpPr>
            <a:spLocks noGrp="1"/>
          </p:cNvSpPr>
          <p:nvPr>
            <p:ph type="ftr" sz="quarter" idx="11"/>
          </p:nvPr>
        </p:nvSpPr>
        <p:spPr/>
        <p:txBody>
          <a:bodyPr/>
          <a:lstStyle/>
          <a:p>
            <a:r>
              <a:rPr lang="en-IE" smtClean="0"/>
              <a:t>NCTP Revision 04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19</a:t>
            </a:fld>
            <a:endParaRPr lang="en-IE" dirty="0"/>
          </a:p>
        </p:txBody>
      </p:sp>
      <p:sp>
        <p:nvSpPr>
          <p:cNvPr id="8" name="Rectangle 7"/>
          <p:cNvSpPr/>
          <p:nvPr/>
        </p:nvSpPr>
        <p:spPr>
          <a:xfrm rot="20410062">
            <a:off x="9511" y="252281"/>
            <a:ext cx="3024336"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Reminder</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09825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0702"/>
            <a:ext cx="9144000" cy="1220753"/>
          </a:xfrm>
          <a:prstGeom prst="rect">
            <a:avLst/>
          </a:prstGeom>
        </p:spPr>
        <p:txBody>
          <a:bodyPr/>
          <a:lstStyle/>
          <a:p>
            <a:r>
              <a:rPr lang="en-IE" b="1" dirty="0" smtClean="0">
                <a:solidFill>
                  <a:schemeClr val="tx1"/>
                </a:solidFill>
              </a:rPr>
              <a:t>Aim</a:t>
            </a:r>
            <a:endParaRPr lang="en-IE" b="1" dirty="0">
              <a:solidFill>
                <a:schemeClr val="tx1"/>
              </a:solidFill>
            </a:endParaRPr>
          </a:p>
        </p:txBody>
      </p:sp>
      <p:sp>
        <p:nvSpPr>
          <p:cNvPr id="3" name="Content Placeholder 2"/>
          <p:cNvSpPr>
            <a:spLocks noGrp="1"/>
          </p:cNvSpPr>
          <p:nvPr>
            <p:ph idx="1"/>
          </p:nvPr>
        </p:nvSpPr>
        <p:spPr>
          <a:xfrm>
            <a:off x="497681" y="2756925"/>
            <a:ext cx="8229600" cy="4320480"/>
          </a:xfrm>
        </p:spPr>
        <p:txBody>
          <a:bodyPr>
            <a:normAutofit/>
          </a:bodyPr>
          <a:lstStyle/>
          <a:p>
            <a:pPr marL="0" indent="0">
              <a:buNone/>
            </a:pPr>
            <a:r>
              <a:rPr lang="en-IE" sz="2800" dirty="0" smtClean="0"/>
              <a:t>The aim of this programme is to provide you with the knowledge and skills required to conduct </a:t>
            </a:r>
            <a:r>
              <a:rPr lang="en-IE" sz="2800" b="1" dirty="0" smtClean="0"/>
              <a:t>Call 2 </a:t>
            </a:r>
            <a:r>
              <a:rPr lang="en-IE" sz="2800" dirty="0" smtClean="0"/>
              <a:t>of the contact tracing process</a:t>
            </a:r>
            <a:endParaRPr lang="en-IE"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48680"/>
            <a:ext cx="1641351" cy="1644157"/>
          </a:xfrm>
          <a:prstGeom prst="rect">
            <a:avLst/>
          </a:prstGeom>
        </p:spPr>
      </p:pic>
      <p:sp>
        <p:nvSpPr>
          <p:cNvPr id="5" name="Slide Number Placeholder 4"/>
          <p:cNvSpPr>
            <a:spLocks noGrp="1"/>
          </p:cNvSpPr>
          <p:nvPr>
            <p:ph type="sldNum" sz="quarter" idx="12"/>
          </p:nvPr>
        </p:nvSpPr>
        <p:spPr/>
        <p:txBody>
          <a:bodyPr/>
          <a:lstStyle/>
          <a:p>
            <a:fld id="{D240F0F5-A8C8-457D-933A-8CE786927DCC}" type="slidenum">
              <a:rPr lang="en-IE" smtClean="0"/>
              <a:t>2</a:t>
            </a:fld>
            <a:endParaRPr lang="en-IE" dirty="0"/>
          </a:p>
        </p:txBody>
      </p:sp>
      <p:sp>
        <p:nvSpPr>
          <p:cNvPr id="6" name="Footer Placeholder 5"/>
          <p:cNvSpPr>
            <a:spLocks noGrp="1"/>
          </p:cNvSpPr>
          <p:nvPr>
            <p:ph type="ftr" sz="quarter" idx="11"/>
          </p:nvPr>
        </p:nvSpPr>
        <p:spPr/>
        <p:txBody>
          <a:bodyPr/>
          <a:lstStyle/>
          <a:p>
            <a:r>
              <a:rPr lang="en-IE" dirty="0" smtClean="0"/>
              <a:t>Revision 04</a:t>
            </a:r>
            <a:endParaRPr lang="en-IE" dirty="0"/>
          </a:p>
        </p:txBody>
      </p:sp>
    </p:spTree>
    <p:extLst>
      <p:ext uri="{BB962C8B-B14F-4D97-AF65-F5344CB8AC3E}">
        <p14:creationId xmlns:p14="http://schemas.microsoft.com/office/powerpoint/2010/main" val="3875028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0378"/>
            <a:ext cx="9144000" cy="1220753"/>
          </a:xfrm>
          <a:prstGeom prst="rect">
            <a:avLst/>
          </a:prstGeom>
        </p:spPr>
        <p:txBody>
          <a:bodyPr/>
          <a:lstStyle/>
          <a:p>
            <a:r>
              <a:rPr lang="en-IE" dirty="0" smtClean="0"/>
              <a:t>Definition of a Close Contact</a:t>
            </a:r>
            <a:endParaRPr lang="en-IE" dirty="0"/>
          </a:p>
        </p:txBody>
      </p:sp>
      <p:sp>
        <p:nvSpPr>
          <p:cNvPr id="3" name="Content Placeholder 2"/>
          <p:cNvSpPr>
            <a:spLocks noGrp="1"/>
          </p:cNvSpPr>
          <p:nvPr>
            <p:ph idx="1"/>
          </p:nvPr>
        </p:nvSpPr>
        <p:spPr>
          <a:xfrm>
            <a:off x="573895" y="2244421"/>
            <a:ext cx="4546848" cy="4320480"/>
          </a:xfrm>
        </p:spPr>
        <p:txBody>
          <a:bodyPr>
            <a:normAutofit/>
          </a:bodyPr>
          <a:lstStyle/>
          <a:p>
            <a:pPr marL="0" indent="0">
              <a:buNone/>
            </a:pPr>
            <a:r>
              <a:rPr lang="en-IE" sz="2000" dirty="0" smtClean="0"/>
              <a:t>Is defined as an </a:t>
            </a:r>
            <a:r>
              <a:rPr lang="en-IE" sz="2000" dirty="0"/>
              <a:t>individual who has had greater than </a:t>
            </a:r>
            <a:r>
              <a:rPr lang="en-IE" sz="2000" b="1" dirty="0"/>
              <a:t>15 minutes face-to-face </a:t>
            </a:r>
            <a:r>
              <a:rPr lang="en-IE" sz="2000" b="1" dirty="0" smtClean="0"/>
              <a:t>contact </a:t>
            </a:r>
            <a:r>
              <a:rPr lang="en-IE" sz="2000" dirty="0" smtClean="0"/>
              <a:t>with </a:t>
            </a:r>
            <a:r>
              <a:rPr lang="en-IE" sz="2000" dirty="0"/>
              <a:t>a confirmed </a:t>
            </a:r>
            <a:r>
              <a:rPr lang="en-IE" sz="2000" dirty="0" smtClean="0"/>
              <a:t>case of Covid-19 </a:t>
            </a:r>
            <a:r>
              <a:rPr lang="en-IE" sz="2000" dirty="0"/>
              <a:t>in any </a:t>
            </a:r>
            <a:r>
              <a:rPr lang="en-IE" sz="2000" dirty="0" smtClean="0"/>
              <a:t>setting within </a:t>
            </a:r>
            <a:r>
              <a:rPr lang="en-IE" sz="2000" b="1" dirty="0" smtClean="0"/>
              <a:t>less than 2 meters </a:t>
            </a:r>
            <a:r>
              <a:rPr lang="en-IE" sz="2000" dirty="0" smtClean="0"/>
              <a:t>distance.</a:t>
            </a:r>
            <a:endParaRPr lang="en-IE" sz="2000" dirty="0"/>
          </a:p>
          <a:p>
            <a:pPr marL="0" indent="0">
              <a:buNone/>
            </a:pPr>
            <a:endParaRPr lang="en-IE" b="1" dirty="0" smtClean="0"/>
          </a:p>
          <a:p>
            <a:pPr marL="0" indent="0">
              <a:buNone/>
            </a:pPr>
            <a:endParaRPr lang="en-IE"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5611"/>
          <a:stretch/>
        </p:blipFill>
        <p:spPr>
          <a:xfrm>
            <a:off x="5155300" y="2643455"/>
            <a:ext cx="2057400" cy="2497156"/>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5611"/>
          <a:stretch/>
        </p:blipFill>
        <p:spPr>
          <a:xfrm>
            <a:off x="6516216" y="2643454"/>
            <a:ext cx="2057400" cy="2497156"/>
          </a:xfrm>
          <a:prstGeom prst="rect">
            <a:avLst/>
          </a:prstGeom>
        </p:spPr>
      </p:pic>
      <p:cxnSp>
        <p:nvCxnSpPr>
          <p:cNvPr id="7" name="Straight Arrow Connector 6"/>
          <p:cNvCxnSpPr/>
          <p:nvPr/>
        </p:nvCxnSpPr>
        <p:spPr>
          <a:xfrm>
            <a:off x="6587346" y="3525011"/>
            <a:ext cx="545232"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16216" y="3707365"/>
            <a:ext cx="659924" cy="276999"/>
          </a:xfrm>
          <a:prstGeom prst="rect">
            <a:avLst/>
          </a:prstGeom>
          <a:noFill/>
        </p:spPr>
        <p:txBody>
          <a:bodyPr wrap="none" rtlCol="0">
            <a:spAutoFit/>
          </a:bodyPr>
          <a:lstStyle/>
          <a:p>
            <a:r>
              <a:rPr lang="en-IE" sz="1200" dirty="0" smtClean="0">
                <a:solidFill>
                  <a:srgbClr val="FF0000"/>
                </a:solidFill>
                <a:latin typeface="+mj-lt"/>
              </a:rPr>
              <a:t>˃2 </a:t>
            </a:r>
            <a:r>
              <a:rPr lang="en-IE" sz="1200" dirty="0" err="1" smtClean="0">
                <a:solidFill>
                  <a:srgbClr val="FF0000"/>
                </a:solidFill>
                <a:latin typeface="+mj-lt"/>
              </a:rPr>
              <a:t>mtrs</a:t>
            </a:r>
            <a:endParaRPr lang="en-IE" sz="1200" dirty="0">
              <a:solidFill>
                <a:srgbClr val="FF0000"/>
              </a:solidFill>
              <a:latin typeface="+mj-lt"/>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844" y="1844824"/>
            <a:ext cx="957072" cy="1044707"/>
          </a:xfrm>
          <a:prstGeom prst="rect">
            <a:avLst/>
          </a:prstGeom>
        </p:spPr>
      </p:pic>
      <p:sp>
        <p:nvSpPr>
          <p:cNvPr id="6" name="Rectangle 5"/>
          <p:cNvSpPr/>
          <p:nvPr/>
        </p:nvSpPr>
        <p:spPr>
          <a:xfrm>
            <a:off x="467544" y="6117299"/>
            <a:ext cx="7416824" cy="246221"/>
          </a:xfrm>
          <a:prstGeom prst="rect">
            <a:avLst/>
          </a:prstGeom>
        </p:spPr>
        <p:txBody>
          <a:bodyPr wrap="square">
            <a:spAutoFit/>
          </a:bodyPr>
          <a:lstStyle/>
          <a:p>
            <a:r>
              <a:rPr lang="en-IE" sz="1000" i="1" dirty="0"/>
              <a:t>HSE National Interim Guidelines for the public health management of contacts of cases of covid-19, including healthcare workers</a:t>
            </a:r>
          </a:p>
        </p:txBody>
      </p:sp>
      <p:sp>
        <p:nvSpPr>
          <p:cNvPr id="12" name="Footer Placeholder 11"/>
          <p:cNvSpPr>
            <a:spLocks noGrp="1"/>
          </p:cNvSpPr>
          <p:nvPr>
            <p:ph type="ftr" sz="quarter" idx="11"/>
          </p:nvPr>
        </p:nvSpPr>
        <p:spPr/>
        <p:txBody>
          <a:bodyPr/>
          <a:lstStyle/>
          <a:p>
            <a:r>
              <a:rPr lang="en-IE" smtClean="0"/>
              <a:t>NCTP Revision 04   </a:t>
            </a:r>
            <a:endParaRPr lang="en-IE" dirty="0"/>
          </a:p>
        </p:txBody>
      </p:sp>
      <p:sp>
        <p:nvSpPr>
          <p:cNvPr id="13" name="Slide Number Placeholder 12"/>
          <p:cNvSpPr>
            <a:spLocks noGrp="1"/>
          </p:cNvSpPr>
          <p:nvPr>
            <p:ph type="sldNum" sz="quarter" idx="12"/>
          </p:nvPr>
        </p:nvSpPr>
        <p:spPr/>
        <p:txBody>
          <a:bodyPr/>
          <a:lstStyle/>
          <a:p>
            <a:fld id="{D240F0F5-A8C8-457D-933A-8CE786927DCC}" type="slidenum">
              <a:rPr lang="en-IE" smtClean="0"/>
              <a:pPr/>
              <a:t>20</a:t>
            </a:fld>
            <a:endParaRPr lang="en-IE" dirty="0"/>
          </a:p>
        </p:txBody>
      </p:sp>
      <p:sp>
        <p:nvSpPr>
          <p:cNvPr id="14" name="Rectangle 13"/>
          <p:cNvSpPr/>
          <p:nvPr/>
        </p:nvSpPr>
        <p:spPr>
          <a:xfrm rot="20410062">
            <a:off x="9511" y="252281"/>
            <a:ext cx="3024336"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Reminder</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252441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833"/>
            <a:ext cx="8229600" cy="1143000"/>
          </a:xfrm>
          <a:prstGeom prst="rect">
            <a:avLst/>
          </a:prstGeom>
        </p:spPr>
        <p:txBody>
          <a:bodyPr/>
          <a:lstStyle/>
          <a:p>
            <a:r>
              <a:rPr lang="en-IE" b="1" dirty="0" smtClean="0"/>
              <a:t>Examples of Close Contacts</a:t>
            </a:r>
            <a:endParaRPr lang="en-IE" b="1" dirty="0"/>
          </a:p>
        </p:txBody>
      </p:sp>
      <p:sp>
        <p:nvSpPr>
          <p:cNvPr id="3" name="Content Placeholder 2"/>
          <p:cNvSpPr>
            <a:spLocks noGrp="1"/>
          </p:cNvSpPr>
          <p:nvPr>
            <p:ph idx="1"/>
          </p:nvPr>
        </p:nvSpPr>
        <p:spPr>
          <a:xfrm>
            <a:off x="539552" y="1072416"/>
            <a:ext cx="5760640" cy="4525963"/>
          </a:xfrm>
        </p:spPr>
        <p:txBody>
          <a:bodyPr>
            <a:noAutofit/>
          </a:bodyPr>
          <a:lstStyle/>
          <a:p>
            <a:pPr marL="742950" indent="-742950">
              <a:buFont typeface="+mj-lt"/>
              <a:buAutoNum type="arabicPeriod"/>
            </a:pPr>
            <a:r>
              <a:rPr lang="en-IE" sz="3600" b="1" dirty="0" smtClean="0"/>
              <a:t>Household contacts </a:t>
            </a:r>
          </a:p>
          <a:p>
            <a:pPr marL="742950" indent="-742950">
              <a:buFont typeface="+mj-lt"/>
              <a:buAutoNum type="arabicPeriod"/>
            </a:pPr>
            <a:endParaRPr lang="en-IE" sz="3600" b="1" dirty="0" smtClean="0"/>
          </a:p>
          <a:p>
            <a:pPr marL="742950" indent="-742950">
              <a:buFont typeface="+mj-lt"/>
              <a:buAutoNum type="arabicPeriod"/>
            </a:pPr>
            <a:r>
              <a:rPr lang="en-IE" sz="3600" b="1" dirty="0" smtClean="0"/>
              <a:t>Closed </a:t>
            </a:r>
            <a:r>
              <a:rPr lang="en-IE" sz="3600" b="1" dirty="0"/>
              <a:t>space contact </a:t>
            </a:r>
            <a:endParaRPr lang="en-IE" sz="3600" b="1" dirty="0" smtClean="0"/>
          </a:p>
          <a:p>
            <a:pPr marL="742950" indent="-742950">
              <a:buFont typeface="+mj-lt"/>
              <a:buAutoNum type="arabicPeriod"/>
            </a:pPr>
            <a:endParaRPr lang="en-IE" sz="3600" b="1" dirty="0" smtClean="0"/>
          </a:p>
          <a:p>
            <a:pPr marL="742950" indent="-742950">
              <a:buFont typeface="+mj-lt"/>
              <a:buAutoNum type="arabicPeriod"/>
            </a:pPr>
            <a:r>
              <a:rPr lang="en-IE" sz="3600" b="1" dirty="0" smtClean="0"/>
              <a:t>Healthcare work</a:t>
            </a:r>
            <a:r>
              <a:rPr lang="en-IE" sz="4000" b="1" dirty="0" smtClean="0"/>
              <a:t>ers</a:t>
            </a:r>
            <a:endParaRPr lang="en-IE" sz="2800" dirty="0"/>
          </a:p>
          <a:p>
            <a:pPr marL="742950" indent="-742950">
              <a:buFont typeface="+mj-lt"/>
              <a:buAutoNum type="arabicPeriod"/>
            </a:pPr>
            <a:endParaRPr lang="en-IE" sz="3600" b="1" dirty="0" smtClean="0"/>
          </a:p>
          <a:p>
            <a:pPr marL="742950" indent="-742950">
              <a:buFont typeface="+mj-lt"/>
              <a:buAutoNum type="arabicPeriod"/>
            </a:pPr>
            <a:r>
              <a:rPr lang="en-IE" sz="3600" b="1" dirty="0" smtClean="0"/>
              <a:t>Passengers </a:t>
            </a:r>
            <a:r>
              <a:rPr lang="en-IE" sz="3600" b="1" dirty="0"/>
              <a:t>on an </a:t>
            </a:r>
            <a:r>
              <a:rPr lang="en-IE" sz="3600" b="1" dirty="0" smtClean="0"/>
              <a:t>aircraft</a:t>
            </a:r>
            <a:endParaRPr lang="en-IE" sz="1200" b="1"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146" y="980728"/>
            <a:ext cx="1334447" cy="124813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6679" y="5027277"/>
            <a:ext cx="1485900" cy="10287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566" y="2420888"/>
            <a:ext cx="1008125" cy="1627496"/>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20072" y="3698590"/>
            <a:ext cx="637034" cy="1192497"/>
          </a:xfrm>
          <a:prstGeom prst="rect">
            <a:avLst/>
          </a:prstGeom>
        </p:spPr>
      </p:pic>
      <p:sp>
        <p:nvSpPr>
          <p:cNvPr id="7" name="Footer Placeholder 6"/>
          <p:cNvSpPr>
            <a:spLocks noGrp="1"/>
          </p:cNvSpPr>
          <p:nvPr>
            <p:ph type="ftr" sz="quarter" idx="11"/>
          </p:nvPr>
        </p:nvSpPr>
        <p:spPr/>
        <p:txBody>
          <a:bodyPr/>
          <a:lstStyle/>
          <a:p>
            <a:r>
              <a:rPr lang="en-IE" smtClean="0"/>
              <a:t>NCTP Revision 04   </a:t>
            </a:r>
            <a:endParaRPr lang="en-IE" dirty="0"/>
          </a:p>
        </p:txBody>
      </p:sp>
      <p:sp>
        <p:nvSpPr>
          <p:cNvPr id="10" name="Slide Number Placeholder 9"/>
          <p:cNvSpPr>
            <a:spLocks noGrp="1"/>
          </p:cNvSpPr>
          <p:nvPr>
            <p:ph type="sldNum" sz="quarter" idx="12"/>
          </p:nvPr>
        </p:nvSpPr>
        <p:spPr/>
        <p:txBody>
          <a:bodyPr/>
          <a:lstStyle/>
          <a:p>
            <a:fld id="{D240F0F5-A8C8-457D-933A-8CE786927DCC}" type="slidenum">
              <a:rPr lang="en-IE" smtClean="0"/>
              <a:pPr/>
              <a:t>21</a:t>
            </a:fld>
            <a:endParaRPr lang="en-IE" dirty="0"/>
          </a:p>
        </p:txBody>
      </p:sp>
      <p:sp>
        <p:nvSpPr>
          <p:cNvPr id="12" name="Rectangle 11"/>
          <p:cNvSpPr/>
          <p:nvPr/>
        </p:nvSpPr>
        <p:spPr>
          <a:xfrm rot="20410062">
            <a:off x="-459048" y="108266"/>
            <a:ext cx="3024336"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Reminder</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03821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556"/>
            <a:ext cx="9144000" cy="1220753"/>
          </a:xfrm>
          <a:prstGeom prst="rect">
            <a:avLst/>
          </a:prstGeom>
        </p:spPr>
        <p:txBody>
          <a:bodyPr/>
          <a:lstStyle/>
          <a:p>
            <a:r>
              <a:rPr lang="en-IE" b="1" dirty="0" smtClean="0">
                <a:solidFill>
                  <a:schemeClr val="tx1"/>
                </a:solidFill>
              </a:rPr>
              <a:t>Characteristics of a Casual Contact</a:t>
            </a:r>
            <a:endParaRPr lang="en-IE" b="1" dirty="0">
              <a:solidFill>
                <a:schemeClr val="tx1"/>
              </a:solidFill>
            </a:endParaRPr>
          </a:p>
        </p:txBody>
      </p:sp>
      <p:sp>
        <p:nvSpPr>
          <p:cNvPr id="3" name="Content Placeholder 2"/>
          <p:cNvSpPr>
            <a:spLocks noGrp="1"/>
          </p:cNvSpPr>
          <p:nvPr>
            <p:ph idx="1"/>
          </p:nvPr>
        </p:nvSpPr>
        <p:spPr>
          <a:xfrm>
            <a:off x="457200" y="1361976"/>
            <a:ext cx="6851104" cy="4320480"/>
          </a:xfrm>
        </p:spPr>
        <p:txBody>
          <a:bodyPr>
            <a:normAutofit/>
          </a:bodyPr>
          <a:lstStyle/>
          <a:p>
            <a:pPr marL="0" indent="0">
              <a:buNone/>
            </a:pPr>
            <a:r>
              <a:rPr lang="en-IE" sz="1800" dirty="0" smtClean="0"/>
              <a:t>Any </a:t>
            </a:r>
            <a:r>
              <a:rPr lang="en-IE" sz="1800" dirty="0"/>
              <a:t>individual who has shared a </a:t>
            </a:r>
            <a:r>
              <a:rPr lang="en-IE" sz="2100" b="1" dirty="0" smtClean="0"/>
              <a:t>Closed Space </a:t>
            </a:r>
            <a:r>
              <a:rPr lang="en-IE" sz="1800" dirty="0"/>
              <a:t>with a confirmed case for </a:t>
            </a:r>
            <a:r>
              <a:rPr lang="en-IE" sz="1800" b="1" dirty="0"/>
              <a:t>less than two </a:t>
            </a:r>
            <a:r>
              <a:rPr lang="en-IE" sz="1800" b="1" dirty="0" smtClean="0"/>
              <a:t>hours</a:t>
            </a:r>
            <a:r>
              <a:rPr lang="en-IE" sz="1800" b="1" dirty="0"/>
              <a:t> </a:t>
            </a:r>
            <a:endParaRPr lang="en-IE" sz="1800" b="1" dirty="0" smtClean="0"/>
          </a:p>
          <a:p>
            <a:pPr marL="0" indent="0">
              <a:buNone/>
            </a:pPr>
            <a:endParaRPr lang="en-IE" sz="1800" b="1" dirty="0"/>
          </a:p>
          <a:p>
            <a:pPr marL="0" indent="0">
              <a:buNone/>
            </a:pPr>
            <a:r>
              <a:rPr lang="en-IE" sz="1800" dirty="0" smtClean="0"/>
              <a:t>Any individual who has shared a closed space with a confirmed case for </a:t>
            </a:r>
            <a:r>
              <a:rPr lang="en-IE" sz="1800" b="1" dirty="0" smtClean="0"/>
              <a:t>longer than two hours</a:t>
            </a:r>
            <a:r>
              <a:rPr lang="en-IE" sz="1800" dirty="0" smtClean="0"/>
              <a:t>, but following a risk assessment, does not meet the definition of a close contact.</a:t>
            </a:r>
          </a:p>
          <a:p>
            <a:pPr marL="0" indent="0">
              <a:buNone/>
            </a:pPr>
            <a:endParaRPr lang="en-IE" sz="1800" dirty="0"/>
          </a:p>
          <a:p>
            <a:pPr marL="0" indent="0">
              <a:buNone/>
            </a:pPr>
            <a:r>
              <a:rPr lang="en-IE" sz="2100" b="1" dirty="0"/>
              <a:t>Passengers on an aircraft </a:t>
            </a:r>
            <a:r>
              <a:rPr lang="en-IE" sz="1800" dirty="0"/>
              <a:t>sitting </a:t>
            </a:r>
            <a:r>
              <a:rPr lang="en-IE" sz="1800" b="1" dirty="0"/>
              <a:t>beyond two seats </a:t>
            </a:r>
            <a:r>
              <a:rPr lang="en-IE" sz="1800" dirty="0"/>
              <a:t>(in any direction) of a confirmed case. </a:t>
            </a:r>
          </a:p>
          <a:p>
            <a:pPr marL="0" indent="0">
              <a:buNone/>
            </a:pPr>
            <a:endParaRPr lang="en-IE"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0525" y="4581128"/>
            <a:ext cx="1576388" cy="9652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638" y="1203737"/>
            <a:ext cx="1259372" cy="1679163"/>
          </a:xfrm>
          <a:prstGeom prst="rect">
            <a:avLst/>
          </a:prstGeom>
        </p:spPr>
      </p:pic>
      <p:sp>
        <p:nvSpPr>
          <p:cNvPr id="10" name="TextBox 9"/>
          <p:cNvSpPr txBox="1"/>
          <p:nvPr/>
        </p:nvSpPr>
        <p:spPr>
          <a:xfrm>
            <a:off x="7421733" y="2648525"/>
            <a:ext cx="895181" cy="369332"/>
          </a:xfrm>
          <a:prstGeom prst="rect">
            <a:avLst/>
          </a:prstGeom>
          <a:noFill/>
        </p:spPr>
        <p:txBody>
          <a:bodyPr wrap="none" rtlCol="0">
            <a:spAutoFit/>
          </a:bodyPr>
          <a:lstStyle/>
          <a:p>
            <a:r>
              <a:rPr lang="en-IE" b="1" dirty="0" smtClean="0">
                <a:solidFill>
                  <a:srgbClr val="FF0000"/>
                </a:solidFill>
              </a:rPr>
              <a:t>2 hours</a:t>
            </a:r>
            <a:endParaRPr lang="en-IE" b="1" dirty="0">
              <a:solidFill>
                <a:srgbClr val="FF0000"/>
              </a:solidFill>
            </a:endParaRPr>
          </a:p>
        </p:txBody>
      </p:sp>
      <p:sp>
        <p:nvSpPr>
          <p:cNvPr id="6" name="Footer Placeholder 5"/>
          <p:cNvSpPr>
            <a:spLocks noGrp="1"/>
          </p:cNvSpPr>
          <p:nvPr>
            <p:ph type="ftr" sz="quarter" idx="11"/>
          </p:nvPr>
        </p:nvSpPr>
        <p:spPr/>
        <p:txBody>
          <a:bodyPr/>
          <a:lstStyle/>
          <a:p>
            <a:r>
              <a:rPr lang="en-IE" smtClean="0"/>
              <a:t>NCTP Revision 04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22</a:t>
            </a:fld>
            <a:endParaRPr lang="en-IE" dirty="0"/>
          </a:p>
        </p:txBody>
      </p:sp>
      <p:sp>
        <p:nvSpPr>
          <p:cNvPr id="11" name="Rectangle 10"/>
          <p:cNvSpPr/>
          <p:nvPr/>
        </p:nvSpPr>
        <p:spPr>
          <a:xfrm rot="20410062">
            <a:off x="-315033" y="123273"/>
            <a:ext cx="3024336"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Reminder</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293965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315" y="116632"/>
            <a:ext cx="8507288" cy="1143000"/>
          </a:xfrm>
        </p:spPr>
        <p:txBody>
          <a:bodyPr>
            <a:normAutofit fontScale="90000"/>
          </a:bodyPr>
          <a:lstStyle/>
          <a:p>
            <a:r>
              <a:rPr lang="en-IE" b="1" dirty="0" smtClean="0"/>
              <a:t>Step 4 – Identify contacts &amp; risk-assess</a:t>
            </a:r>
            <a:endParaRPr lang="en-IE" b="1" dirty="0"/>
          </a:p>
        </p:txBody>
      </p:sp>
      <p:sp>
        <p:nvSpPr>
          <p:cNvPr id="6" name="Content Placeholder 4"/>
          <p:cNvSpPr>
            <a:spLocks noGrp="1"/>
          </p:cNvSpPr>
          <p:nvPr>
            <p:ph sz="half" idx="1"/>
          </p:nvPr>
        </p:nvSpPr>
        <p:spPr>
          <a:xfrm>
            <a:off x="280655" y="1021664"/>
            <a:ext cx="4038600" cy="2551352"/>
          </a:xfrm>
        </p:spPr>
        <p:txBody>
          <a:bodyPr/>
          <a:lstStyle/>
          <a:p>
            <a:pPr marL="0" indent="0">
              <a:buNone/>
            </a:pPr>
            <a:r>
              <a:rPr lang="en-IE" dirty="0" smtClean="0"/>
              <a:t>I would like to go through your contact list now….</a:t>
            </a:r>
            <a:endParaRPr lang="en-IE"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07" y="2297613"/>
            <a:ext cx="1028462" cy="771347"/>
          </a:xfrm>
          <a:prstGeom prst="rect">
            <a:avLst/>
          </a:prstGeom>
        </p:spPr>
      </p:pic>
      <p:sp>
        <p:nvSpPr>
          <p:cNvPr id="8" name="TextBox 7"/>
          <p:cNvSpPr txBox="1"/>
          <p:nvPr/>
        </p:nvSpPr>
        <p:spPr>
          <a:xfrm>
            <a:off x="1067107" y="2313954"/>
            <a:ext cx="2324804" cy="369332"/>
          </a:xfrm>
          <a:prstGeom prst="rect">
            <a:avLst/>
          </a:prstGeom>
          <a:noFill/>
        </p:spPr>
        <p:txBody>
          <a:bodyPr wrap="none" rtlCol="0">
            <a:spAutoFit/>
          </a:bodyPr>
          <a:lstStyle/>
          <a:p>
            <a:r>
              <a:rPr lang="en-IE" dirty="0" smtClean="0"/>
              <a:t>Reference Guide Script</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23</a:t>
            </a:fld>
            <a:endParaRPr lang="en-IE"/>
          </a:p>
        </p:txBody>
      </p:sp>
      <p:sp>
        <p:nvSpPr>
          <p:cNvPr id="5" name="Footer Placeholder 4"/>
          <p:cNvSpPr>
            <a:spLocks noGrp="1"/>
          </p:cNvSpPr>
          <p:nvPr>
            <p:ph type="ftr" sz="quarter" idx="11"/>
          </p:nvPr>
        </p:nvSpPr>
        <p:spPr/>
        <p:txBody>
          <a:bodyPr/>
          <a:lstStyle/>
          <a:p>
            <a:r>
              <a:rPr lang="en-IE" smtClean="0"/>
              <a:t>Revision 04</a:t>
            </a:r>
            <a:endParaRPr lang="en-IE"/>
          </a:p>
        </p:txBody>
      </p:sp>
      <p:sp>
        <p:nvSpPr>
          <p:cNvPr id="12" name="Content Placeholder 4"/>
          <p:cNvSpPr>
            <a:spLocks noGrp="1"/>
          </p:cNvSpPr>
          <p:nvPr>
            <p:ph sz="half" idx="2"/>
          </p:nvPr>
        </p:nvSpPr>
        <p:spPr>
          <a:xfrm>
            <a:off x="5004048" y="1628800"/>
            <a:ext cx="4038600" cy="4094592"/>
          </a:xfrm>
        </p:spPr>
        <p:txBody>
          <a:bodyPr>
            <a:noAutofit/>
          </a:bodyPr>
          <a:lstStyle/>
          <a:p>
            <a:pPr marL="0" indent="0">
              <a:buNone/>
            </a:pPr>
            <a:r>
              <a:rPr lang="en-IE" sz="1600" b="1" i="1" dirty="0" smtClean="0"/>
              <a:t>Key Points</a:t>
            </a:r>
          </a:p>
          <a:p>
            <a:r>
              <a:rPr lang="en-IE" sz="1600" dirty="0"/>
              <a:t>a )For each person 18 years of age or older get contact details for them directly.  For persons under 18 ask for contact details of the most appropriate caregiver.</a:t>
            </a:r>
          </a:p>
          <a:p>
            <a:endParaRPr lang="en-IE" sz="1600" dirty="0"/>
          </a:p>
          <a:p>
            <a:pPr lvl="0"/>
            <a:r>
              <a:rPr lang="en-IE" sz="1600" dirty="0" smtClean="0"/>
              <a:t>Only </a:t>
            </a:r>
            <a:r>
              <a:rPr lang="en-IE" sz="1600" dirty="0"/>
              <a:t>record contacts from day 1 of symptoms. If this was before the day of symptom onset they are not a contact.</a:t>
            </a:r>
          </a:p>
          <a:p>
            <a:endParaRPr lang="en-IE" sz="1600" dirty="0" smtClean="0"/>
          </a:p>
          <a:p>
            <a:r>
              <a:rPr lang="en-IE" sz="1600" dirty="0" smtClean="0"/>
              <a:t> </a:t>
            </a:r>
            <a:r>
              <a:rPr lang="en-IE" sz="1600" dirty="0"/>
              <a:t>If different date than initially reported update in system. </a:t>
            </a:r>
          </a:p>
          <a:p>
            <a:pPr marL="0" indent="0">
              <a:buNone/>
            </a:pPr>
            <a:r>
              <a:rPr lang="en-IE" sz="1600" dirty="0"/>
              <a:t> </a:t>
            </a:r>
          </a:p>
          <a:p>
            <a:pPr lvl="0"/>
            <a:r>
              <a:rPr lang="en-IE" sz="1600" dirty="0"/>
              <a:t>Record name of location if high risk (such as nursing home or hospital). </a:t>
            </a:r>
          </a:p>
          <a:p>
            <a:endParaRPr lang="en-IE" sz="1600" dirty="0" smtClean="0"/>
          </a:p>
          <a:p>
            <a:pPr marL="0" indent="0">
              <a:buNone/>
            </a:pPr>
            <a:endParaRPr lang="en-IE" sz="1600" b="1" i="1" dirty="0" smtClean="0"/>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b="19367"/>
          <a:stretch/>
        </p:blipFill>
        <p:spPr>
          <a:xfrm>
            <a:off x="4427984" y="1511280"/>
            <a:ext cx="663950" cy="577503"/>
          </a:xfrm>
          <a:prstGeom prst="rect">
            <a:avLst/>
          </a:prstGeom>
        </p:spPr>
      </p:pic>
    </p:spTree>
    <p:extLst>
      <p:ext uri="{BB962C8B-B14F-4D97-AF65-F5344CB8AC3E}">
        <p14:creationId xmlns:p14="http://schemas.microsoft.com/office/powerpoint/2010/main" val="3952547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E" dirty="0" smtClean="0"/>
              <a:t>Identification of Contacts</a:t>
            </a:r>
            <a:endParaRPr lang="en-IE" b="1" dirty="0"/>
          </a:p>
        </p:txBody>
      </p:sp>
      <p:sp>
        <p:nvSpPr>
          <p:cNvPr id="11" name="Text Placeholder 10"/>
          <p:cNvSpPr>
            <a:spLocks noGrp="1"/>
          </p:cNvSpPr>
          <p:nvPr>
            <p:ph idx="1"/>
          </p:nvPr>
        </p:nvSpPr>
        <p:spPr/>
        <p:txBody>
          <a:bodyPr/>
          <a:lstStyle/>
          <a:p>
            <a:pPr marL="514350" indent="-514350">
              <a:buFont typeface="+mj-lt"/>
              <a:buAutoNum type="arabicPeriod"/>
            </a:pPr>
            <a:r>
              <a:rPr lang="en-IE" dirty="0" smtClean="0"/>
              <a:t>Name &amp; phone number</a:t>
            </a:r>
          </a:p>
          <a:p>
            <a:pPr marL="514350" indent="-514350">
              <a:buFont typeface="+mj-lt"/>
              <a:buAutoNum type="arabicPeriod"/>
            </a:pPr>
            <a:endParaRPr lang="en-IE" dirty="0"/>
          </a:p>
          <a:p>
            <a:pPr marL="514350" indent="-514350">
              <a:buFont typeface="+mj-lt"/>
              <a:buAutoNum type="arabicPeriod"/>
            </a:pPr>
            <a:r>
              <a:rPr lang="en-IE" dirty="0" smtClean="0"/>
              <a:t>Confirm level of contact </a:t>
            </a:r>
          </a:p>
          <a:p>
            <a:pPr marL="514350" indent="-514350">
              <a:buFont typeface="+mj-lt"/>
              <a:buAutoNum type="arabicPeriod"/>
            </a:pPr>
            <a:endParaRPr lang="en-IE" dirty="0"/>
          </a:p>
          <a:p>
            <a:pPr marL="514350" indent="-514350">
              <a:buFont typeface="+mj-lt"/>
              <a:buAutoNum type="arabicPeriod"/>
            </a:pPr>
            <a:r>
              <a:rPr lang="en-IE" dirty="0" smtClean="0"/>
              <a:t>Confirm the date of last contact</a:t>
            </a:r>
          </a:p>
          <a:p>
            <a:pPr marL="514350" indent="-514350">
              <a:buFont typeface="+mj-lt"/>
              <a:buAutoNum type="arabicPeriod"/>
            </a:pPr>
            <a:endParaRPr lang="en-IE" dirty="0"/>
          </a:p>
          <a:p>
            <a:endParaRPr lang="en-IE" dirty="0"/>
          </a:p>
        </p:txBody>
      </p:sp>
      <p:sp>
        <p:nvSpPr>
          <p:cNvPr id="5" name="Footer Placeholder 4"/>
          <p:cNvSpPr>
            <a:spLocks noGrp="1"/>
          </p:cNvSpPr>
          <p:nvPr>
            <p:ph type="ftr" sz="quarter" idx="11"/>
          </p:nvPr>
        </p:nvSpPr>
        <p:spPr/>
        <p:txBody>
          <a:bodyPr/>
          <a:lstStyle/>
          <a:p>
            <a:r>
              <a:rPr lang="en-IE" smtClean="0"/>
              <a:t>Revision 04</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24</a:t>
            </a:fld>
            <a:endParaRPr lang="en-IE" dirty="0"/>
          </a:p>
        </p:txBody>
      </p:sp>
    </p:spTree>
    <p:extLst>
      <p:ext uri="{BB962C8B-B14F-4D97-AF65-F5344CB8AC3E}">
        <p14:creationId xmlns:p14="http://schemas.microsoft.com/office/powerpoint/2010/main" val="1870914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Prompts to support identification of close contacts</a:t>
            </a:r>
            <a:endParaRPr lang="en-IE" dirty="0"/>
          </a:p>
        </p:txBody>
      </p:sp>
      <p:sp>
        <p:nvSpPr>
          <p:cNvPr id="3" name="Content Placeholder 2"/>
          <p:cNvSpPr>
            <a:spLocks noGrp="1"/>
          </p:cNvSpPr>
          <p:nvPr>
            <p:ph idx="1"/>
          </p:nvPr>
        </p:nvSpPr>
        <p:spPr/>
        <p:txBody>
          <a:bodyPr>
            <a:normAutofit/>
          </a:bodyPr>
          <a:lstStyle/>
          <a:p>
            <a:r>
              <a:rPr lang="en-IE" dirty="0" smtClean="0"/>
              <a:t>Household</a:t>
            </a:r>
          </a:p>
          <a:p>
            <a:endParaRPr lang="en-IE" dirty="0" smtClean="0"/>
          </a:p>
          <a:p>
            <a:r>
              <a:rPr lang="en-IE" dirty="0" smtClean="0"/>
              <a:t>Work</a:t>
            </a:r>
          </a:p>
          <a:p>
            <a:endParaRPr lang="en-IE" dirty="0"/>
          </a:p>
          <a:p>
            <a:r>
              <a:rPr lang="en-IE" dirty="0" smtClean="0"/>
              <a:t>School or college</a:t>
            </a:r>
          </a:p>
          <a:p>
            <a:endParaRPr lang="en-IE" dirty="0"/>
          </a:p>
          <a:p>
            <a:r>
              <a:rPr lang="en-IE" dirty="0" smtClean="0"/>
              <a:t>Other regular place of attendance</a:t>
            </a:r>
            <a:endParaRPr lang="en-IE" dirty="0"/>
          </a:p>
        </p:txBody>
      </p:sp>
      <p:sp>
        <p:nvSpPr>
          <p:cNvPr id="4" name="Footer Placeholder 3"/>
          <p:cNvSpPr>
            <a:spLocks noGrp="1"/>
          </p:cNvSpPr>
          <p:nvPr>
            <p:ph type="ftr" sz="quarter" idx="11"/>
          </p:nvPr>
        </p:nvSpPr>
        <p:spPr/>
        <p:txBody>
          <a:bodyPr/>
          <a:lstStyle/>
          <a:p>
            <a:r>
              <a:rPr lang="en-IE" smtClean="0"/>
              <a:t>NCTP 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25</a:t>
            </a:fld>
            <a:endParaRPr lang="en-IE" dirty="0"/>
          </a:p>
        </p:txBody>
      </p:sp>
    </p:spTree>
    <p:extLst>
      <p:ext uri="{BB962C8B-B14F-4D97-AF65-F5344CB8AC3E}">
        <p14:creationId xmlns:p14="http://schemas.microsoft.com/office/powerpoint/2010/main" val="3774711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315" y="116632"/>
            <a:ext cx="8507288" cy="1143000"/>
          </a:xfrm>
        </p:spPr>
        <p:txBody>
          <a:bodyPr>
            <a:normAutofit fontScale="90000"/>
          </a:bodyPr>
          <a:lstStyle/>
          <a:p>
            <a:r>
              <a:rPr lang="en-IE" b="1" dirty="0" smtClean="0"/>
              <a:t>Step 5 – Run through days since first symptoms</a:t>
            </a:r>
            <a:endParaRPr lang="en-IE" b="1" dirty="0"/>
          </a:p>
        </p:txBody>
      </p:sp>
      <p:sp>
        <p:nvSpPr>
          <p:cNvPr id="6" name="Content Placeholder 4"/>
          <p:cNvSpPr>
            <a:spLocks noGrp="1"/>
          </p:cNvSpPr>
          <p:nvPr>
            <p:ph sz="half" idx="1"/>
          </p:nvPr>
        </p:nvSpPr>
        <p:spPr>
          <a:xfrm>
            <a:off x="389384" y="1518231"/>
            <a:ext cx="4038600" cy="2551352"/>
          </a:xfrm>
        </p:spPr>
        <p:txBody>
          <a:bodyPr/>
          <a:lstStyle/>
          <a:p>
            <a:pPr marL="0" indent="0">
              <a:buNone/>
            </a:pPr>
            <a:r>
              <a:rPr lang="en-IE" dirty="0" smtClean="0"/>
              <a:t>I would like to talk you through the last x days….</a:t>
            </a:r>
            <a:endParaRPr lang="en-IE"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924944"/>
            <a:ext cx="1028462" cy="771347"/>
          </a:xfrm>
          <a:prstGeom prst="rect">
            <a:avLst/>
          </a:prstGeom>
        </p:spPr>
      </p:pic>
      <p:sp>
        <p:nvSpPr>
          <p:cNvPr id="8" name="TextBox 7"/>
          <p:cNvSpPr txBox="1"/>
          <p:nvPr/>
        </p:nvSpPr>
        <p:spPr>
          <a:xfrm>
            <a:off x="899592" y="3125951"/>
            <a:ext cx="2324804" cy="369332"/>
          </a:xfrm>
          <a:prstGeom prst="rect">
            <a:avLst/>
          </a:prstGeom>
          <a:noFill/>
        </p:spPr>
        <p:txBody>
          <a:bodyPr wrap="none" rtlCol="0">
            <a:spAutoFit/>
          </a:bodyPr>
          <a:lstStyle/>
          <a:p>
            <a:r>
              <a:rPr lang="en-IE" dirty="0" smtClean="0"/>
              <a:t>Reference Guide Script</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26</a:t>
            </a:fld>
            <a:endParaRPr lang="en-IE"/>
          </a:p>
        </p:txBody>
      </p:sp>
      <p:sp>
        <p:nvSpPr>
          <p:cNvPr id="5" name="Footer Placeholder 4"/>
          <p:cNvSpPr>
            <a:spLocks noGrp="1"/>
          </p:cNvSpPr>
          <p:nvPr>
            <p:ph type="ftr" sz="quarter" idx="11"/>
          </p:nvPr>
        </p:nvSpPr>
        <p:spPr/>
        <p:txBody>
          <a:bodyPr/>
          <a:lstStyle/>
          <a:p>
            <a:r>
              <a:rPr lang="en-IE" smtClean="0"/>
              <a:t>Revision 04</a:t>
            </a:r>
            <a:endParaRPr lang="en-IE"/>
          </a:p>
        </p:txBody>
      </p:sp>
      <p:sp>
        <p:nvSpPr>
          <p:cNvPr id="12" name="Content Placeholder 4"/>
          <p:cNvSpPr>
            <a:spLocks noGrp="1"/>
          </p:cNvSpPr>
          <p:nvPr>
            <p:ph sz="half" idx="2"/>
          </p:nvPr>
        </p:nvSpPr>
        <p:spPr>
          <a:xfrm>
            <a:off x="5004048" y="1628800"/>
            <a:ext cx="4038600" cy="4094592"/>
          </a:xfrm>
        </p:spPr>
        <p:txBody>
          <a:bodyPr>
            <a:noAutofit/>
          </a:bodyPr>
          <a:lstStyle/>
          <a:p>
            <a:pPr marL="0" indent="0">
              <a:buNone/>
            </a:pPr>
            <a:r>
              <a:rPr lang="en-IE" sz="1600" b="1" i="1" dirty="0" smtClean="0"/>
              <a:t>Key Points</a:t>
            </a:r>
          </a:p>
          <a:p>
            <a:r>
              <a:rPr lang="en-IE" sz="1600" dirty="0" smtClean="0"/>
              <a:t>Identify further close or casual contacts as they emerge during this step.</a:t>
            </a:r>
          </a:p>
          <a:p>
            <a:pPr marL="0" indent="0">
              <a:buNone/>
            </a:pPr>
            <a:endParaRPr lang="en-IE" sz="1600" b="1" i="1" dirty="0" smtClean="0"/>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b="19367"/>
          <a:stretch/>
        </p:blipFill>
        <p:spPr>
          <a:xfrm>
            <a:off x="4427984" y="1511280"/>
            <a:ext cx="663950" cy="577503"/>
          </a:xfrm>
          <a:prstGeom prst="rect">
            <a:avLst/>
          </a:prstGeom>
        </p:spPr>
      </p:pic>
    </p:spTree>
    <p:extLst>
      <p:ext uri="{BB962C8B-B14F-4D97-AF65-F5344CB8AC3E}">
        <p14:creationId xmlns:p14="http://schemas.microsoft.com/office/powerpoint/2010/main" val="281914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E" dirty="0" smtClean="0"/>
              <a:t>Prompts</a:t>
            </a:r>
            <a:endParaRPr lang="en-IE" dirty="0"/>
          </a:p>
        </p:txBody>
      </p:sp>
      <p:sp>
        <p:nvSpPr>
          <p:cNvPr id="8" name="Content Placeholder 7"/>
          <p:cNvSpPr>
            <a:spLocks noGrp="1"/>
          </p:cNvSpPr>
          <p:nvPr>
            <p:ph idx="1"/>
          </p:nvPr>
        </p:nvSpPr>
        <p:spPr/>
        <p:txBody>
          <a:bodyPr>
            <a:normAutofit fontScale="92500" lnSpcReduction="10000"/>
          </a:bodyPr>
          <a:lstStyle/>
          <a:p>
            <a:pPr marL="0" indent="0">
              <a:buNone/>
            </a:pPr>
            <a:r>
              <a:rPr lang="en-IE" sz="2800" dirty="0" smtClean="0"/>
              <a:t>Identify </a:t>
            </a:r>
            <a:r>
              <a:rPr lang="en-IE" sz="2800" b="1" dirty="0" smtClean="0"/>
              <a:t>Day 1</a:t>
            </a:r>
            <a:r>
              <a:rPr lang="en-IE" sz="2800" dirty="0" smtClean="0"/>
              <a:t> – day of onset of symptoms and work from then onwards</a:t>
            </a:r>
          </a:p>
          <a:p>
            <a:pPr marL="0" indent="0">
              <a:buNone/>
            </a:pPr>
            <a:endParaRPr lang="en-IE" sz="2800" dirty="0" smtClean="0"/>
          </a:p>
          <a:p>
            <a:pPr marL="514350" indent="-514350">
              <a:buFont typeface="+mj-lt"/>
              <a:buAutoNum type="arabicPeriod"/>
            </a:pPr>
            <a:r>
              <a:rPr lang="en-IE" sz="2800" dirty="0" smtClean="0"/>
              <a:t>Travel - </a:t>
            </a:r>
            <a:r>
              <a:rPr lang="en-IE" sz="2800" i="1" dirty="0" smtClean="0"/>
              <a:t>(walk, car, public transport etc.)</a:t>
            </a:r>
          </a:p>
          <a:p>
            <a:pPr marL="457200" indent="-457200">
              <a:buFont typeface="+mj-lt"/>
              <a:buAutoNum type="arabicPeriod"/>
            </a:pPr>
            <a:r>
              <a:rPr lang="en-IE" sz="2800" dirty="0" smtClean="0"/>
              <a:t>Work/College/School</a:t>
            </a:r>
          </a:p>
          <a:p>
            <a:pPr marL="457200" indent="-457200">
              <a:buFont typeface="+mj-lt"/>
              <a:buAutoNum type="arabicPeriod"/>
            </a:pPr>
            <a:r>
              <a:rPr lang="en-IE" sz="2800" dirty="0" smtClean="0"/>
              <a:t>Lunch/Dinner</a:t>
            </a:r>
          </a:p>
          <a:p>
            <a:pPr marL="457200" indent="-457200">
              <a:buFont typeface="+mj-lt"/>
              <a:buAutoNum type="arabicPeriod"/>
            </a:pPr>
            <a:r>
              <a:rPr lang="en-IE" sz="2800" dirty="0" smtClean="0"/>
              <a:t>Sport &amp; recreation</a:t>
            </a:r>
          </a:p>
          <a:p>
            <a:pPr marL="457200" indent="-457200">
              <a:buFont typeface="+mj-lt"/>
              <a:buAutoNum type="arabicPeriod"/>
            </a:pPr>
            <a:r>
              <a:rPr lang="en-IE" sz="2800" dirty="0" smtClean="0"/>
              <a:t>Shopping</a:t>
            </a:r>
          </a:p>
          <a:p>
            <a:pPr marL="457200" indent="-457200">
              <a:buFont typeface="+mj-lt"/>
              <a:buAutoNum type="arabicPeriod"/>
            </a:pPr>
            <a:r>
              <a:rPr lang="en-IE" sz="2800" dirty="0" smtClean="0"/>
              <a:t>Leisure/community participation</a:t>
            </a:r>
          </a:p>
          <a:p>
            <a:pPr marL="457200" indent="-457200">
              <a:buFont typeface="+mj-lt"/>
              <a:buAutoNum type="arabicPeriod"/>
            </a:pPr>
            <a:r>
              <a:rPr lang="en-IE" sz="2800" dirty="0" smtClean="0"/>
              <a:t>Social contacts</a:t>
            </a:r>
          </a:p>
          <a:p>
            <a:pPr marL="457200" indent="-457200">
              <a:buFont typeface="+mj-lt"/>
              <a:buAutoNum type="arabicPeriod"/>
            </a:pPr>
            <a:endParaRPr lang="en-IE" sz="2800" dirty="0" smtClean="0"/>
          </a:p>
          <a:p>
            <a:pPr marL="514350" indent="-514350">
              <a:buFont typeface="+mj-lt"/>
              <a:buAutoNum type="arabicPeriod"/>
            </a:pPr>
            <a:endParaRPr lang="en-IE" sz="2800" i="1" dirty="0"/>
          </a:p>
        </p:txBody>
      </p:sp>
      <p:sp>
        <p:nvSpPr>
          <p:cNvPr id="5" name="Footer Placeholder 4"/>
          <p:cNvSpPr>
            <a:spLocks noGrp="1"/>
          </p:cNvSpPr>
          <p:nvPr>
            <p:ph type="ftr" sz="quarter" idx="11"/>
          </p:nvPr>
        </p:nvSpPr>
        <p:spPr/>
        <p:txBody>
          <a:bodyPr/>
          <a:lstStyle/>
          <a:p>
            <a:r>
              <a:rPr lang="en-IE" smtClean="0"/>
              <a:t>Revision 04</a:t>
            </a:r>
            <a:endParaRPr lang="en-IE" dirty="0"/>
          </a:p>
        </p:txBody>
      </p:sp>
      <p:sp>
        <p:nvSpPr>
          <p:cNvPr id="6" name="Slide Number Placeholder 5"/>
          <p:cNvSpPr>
            <a:spLocks noGrp="1"/>
          </p:cNvSpPr>
          <p:nvPr>
            <p:ph type="sldNum" sz="quarter" idx="12"/>
          </p:nvPr>
        </p:nvSpPr>
        <p:spPr/>
        <p:txBody>
          <a:bodyPr/>
          <a:lstStyle/>
          <a:p>
            <a:fld id="{D240F0F5-A8C8-457D-933A-8CE786927DCC}" type="slidenum">
              <a:rPr lang="en-IE" smtClean="0"/>
              <a:t>27</a:t>
            </a:fld>
            <a:endParaRPr lang="en-IE"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696291"/>
            <a:ext cx="1028462" cy="771347"/>
          </a:xfrm>
          <a:prstGeom prst="rect">
            <a:avLst/>
          </a:prstGeom>
        </p:spPr>
      </p:pic>
      <p:sp>
        <p:nvSpPr>
          <p:cNvPr id="10" name="TextBox 9"/>
          <p:cNvSpPr txBox="1"/>
          <p:nvPr/>
        </p:nvSpPr>
        <p:spPr>
          <a:xfrm>
            <a:off x="6119664" y="3897298"/>
            <a:ext cx="2324804" cy="369332"/>
          </a:xfrm>
          <a:prstGeom prst="rect">
            <a:avLst/>
          </a:prstGeom>
          <a:noFill/>
        </p:spPr>
        <p:txBody>
          <a:bodyPr wrap="none" rtlCol="0">
            <a:spAutoFit/>
          </a:bodyPr>
          <a:lstStyle/>
          <a:p>
            <a:r>
              <a:rPr lang="en-IE" dirty="0" smtClean="0"/>
              <a:t>Reference Guide Script</a:t>
            </a:r>
            <a:endParaRPr lang="en-IE" dirty="0"/>
          </a:p>
        </p:txBody>
      </p:sp>
    </p:spTree>
    <p:extLst>
      <p:ext uri="{BB962C8B-B14F-4D97-AF65-F5344CB8AC3E}">
        <p14:creationId xmlns:p14="http://schemas.microsoft.com/office/powerpoint/2010/main" val="4002550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Step 6 – Give Health Advice</a:t>
            </a:r>
            <a:endParaRPr lang="en-IE" b="1" dirty="0"/>
          </a:p>
        </p:txBody>
      </p:sp>
      <p:sp>
        <p:nvSpPr>
          <p:cNvPr id="12" name="Content Placeholder 11"/>
          <p:cNvSpPr>
            <a:spLocks noGrp="1"/>
          </p:cNvSpPr>
          <p:nvPr>
            <p:ph sz="half" idx="1"/>
          </p:nvPr>
        </p:nvSpPr>
        <p:spPr>
          <a:xfrm>
            <a:off x="351076" y="1288955"/>
            <a:ext cx="4038600" cy="4094592"/>
          </a:xfrm>
        </p:spPr>
        <p:txBody>
          <a:bodyPr>
            <a:normAutofit fontScale="85000" lnSpcReduction="10000"/>
          </a:bodyPr>
          <a:lstStyle/>
          <a:p>
            <a:pPr marL="0" indent="0">
              <a:buNone/>
            </a:pPr>
            <a:r>
              <a:rPr lang="en-IE" dirty="0" smtClean="0"/>
              <a:t>Thank you so much….adhere to advice already given to self isolate…</a:t>
            </a:r>
            <a:endParaRPr lang="en-IE" dirty="0"/>
          </a:p>
        </p:txBody>
      </p:sp>
      <p:sp>
        <p:nvSpPr>
          <p:cNvPr id="13" name="Content Placeholder 12"/>
          <p:cNvSpPr>
            <a:spLocks noGrp="1"/>
          </p:cNvSpPr>
          <p:nvPr>
            <p:ph sz="half" idx="2"/>
          </p:nvPr>
        </p:nvSpPr>
        <p:spPr>
          <a:xfrm>
            <a:off x="4932040" y="1412776"/>
            <a:ext cx="4038600" cy="5150709"/>
          </a:xfrm>
        </p:spPr>
        <p:txBody>
          <a:bodyPr>
            <a:normAutofit fontScale="85000" lnSpcReduction="10000"/>
          </a:bodyPr>
          <a:lstStyle/>
          <a:p>
            <a:pPr marL="0" indent="0">
              <a:buNone/>
            </a:pPr>
            <a:r>
              <a:rPr lang="en-IE" sz="2000" b="1" dirty="0" smtClean="0"/>
              <a:t>Key Points</a:t>
            </a:r>
          </a:p>
          <a:p>
            <a:pPr marL="0" indent="0">
              <a:buNone/>
            </a:pPr>
            <a:r>
              <a:rPr lang="en-IE" sz="2000" dirty="0" smtClean="0"/>
              <a:t>Continue to adhere to the advise already given to </a:t>
            </a:r>
            <a:r>
              <a:rPr lang="en-IE" sz="2000" b="1" dirty="0" smtClean="0"/>
              <a:t>self-isolate </a:t>
            </a:r>
          </a:p>
          <a:p>
            <a:pPr marL="0" indent="0">
              <a:buNone/>
            </a:pPr>
            <a:endParaRPr lang="en-IE" sz="2000" b="1" dirty="0"/>
          </a:p>
          <a:p>
            <a:pPr marL="0" indent="0">
              <a:buNone/>
            </a:pPr>
            <a:r>
              <a:rPr lang="en-IE" sz="2000" dirty="0" smtClean="0"/>
              <a:t>Refer </a:t>
            </a:r>
            <a:r>
              <a:rPr lang="en-IE" sz="2000" dirty="0"/>
              <a:t>to </a:t>
            </a:r>
            <a:r>
              <a:rPr lang="en-IE" sz="2000" dirty="0">
                <a:hlinkClick r:id="rId2"/>
              </a:rPr>
              <a:t>www2.hse.ie</a:t>
            </a:r>
            <a:r>
              <a:rPr lang="en-IE" sz="2000" dirty="0"/>
              <a:t> for further information on self-isolation.</a:t>
            </a:r>
            <a:endParaRPr lang="en-IE" sz="2000" b="1" dirty="0"/>
          </a:p>
          <a:p>
            <a:pPr marL="0" indent="0">
              <a:buNone/>
            </a:pPr>
            <a:endParaRPr lang="en-IE" sz="2000" b="1" dirty="0" smtClean="0"/>
          </a:p>
          <a:p>
            <a:pPr marL="0" indent="0">
              <a:buNone/>
            </a:pPr>
            <a:endParaRPr lang="en-IE" sz="2000" dirty="0" smtClean="0"/>
          </a:p>
          <a:p>
            <a:pPr marL="0" indent="0">
              <a:buNone/>
            </a:pPr>
            <a:r>
              <a:rPr lang="en-IE" sz="2000" b="1" dirty="0" smtClean="0"/>
              <a:t>Remind the person to</a:t>
            </a:r>
          </a:p>
          <a:p>
            <a:pPr lvl="0"/>
            <a:r>
              <a:rPr lang="en-IE" sz="2000" i="1" dirty="0"/>
              <a:t>Regular hand washing is very important</a:t>
            </a:r>
            <a:endParaRPr lang="en-IE" sz="2000" dirty="0"/>
          </a:p>
          <a:p>
            <a:pPr lvl="0"/>
            <a:r>
              <a:rPr lang="en-IE" sz="2000" i="1" dirty="0"/>
              <a:t>Try to avoid touching your mouth, nose and eyes.</a:t>
            </a:r>
            <a:endParaRPr lang="en-IE" sz="2000" dirty="0"/>
          </a:p>
          <a:p>
            <a:pPr lvl="0"/>
            <a:r>
              <a:rPr lang="en-IE" sz="2000" i="1" dirty="0"/>
              <a:t>Cover your mouth and nose with a clean tissue when coughing and sneezing or cough into the bend of your elbow.</a:t>
            </a:r>
            <a:endParaRPr lang="en-IE" sz="2000" dirty="0"/>
          </a:p>
          <a:p>
            <a:pPr lvl="0"/>
            <a:r>
              <a:rPr lang="en-IE" sz="2000" i="1" dirty="0"/>
              <a:t>Dispose of used tissues in a bin with a lid on it and wash your hands afterwards.</a:t>
            </a:r>
            <a:endParaRPr lang="en-IE" sz="2000" dirty="0"/>
          </a:p>
          <a:p>
            <a:pPr marL="0" indent="0">
              <a:buNone/>
            </a:pPr>
            <a:endParaRPr lang="en-IE" sz="20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3304221"/>
            <a:ext cx="1028462" cy="771347"/>
          </a:xfrm>
          <a:prstGeom prst="rect">
            <a:avLst/>
          </a:prstGeom>
        </p:spPr>
      </p:pic>
      <p:sp>
        <p:nvSpPr>
          <p:cNvPr id="10" name="TextBox 9"/>
          <p:cNvSpPr txBox="1"/>
          <p:nvPr/>
        </p:nvSpPr>
        <p:spPr>
          <a:xfrm>
            <a:off x="1400560" y="3500129"/>
            <a:ext cx="2324804" cy="369332"/>
          </a:xfrm>
          <a:prstGeom prst="rect">
            <a:avLst/>
          </a:prstGeom>
          <a:noFill/>
        </p:spPr>
        <p:txBody>
          <a:bodyPr wrap="none" rtlCol="0">
            <a:spAutoFit/>
          </a:bodyPr>
          <a:lstStyle/>
          <a:p>
            <a:r>
              <a:rPr lang="en-IE" dirty="0" smtClean="0"/>
              <a:t>Reference Guide Script</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28</a:t>
            </a:fld>
            <a:endParaRPr lang="en-IE"/>
          </a:p>
        </p:txBody>
      </p:sp>
      <p:sp>
        <p:nvSpPr>
          <p:cNvPr id="4" name="Footer Placeholder 3"/>
          <p:cNvSpPr>
            <a:spLocks noGrp="1"/>
          </p:cNvSpPr>
          <p:nvPr>
            <p:ph type="ftr" sz="quarter" idx="11"/>
          </p:nvPr>
        </p:nvSpPr>
        <p:spPr/>
        <p:txBody>
          <a:bodyPr/>
          <a:lstStyle/>
          <a:p>
            <a:r>
              <a:rPr lang="en-IE" smtClean="0"/>
              <a:t>Revision 04</a:t>
            </a:r>
            <a:endParaRPr lang="en-IE"/>
          </a:p>
        </p:txBody>
      </p:sp>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b="19367"/>
          <a:stretch/>
        </p:blipFill>
        <p:spPr>
          <a:xfrm>
            <a:off x="4161595" y="1340768"/>
            <a:ext cx="864418" cy="751870"/>
          </a:xfrm>
          <a:prstGeom prst="rect">
            <a:avLst/>
          </a:prstGeom>
        </p:spPr>
      </p:pic>
    </p:spTree>
    <p:extLst>
      <p:ext uri="{BB962C8B-B14F-4D97-AF65-F5344CB8AC3E}">
        <p14:creationId xmlns:p14="http://schemas.microsoft.com/office/powerpoint/2010/main" val="39318251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smtClean="0"/>
              <a:t>Step 7 Advise on what happens next</a:t>
            </a:r>
            <a:endParaRPr lang="en-IE" b="1" dirty="0"/>
          </a:p>
        </p:txBody>
      </p:sp>
      <p:sp>
        <p:nvSpPr>
          <p:cNvPr id="5" name="Content Placeholder 4"/>
          <p:cNvSpPr>
            <a:spLocks noGrp="1"/>
          </p:cNvSpPr>
          <p:nvPr>
            <p:ph sz="half" idx="2"/>
          </p:nvPr>
        </p:nvSpPr>
        <p:spPr>
          <a:xfrm>
            <a:off x="3735177" y="1988840"/>
            <a:ext cx="5292080" cy="4094592"/>
          </a:xfrm>
        </p:spPr>
        <p:txBody>
          <a:bodyPr>
            <a:normAutofit fontScale="92500" lnSpcReduction="10000"/>
          </a:bodyPr>
          <a:lstStyle/>
          <a:p>
            <a:pPr marL="0" indent="0">
              <a:buNone/>
            </a:pPr>
            <a:endParaRPr lang="en-IE" sz="2000" dirty="0" smtClean="0"/>
          </a:p>
          <a:p>
            <a:pPr marL="0" indent="0">
              <a:buNone/>
            </a:pPr>
            <a:r>
              <a:rPr lang="en-IE" sz="2000" dirty="0" smtClean="0"/>
              <a:t>Daily </a:t>
            </a:r>
            <a:r>
              <a:rPr lang="en-IE" sz="2000" dirty="0"/>
              <a:t>text message</a:t>
            </a:r>
          </a:p>
          <a:p>
            <a:pPr marL="0" indent="0">
              <a:buNone/>
            </a:pPr>
            <a:endParaRPr lang="en-IE" sz="2000" dirty="0" smtClean="0">
              <a:solidFill>
                <a:schemeClr val="tx1"/>
              </a:solidFill>
            </a:endParaRPr>
          </a:p>
          <a:p>
            <a:pPr marL="0" indent="0">
              <a:buNone/>
            </a:pPr>
            <a:r>
              <a:rPr lang="en-IE" sz="2000" dirty="0" smtClean="0">
                <a:solidFill>
                  <a:schemeClr val="tx1"/>
                </a:solidFill>
              </a:rPr>
              <a:t>If symptom free after 14 day’s self-quarantine they can return to normal living</a:t>
            </a:r>
          </a:p>
          <a:p>
            <a:pPr marL="0" indent="0">
              <a:buNone/>
            </a:pPr>
            <a:endParaRPr lang="en-IE" sz="2000" dirty="0">
              <a:solidFill>
                <a:schemeClr val="tx1"/>
              </a:solidFill>
            </a:endParaRPr>
          </a:p>
          <a:p>
            <a:pPr marL="0" indent="0">
              <a:buNone/>
            </a:pPr>
            <a:r>
              <a:rPr lang="en-IE" sz="2000" dirty="0" smtClean="0">
                <a:solidFill>
                  <a:schemeClr val="tx1"/>
                </a:solidFill>
              </a:rPr>
              <a:t>If symptoms develop they self-isolate and call HSE Live 1850-24-1850</a:t>
            </a:r>
          </a:p>
          <a:p>
            <a:pPr marL="0" indent="0">
              <a:buNone/>
            </a:pPr>
            <a:endParaRPr lang="en-IE" sz="2000" dirty="0" smtClean="0">
              <a:solidFill>
                <a:schemeClr val="tx1"/>
              </a:solidFill>
            </a:endParaRPr>
          </a:p>
          <a:p>
            <a:pPr marL="0" indent="0">
              <a:buNone/>
            </a:pPr>
            <a:r>
              <a:rPr lang="en-IE" sz="2000" dirty="0" smtClean="0">
                <a:solidFill>
                  <a:schemeClr val="tx1"/>
                </a:solidFill>
              </a:rPr>
              <a:t>If </a:t>
            </a:r>
            <a:r>
              <a:rPr lang="en-IE" sz="2000" dirty="0">
                <a:solidFill>
                  <a:schemeClr val="tx1"/>
                </a:solidFill>
              </a:rPr>
              <a:t>you need urgent care contact your GP or dial </a:t>
            </a:r>
            <a:r>
              <a:rPr lang="en-IE" sz="2000" dirty="0" smtClean="0">
                <a:solidFill>
                  <a:schemeClr val="tx1"/>
                </a:solidFill>
              </a:rPr>
              <a:t>999</a:t>
            </a:r>
          </a:p>
          <a:p>
            <a:pPr marL="0" indent="0">
              <a:buNone/>
            </a:pPr>
            <a:endParaRPr lang="en-IE" sz="2000" dirty="0"/>
          </a:p>
          <a:p>
            <a:pPr marL="0" indent="0">
              <a:buNone/>
            </a:pPr>
            <a:r>
              <a:rPr lang="en-IE" sz="2000" b="1" dirty="0" smtClean="0"/>
              <a:t>Ask: Is there anything in particular you would like me to go back over?</a:t>
            </a:r>
          </a:p>
          <a:p>
            <a:pPr marL="0" indent="0">
              <a:buNone/>
            </a:pPr>
            <a:endParaRPr lang="en-IE" sz="2000" dirty="0" smtClean="0">
              <a:solidFill>
                <a:schemeClr val="tx1"/>
              </a:solidFill>
            </a:endParaRPr>
          </a:p>
          <a:p>
            <a:pPr marL="0" indent="0">
              <a:buNone/>
            </a:pPr>
            <a:endParaRPr lang="en-IE" sz="2000"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87" y="1217554"/>
            <a:ext cx="1232377" cy="924283"/>
          </a:xfrm>
          <a:prstGeom prst="rect">
            <a:avLst/>
          </a:prstGeom>
        </p:spPr>
      </p:pic>
      <p:sp>
        <p:nvSpPr>
          <p:cNvPr id="7" name="TextBox 6"/>
          <p:cNvSpPr txBox="1"/>
          <p:nvPr/>
        </p:nvSpPr>
        <p:spPr>
          <a:xfrm>
            <a:off x="1055064" y="1217554"/>
            <a:ext cx="5304722" cy="1077218"/>
          </a:xfrm>
          <a:prstGeom prst="rect">
            <a:avLst/>
          </a:prstGeom>
          <a:noFill/>
        </p:spPr>
        <p:txBody>
          <a:bodyPr wrap="none" rtlCol="0">
            <a:spAutoFit/>
          </a:bodyPr>
          <a:lstStyle/>
          <a:p>
            <a:r>
              <a:rPr lang="en-IE" sz="2800" dirty="0" smtClean="0"/>
              <a:t>So what will happen now will be…..</a:t>
            </a:r>
          </a:p>
          <a:p>
            <a:endParaRPr lang="en-IE" dirty="0" smtClean="0"/>
          </a:p>
          <a:p>
            <a:r>
              <a:rPr lang="en-IE" dirty="0" smtClean="0"/>
              <a:t>Reference Guide Script</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29</a:t>
            </a:fld>
            <a:endParaRPr lang="en-IE"/>
          </a:p>
        </p:txBody>
      </p:sp>
      <p:sp>
        <p:nvSpPr>
          <p:cNvPr id="9" name="Footer Placeholder 8"/>
          <p:cNvSpPr>
            <a:spLocks noGrp="1"/>
          </p:cNvSpPr>
          <p:nvPr>
            <p:ph type="ftr" sz="quarter" idx="11"/>
          </p:nvPr>
        </p:nvSpPr>
        <p:spPr/>
        <p:txBody>
          <a:bodyPr/>
          <a:lstStyle/>
          <a:p>
            <a:r>
              <a:rPr lang="en-IE" smtClean="0"/>
              <a:t>Revision 04</a:t>
            </a:r>
            <a:endParaRPr lang="en-IE"/>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b="19367"/>
          <a:stretch/>
        </p:blipFill>
        <p:spPr>
          <a:xfrm>
            <a:off x="2915816" y="2294772"/>
            <a:ext cx="864418" cy="751870"/>
          </a:xfrm>
          <a:prstGeom prst="rect">
            <a:avLst/>
          </a:prstGeom>
        </p:spPr>
      </p:pic>
    </p:spTree>
    <p:extLst>
      <p:ext uri="{BB962C8B-B14F-4D97-AF65-F5344CB8AC3E}">
        <p14:creationId xmlns:p14="http://schemas.microsoft.com/office/powerpoint/2010/main" val="1041057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b="1" dirty="0" smtClean="0">
                <a:solidFill>
                  <a:schemeClr val="tx1"/>
                </a:solidFill>
              </a:rPr>
              <a:t>Sections</a:t>
            </a:r>
            <a:endParaRPr lang="en-IE" b="1" dirty="0">
              <a:solidFill>
                <a:schemeClr val="tx1"/>
              </a:solidFill>
            </a:endParaRPr>
          </a:p>
        </p:txBody>
      </p:sp>
      <p:sp>
        <p:nvSpPr>
          <p:cNvPr id="3" name="Content Placeholder 2"/>
          <p:cNvSpPr>
            <a:spLocks noGrp="1"/>
          </p:cNvSpPr>
          <p:nvPr>
            <p:ph idx="1"/>
          </p:nvPr>
        </p:nvSpPr>
        <p:spPr/>
        <p:txBody>
          <a:bodyPr>
            <a:normAutofit/>
          </a:bodyPr>
          <a:lstStyle/>
          <a:p>
            <a:r>
              <a:rPr lang="en-IE" dirty="0" smtClean="0"/>
              <a:t>Section 1 – How to conduct the call</a:t>
            </a:r>
          </a:p>
          <a:p>
            <a:r>
              <a:rPr lang="en-IE" dirty="0" smtClean="0"/>
              <a:t>Section 2 – FAQs</a:t>
            </a:r>
          </a:p>
          <a:p>
            <a:r>
              <a:rPr lang="en-IE" dirty="0" smtClean="0"/>
              <a:t>Section 3 – Call Management Advice</a:t>
            </a:r>
          </a:p>
          <a:p>
            <a:r>
              <a:rPr lang="en-IE" dirty="0" smtClean="0"/>
              <a:t>Section 4 – Using the Data Management System</a:t>
            </a:r>
          </a:p>
          <a:p>
            <a:r>
              <a:rPr lang="en-IE" dirty="0" smtClean="0"/>
              <a:t>Section 5 – Role Play Scenarios</a:t>
            </a:r>
          </a:p>
          <a:p>
            <a:endParaRPr lang="en-IE" dirty="0"/>
          </a:p>
        </p:txBody>
      </p:sp>
      <p:sp>
        <p:nvSpPr>
          <p:cNvPr id="4" name="Slide Number Placeholder 3"/>
          <p:cNvSpPr>
            <a:spLocks noGrp="1"/>
          </p:cNvSpPr>
          <p:nvPr>
            <p:ph type="sldNum" sz="quarter" idx="12"/>
          </p:nvPr>
        </p:nvSpPr>
        <p:spPr/>
        <p:txBody>
          <a:bodyPr/>
          <a:lstStyle/>
          <a:p>
            <a:fld id="{D240F0F5-A8C8-457D-933A-8CE786927DCC}" type="slidenum">
              <a:rPr lang="en-IE" smtClean="0"/>
              <a:t>3</a:t>
            </a:fld>
            <a:endParaRPr lang="en-IE" dirty="0"/>
          </a:p>
        </p:txBody>
      </p:sp>
      <p:sp>
        <p:nvSpPr>
          <p:cNvPr id="5" name="Footer Placeholder 4"/>
          <p:cNvSpPr>
            <a:spLocks noGrp="1"/>
          </p:cNvSpPr>
          <p:nvPr>
            <p:ph type="ftr" sz="quarter" idx="11"/>
          </p:nvPr>
        </p:nvSpPr>
        <p:spPr>
          <a:xfrm>
            <a:off x="3131840" y="6309320"/>
            <a:ext cx="2895600" cy="365125"/>
          </a:xfrm>
        </p:spPr>
        <p:txBody>
          <a:bodyPr/>
          <a:lstStyle/>
          <a:p>
            <a:r>
              <a:rPr lang="en-IE" dirty="0" smtClean="0"/>
              <a:t>Revision 04</a:t>
            </a:r>
            <a:endParaRPr lang="en-IE" dirty="0"/>
          </a:p>
        </p:txBody>
      </p:sp>
    </p:spTree>
    <p:extLst>
      <p:ext uri="{BB962C8B-B14F-4D97-AF65-F5344CB8AC3E}">
        <p14:creationId xmlns:p14="http://schemas.microsoft.com/office/powerpoint/2010/main" val="37531315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180862"/>
            <a:ext cx="9144000" cy="1220753"/>
          </a:xfrm>
          <a:prstGeom prst="rect">
            <a:avLst/>
          </a:prstGeom>
        </p:spPr>
        <p:txBody>
          <a:bodyPr/>
          <a:lstStyle/>
          <a:p>
            <a:r>
              <a:rPr lang="en-IE" dirty="0" smtClean="0"/>
              <a:t>Section 2</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076" y="3717033"/>
            <a:ext cx="2590800" cy="2349500"/>
          </a:xfrm>
          <a:prstGeom prst="rect">
            <a:avLst/>
          </a:prstGeom>
        </p:spPr>
      </p:pic>
      <p:sp>
        <p:nvSpPr>
          <p:cNvPr id="3" name="Slide Number Placeholder 2"/>
          <p:cNvSpPr>
            <a:spLocks noGrp="1"/>
          </p:cNvSpPr>
          <p:nvPr>
            <p:ph type="sldNum" sz="quarter" idx="12"/>
          </p:nvPr>
        </p:nvSpPr>
        <p:spPr/>
        <p:txBody>
          <a:bodyPr/>
          <a:lstStyle/>
          <a:p>
            <a:fld id="{D240F0F5-A8C8-457D-933A-8CE786927DCC}" type="slidenum">
              <a:rPr lang="en-IE" smtClean="0"/>
              <a:t>30</a:t>
            </a:fld>
            <a:endParaRPr lang="en-IE"/>
          </a:p>
        </p:txBody>
      </p:sp>
      <p:sp>
        <p:nvSpPr>
          <p:cNvPr id="5" name="Footer Placeholder 4"/>
          <p:cNvSpPr>
            <a:spLocks noGrp="1"/>
          </p:cNvSpPr>
          <p:nvPr>
            <p:ph type="ftr" sz="quarter" idx="11"/>
          </p:nvPr>
        </p:nvSpPr>
        <p:spPr/>
        <p:txBody>
          <a:bodyPr/>
          <a:lstStyle/>
          <a:p>
            <a:r>
              <a:rPr lang="en-IE" smtClean="0"/>
              <a:t>Revision 04</a:t>
            </a:r>
            <a:endParaRPr lang="en-IE"/>
          </a:p>
        </p:txBody>
      </p:sp>
    </p:spTree>
    <p:extLst>
      <p:ext uri="{BB962C8B-B14F-4D97-AF65-F5344CB8AC3E}">
        <p14:creationId xmlns:p14="http://schemas.microsoft.com/office/powerpoint/2010/main" val="2312774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endParaRPr lang="en-IE"/>
          </a:p>
        </p:txBody>
      </p:sp>
      <p:sp>
        <p:nvSpPr>
          <p:cNvPr id="4" name="Footer Placeholder 3"/>
          <p:cNvSpPr>
            <a:spLocks noGrp="1"/>
          </p:cNvSpPr>
          <p:nvPr>
            <p:ph type="ftr" sz="quarter" idx="11"/>
          </p:nvPr>
        </p:nvSpPr>
        <p:spPr/>
        <p:txBody>
          <a:bodyPr/>
          <a:lstStyle/>
          <a:p>
            <a:r>
              <a:rPr lang="en-IE" smtClean="0"/>
              <a:t>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31</a:t>
            </a:fld>
            <a:endParaRPr lang="en-IE" dirty="0"/>
          </a:p>
        </p:txBody>
      </p:sp>
    </p:spTree>
    <p:extLst>
      <p:ext uri="{BB962C8B-B14F-4D97-AF65-F5344CB8AC3E}">
        <p14:creationId xmlns:p14="http://schemas.microsoft.com/office/powerpoint/2010/main" val="790989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628800"/>
            <a:ext cx="8229600" cy="1143000"/>
          </a:xfrm>
        </p:spPr>
        <p:txBody>
          <a:bodyPr>
            <a:normAutofit fontScale="90000"/>
          </a:bodyPr>
          <a:lstStyle/>
          <a:p>
            <a:r>
              <a:rPr lang="en-IE" dirty="0" smtClean="0"/>
              <a:t/>
            </a:r>
            <a:br>
              <a:rPr lang="en-IE" dirty="0" smtClean="0"/>
            </a:br>
            <a:r>
              <a:rPr lang="en-IE" dirty="0"/>
              <a:t/>
            </a:r>
            <a:br>
              <a:rPr lang="en-IE" dirty="0"/>
            </a:br>
            <a:r>
              <a:rPr lang="en-IE" dirty="0" smtClean="0"/>
              <a:t>Section 3 – Call Management Advice</a:t>
            </a:r>
            <a:br>
              <a:rPr lang="en-IE" dirty="0" smtClean="0"/>
            </a:br>
            <a:r>
              <a:rPr lang="en-IE" dirty="0"/>
              <a:t/>
            </a:r>
            <a:br>
              <a:rPr lang="en-IE" dirty="0"/>
            </a:br>
            <a:r>
              <a:rPr lang="en-IE" dirty="0" smtClean="0"/>
              <a:t/>
            </a:r>
            <a:br>
              <a:rPr lang="en-IE" dirty="0" smtClean="0"/>
            </a:br>
            <a:r>
              <a:rPr lang="en-IE" sz="3600" dirty="0" smtClean="0"/>
              <a:t>How to manage interactions in a professional, courteous, compassionate and informed manner</a:t>
            </a:r>
            <a:endParaRPr lang="en-IE" sz="3600" dirty="0"/>
          </a:p>
        </p:txBody>
      </p:sp>
      <p:sp>
        <p:nvSpPr>
          <p:cNvPr id="4" name="Footer Placeholder 3"/>
          <p:cNvSpPr>
            <a:spLocks noGrp="1"/>
          </p:cNvSpPr>
          <p:nvPr>
            <p:ph type="ftr" sz="quarter" idx="11"/>
          </p:nvPr>
        </p:nvSpPr>
        <p:spPr/>
        <p:txBody>
          <a:bodyPr/>
          <a:lstStyle/>
          <a:p>
            <a:r>
              <a:rPr lang="en-IE" smtClean="0"/>
              <a:t>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32</a:t>
            </a:fld>
            <a:endParaRPr lang="en-IE" dirty="0"/>
          </a:p>
        </p:txBody>
      </p:sp>
    </p:spTree>
    <p:extLst>
      <p:ext uri="{BB962C8B-B14F-4D97-AF65-F5344CB8AC3E}">
        <p14:creationId xmlns:p14="http://schemas.microsoft.com/office/powerpoint/2010/main" val="3732538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2800" b="1" dirty="0" smtClean="0"/>
              <a:t>Understanding the type of Responses/Reactions you will encounter</a:t>
            </a:r>
            <a:endParaRPr lang="en-IE" sz="2800" b="1" dirty="0"/>
          </a:p>
        </p:txBody>
      </p:sp>
      <p:sp>
        <p:nvSpPr>
          <p:cNvPr id="3" name="Content Placeholder 2"/>
          <p:cNvSpPr>
            <a:spLocks noGrp="1"/>
          </p:cNvSpPr>
          <p:nvPr>
            <p:ph idx="1"/>
          </p:nvPr>
        </p:nvSpPr>
        <p:spPr>
          <a:xfrm>
            <a:off x="457200" y="1600200"/>
            <a:ext cx="8229600" cy="4997152"/>
          </a:xfrm>
        </p:spPr>
        <p:txBody>
          <a:bodyPr>
            <a:normAutofit/>
          </a:bodyPr>
          <a:lstStyle/>
          <a:p>
            <a:r>
              <a:rPr lang="en-IE" sz="1800" dirty="0" smtClean="0"/>
              <a:t>The people you are calling will be scared and worried about themselves and others.</a:t>
            </a:r>
          </a:p>
          <a:p>
            <a:r>
              <a:rPr lang="en-IE" sz="1800" dirty="0" smtClean="0"/>
              <a:t>They may experience a  range of feelings to include:</a:t>
            </a:r>
          </a:p>
          <a:p>
            <a:pPr lvl="1"/>
            <a:r>
              <a:rPr lang="en-IE" sz="1800" dirty="0" smtClean="0"/>
              <a:t> shock that this has happened to them.</a:t>
            </a:r>
          </a:p>
          <a:p>
            <a:pPr lvl="1"/>
            <a:r>
              <a:rPr lang="en-IE" sz="1800" dirty="0"/>
              <a:t> </a:t>
            </a:r>
            <a:r>
              <a:rPr lang="en-IE" sz="1800" dirty="0" smtClean="0"/>
              <a:t>confusion, as to how or why this has happened – why me?  - unsure about all    </a:t>
            </a:r>
          </a:p>
          <a:p>
            <a:pPr marL="457200" lvl="1" indent="0">
              <a:buNone/>
            </a:pPr>
            <a:r>
              <a:rPr lang="en-IE" sz="1800" dirty="0"/>
              <a:t> </a:t>
            </a:r>
            <a:r>
              <a:rPr lang="en-IE" sz="1800" dirty="0" smtClean="0"/>
              <a:t>      the data available</a:t>
            </a:r>
          </a:p>
          <a:p>
            <a:pPr lvl="1"/>
            <a:r>
              <a:rPr lang="en-IE" sz="1800" dirty="0" smtClean="0"/>
              <a:t> anger, disappointment, denial</a:t>
            </a:r>
          </a:p>
          <a:p>
            <a:pPr lvl="1"/>
            <a:r>
              <a:rPr lang="en-IE" sz="1800" dirty="0" smtClean="0"/>
              <a:t> overwhelmed – need clarity</a:t>
            </a:r>
          </a:p>
          <a:p>
            <a:pPr lvl="1"/>
            <a:r>
              <a:rPr lang="en-IE" sz="1800" dirty="0" smtClean="0"/>
              <a:t> feeling aggrieved – may need to blame  someone or blame themselves –</a:t>
            </a:r>
          </a:p>
          <a:p>
            <a:pPr marL="457200" lvl="1" indent="0">
              <a:buNone/>
            </a:pPr>
            <a:r>
              <a:rPr lang="en-IE" sz="1800" dirty="0"/>
              <a:t> </a:t>
            </a:r>
            <a:r>
              <a:rPr lang="en-IE" sz="1800" dirty="0" smtClean="0"/>
              <a:t>      accusing</a:t>
            </a:r>
          </a:p>
          <a:p>
            <a:r>
              <a:rPr lang="en-IE" sz="1800" dirty="0" smtClean="0"/>
              <a:t>They  may be in a crisis situation – physical, emotional, financial, social</a:t>
            </a:r>
          </a:p>
          <a:p>
            <a:r>
              <a:rPr lang="en-IE" sz="1800" dirty="0" smtClean="0"/>
              <a:t>They may have very sad stories to tell in relation to the impact of this news on them personally and for those that they care for.</a:t>
            </a:r>
          </a:p>
          <a:p>
            <a:endParaRPr lang="en-IE" sz="1600" dirty="0"/>
          </a:p>
        </p:txBody>
      </p:sp>
    </p:spTree>
    <p:extLst>
      <p:ext uri="{BB962C8B-B14F-4D97-AF65-F5344CB8AC3E}">
        <p14:creationId xmlns:p14="http://schemas.microsoft.com/office/powerpoint/2010/main" val="1662537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800" b="1" dirty="0">
                <a:solidFill>
                  <a:prstClr val="black"/>
                </a:solidFill>
              </a:rPr>
              <a:t>Understanding the type of responses you will </a:t>
            </a:r>
            <a:r>
              <a:rPr lang="en-IE" sz="2800" b="1" dirty="0" smtClean="0">
                <a:solidFill>
                  <a:prstClr val="black"/>
                </a:solidFill>
              </a:rPr>
              <a:t>encounter - continued</a:t>
            </a:r>
            <a:endParaRPr lang="en-IE" dirty="0"/>
          </a:p>
        </p:txBody>
      </p:sp>
      <p:sp>
        <p:nvSpPr>
          <p:cNvPr id="3" name="Content Placeholder 2"/>
          <p:cNvSpPr>
            <a:spLocks noGrp="1"/>
          </p:cNvSpPr>
          <p:nvPr>
            <p:ph idx="1"/>
          </p:nvPr>
        </p:nvSpPr>
        <p:spPr/>
        <p:txBody>
          <a:bodyPr>
            <a:normAutofit fontScale="92500"/>
          </a:bodyPr>
          <a:lstStyle/>
          <a:p>
            <a:r>
              <a:rPr lang="en-IE" sz="2400" dirty="0" smtClean="0"/>
              <a:t>They may be ill</a:t>
            </a:r>
          </a:p>
          <a:p>
            <a:r>
              <a:rPr lang="en-IE" sz="2400" dirty="0" smtClean="0"/>
              <a:t>They may be bereaved and going through a  grieving process  and experiencing  difficulties with funeral arrangements. </a:t>
            </a:r>
            <a:endParaRPr lang="en-IE" sz="2400" dirty="0" smtClean="0">
              <a:solidFill>
                <a:prstClr val="black"/>
              </a:solidFill>
            </a:endParaRPr>
          </a:p>
          <a:p>
            <a:pPr lvl="0"/>
            <a:r>
              <a:rPr lang="en-IE" sz="2400" dirty="0" smtClean="0">
                <a:solidFill>
                  <a:prstClr val="black"/>
                </a:solidFill>
              </a:rPr>
              <a:t>They </a:t>
            </a:r>
            <a:r>
              <a:rPr lang="en-IE" sz="2400" dirty="0">
                <a:solidFill>
                  <a:prstClr val="black"/>
                </a:solidFill>
              </a:rPr>
              <a:t>will need to tell their story and to feel listened to and heard</a:t>
            </a:r>
          </a:p>
          <a:p>
            <a:pPr lvl="0"/>
            <a:r>
              <a:rPr lang="en-IE" sz="2400" dirty="0">
                <a:solidFill>
                  <a:prstClr val="black"/>
                </a:solidFill>
              </a:rPr>
              <a:t>They will need to have their questions </a:t>
            </a:r>
            <a:r>
              <a:rPr lang="en-IE" sz="2400" dirty="0" smtClean="0">
                <a:solidFill>
                  <a:prstClr val="black"/>
                </a:solidFill>
              </a:rPr>
              <a:t>answered</a:t>
            </a:r>
            <a:r>
              <a:rPr lang="en-IE" sz="2400" dirty="0">
                <a:solidFill>
                  <a:prstClr val="black"/>
                </a:solidFill>
              </a:rPr>
              <a:t> </a:t>
            </a:r>
            <a:r>
              <a:rPr lang="en-IE" sz="2400" dirty="0" smtClean="0">
                <a:solidFill>
                  <a:prstClr val="black"/>
                </a:solidFill>
              </a:rPr>
              <a:t>– </a:t>
            </a:r>
            <a:r>
              <a:rPr lang="en-IE" sz="2400" dirty="0">
                <a:solidFill>
                  <a:prstClr val="black"/>
                </a:solidFill>
              </a:rPr>
              <a:t>information provided and have access to further information</a:t>
            </a:r>
          </a:p>
          <a:p>
            <a:pPr lvl="0"/>
            <a:r>
              <a:rPr lang="en-IE" sz="2400" dirty="0">
                <a:solidFill>
                  <a:prstClr val="black"/>
                </a:solidFill>
              </a:rPr>
              <a:t>They will need reassurance and solutions</a:t>
            </a:r>
          </a:p>
          <a:p>
            <a:pPr lvl="0"/>
            <a:r>
              <a:rPr lang="en-IE" sz="2400" dirty="0">
                <a:solidFill>
                  <a:prstClr val="black"/>
                </a:solidFill>
              </a:rPr>
              <a:t>Some may become very distressed – hysterical, crying</a:t>
            </a:r>
          </a:p>
          <a:p>
            <a:pPr lvl="0"/>
            <a:r>
              <a:rPr lang="en-IE" sz="2400" dirty="0">
                <a:solidFill>
                  <a:prstClr val="black"/>
                </a:solidFill>
              </a:rPr>
              <a:t>There may be occasions when people become aggressive</a:t>
            </a:r>
          </a:p>
          <a:p>
            <a:pPr lvl="0"/>
            <a:r>
              <a:rPr lang="en-IE" sz="2400" dirty="0">
                <a:solidFill>
                  <a:prstClr val="black"/>
                </a:solidFill>
              </a:rPr>
              <a:t>Some may not feel able to continue the </a:t>
            </a:r>
            <a:r>
              <a:rPr lang="en-IE" sz="2400" dirty="0" smtClean="0">
                <a:solidFill>
                  <a:prstClr val="black"/>
                </a:solidFill>
              </a:rPr>
              <a:t>conversation</a:t>
            </a:r>
          </a:p>
          <a:p>
            <a:pPr lvl="0"/>
            <a:r>
              <a:rPr lang="en-IE" sz="2400" dirty="0" smtClean="0">
                <a:solidFill>
                  <a:prstClr val="black"/>
                </a:solidFill>
              </a:rPr>
              <a:t>They will need to experience empathy and compassion</a:t>
            </a:r>
            <a:endParaRPr lang="en-IE" sz="2400" dirty="0">
              <a:solidFill>
                <a:prstClr val="black"/>
              </a:solidFill>
            </a:endParaRPr>
          </a:p>
          <a:p>
            <a:pPr lvl="0"/>
            <a:endParaRPr lang="en-IE" sz="2400" dirty="0">
              <a:solidFill>
                <a:prstClr val="black"/>
              </a:solidFill>
            </a:endParaRPr>
          </a:p>
          <a:p>
            <a:endParaRPr lang="en-IE" dirty="0"/>
          </a:p>
        </p:txBody>
      </p:sp>
    </p:spTree>
    <p:extLst>
      <p:ext uri="{BB962C8B-B14F-4D97-AF65-F5344CB8AC3E}">
        <p14:creationId xmlns:p14="http://schemas.microsoft.com/office/powerpoint/2010/main" val="20079988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600" b="1" dirty="0" smtClean="0"/>
              <a:t>Practical Advice on Looking After Yourself</a:t>
            </a:r>
            <a:endParaRPr lang="en-IE" sz="3600" b="1" dirty="0"/>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r>
              <a:rPr lang="en-IE" sz="2000" dirty="0" smtClean="0"/>
              <a:t>Talk to your buddy, colleague, supervisor or manager – this reduces isolation and stress – can be healing</a:t>
            </a:r>
          </a:p>
          <a:p>
            <a:r>
              <a:rPr lang="en-IE" sz="2000" dirty="0" smtClean="0"/>
              <a:t>Talk time to relax every day – use relaxation techniques, </a:t>
            </a:r>
          </a:p>
          <a:p>
            <a:r>
              <a:rPr lang="en-IE" sz="2000" dirty="0" smtClean="0"/>
              <a:t>Get enough sleep</a:t>
            </a:r>
          </a:p>
          <a:p>
            <a:r>
              <a:rPr lang="en-IE" sz="2000" dirty="0" smtClean="0"/>
              <a:t>Get some exercise</a:t>
            </a:r>
          </a:p>
          <a:p>
            <a:r>
              <a:rPr lang="en-IE" sz="2000" dirty="0" smtClean="0"/>
              <a:t>Maintain a good diet. </a:t>
            </a:r>
          </a:p>
          <a:p>
            <a:r>
              <a:rPr lang="en-IE" sz="2000" dirty="0" smtClean="0"/>
              <a:t>Try to follow a structured schedule – make sure that you get enough time off. You cannot help if you become unwell yourself and you must stay well to look after family members also. </a:t>
            </a:r>
          </a:p>
          <a:p>
            <a:r>
              <a:rPr lang="en-IE" sz="2000" dirty="0" smtClean="0"/>
              <a:t>Keep yourself safe – follow all containment precautions</a:t>
            </a:r>
          </a:p>
          <a:p>
            <a:r>
              <a:rPr lang="en-IE" sz="2000" dirty="0" smtClean="0"/>
              <a:t>Attend training and updates – ask questions if unsure about anything</a:t>
            </a:r>
          </a:p>
          <a:p>
            <a:r>
              <a:rPr lang="en-IE" sz="2000" dirty="0" smtClean="0"/>
              <a:t>Spend time with your family and allow time for leisure activities as appropriate  – try to switch off during this time.</a:t>
            </a:r>
          </a:p>
          <a:p>
            <a:r>
              <a:rPr lang="en-IE" sz="2000" dirty="0" smtClean="0"/>
              <a:t>Expect that some things that you are dealing with may bother you and that this is normal</a:t>
            </a:r>
          </a:p>
          <a:p>
            <a:r>
              <a:rPr lang="en-IE" sz="2000" dirty="0" smtClean="0"/>
              <a:t>Realise that others around you may be stressed too</a:t>
            </a:r>
          </a:p>
          <a:p>
            <a:r>
              <a:rPr lang="en-IE" sz="2000" dirty="0" smtClean="0"/>
              <a:t>Seek medical assistance if experiencing profound symptoms</a:t>
            </a:r>
          </a:p>
          <a:p>
            <a:endParaRPr lang="en-IE" sz="2000" dirty="0" smtClean="0"/>
          </a:p>
          <a:p>
            <a:endParaRPr lang="en-IE" sz="2000" dirty="0" smtClean="0"/>
          </a:p>
          <a:p>
            <a:endParaRPr lang="en-IE" sz="2400" dirty="0" smtClean="0"/>
          </a:p>
          <a:p>
            <a:endParaRPr lang="en-IE" dirty="0" smtClean="0"/>
          </a:p>
          <a:p>
            <a:endParaRPr lang="en-IE" dirty="0"/>
          </a:p>
        </p:txBody>
      </p:sp>
    </p:spTree>
    <p:extLst>
      <p:ext uri="{BB962C8B-B14F-4D97-AF65-F5344CB8AC3E}">
        <p14:creationId xmlns:p14="http://schemas.microsoft.com/office/powerpoint/2010/main" val="13036594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smtClean="0"/>
              <a:t>Things to Avoid if you are Feeling Stressed</a:t>
            </a:r>
            <a:endParaRPr lang="en-IE" b="1" dirty="0"/>
          </a:p>
        </p:txBody>
      </p:sp>
      <p:sp>
        <p:nvSpPr>
          <p:cNvPr id="3" name="Content Placeholder 2"/>
          <p:cNvSpPr>
            <a:spLocks noGrp="1"/>
          </p:cNvSpPr>
          <p:nvPr>
            <p:ph idx="1"/>
          </p:nvPr>
        </p:nvSpPr>
        <p:spPr/>
        <p:txBody>
          <a:bodyPr>
            <a:normAutofit lnSpcReduction="10000"/>
          </a:bodyPr>
          <a:lstStyle/>
          <a:p>
            <a:r>
              <a:rPr lang="en-IE" dirty="0" smtClean="0"/>
              <a:t>Do not drink alcohol excessively</a:t>
            </a:r>
          </a:p>
          <a:p>
            <a:r>
              <a:rPr lang="en-IE" dirty="0" smtClean="0"/>
              <a:t>Do not stay way from work unnecessarily – don’t let a bad call or a bad day put you off return to work – talk about it and get help</a:t>
            </a:r>
          </a:p>
          <a:p>
            <a:r>
              <a:rPr lang="en-IE" dirty="0" smtClean="0"/>
              <a:t>Do not withdraw from significant others or isolate yourself from others.</a:t>
            </a:r>
          </a:p>
          <a:p>
            <a:r>
              <a:rPr lang="en-IE" dirty="0" smtClean="0"/>
              <a:t>Do not be hard on yourself</a:t>
            </a:r>
          </a:p>
          <a:p>
            <a:r>
              <a:rPr lang="en-IE" dirty="0" smtClean="0"/>
              <a:t>Do not make any major life changes or decisions at this time</a:t>
            </a:r>
            <a:endParaRPr lang="en-IE" dirty="0"/>
          </a:p>
        </p:txBody>
      </p:sp>
    </p:spTree>
    <p:extLst>
      <p:ext uri="{BB962C8B-B14F-4D97-AF65-F5344CB8AC3E}">
        <p14:creationId xmlns:p14="http://schemas.microsoft.com/office/powerpoint/2010/main" val="20701372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220753"/>
          </a:xfrm>
          <a:prstGeom prst="rect">
            <a:avLst/>
          </a:prstGeom>
        </p:spPr>
        <p:txBody>
          <a:bodyPr/>
          <a:lstStyle/>
          <a:p>
            <a:r>
              <a:rPr lang="en-IE" dirty="0" smtClean="0"/>
              <a:t>Key Messages</a:t>
            </a:r>
            <a:endParaRPr lang="en-IE" dirty="0"/>
          </a:p>
        </p:txBody>
      </p:sp>
      <p:sp>
        <p:nvSpPr>
          <p:cNvPr id="3" name="Content Placeholder 2"/>
          <p:cNvSpPr>
            <a:spLocks noGrp="1"/>
          </p:cNvSpPr>
          <p:nvPr>
            <p:ph idx="1"/>
          </p:nvPr>
        </p:nvSpPr>
        <p:spPr>
          <a:xfrm>
            <a:off x="457200" y="1361976"/>
            <a:ext cx="4618856" cy="4320480"/>
          </a:xfrm>
        </p:spPr>
        <p:txBody>
          <a:bodyPr>
            <a:normAutofit/>
          </a:bodyPr>
          <a:lstStyle/>
          <a:p>
            <a:r>
              <a:rPr lang="en-IE" sz="2000" dirty="0" smtClean="0"/>
              <a:t>80% of those who are infected with Covid-19 will experience mild symptoms.</a:t>
            </a:r>
          </a:p>
          <a:p>
            <a:endParaRPr lang="en-IE" sz="2000" dirty="0"/>
          </a:p>
          <a:p>
            <a:r>
              <a:rPr lang="en-IE" sz="2000" dirty="0" smtClean="0"/>
              <a:t>The basic things you can do to protect yourself and your community are </a:t>
            </a:r>
            <a:endParaRPr lang="en-IE" sz="1600" dirty="0" smtClean="0"/>
          </a:p>
          <a:p>
            <a:pPr lvl="1"/>
            <a:r>
              <a:rPr lang="en-IE" sz="1600" dirty="0" smtClean="0"/>
              <a:t>Practice good hand hygiene</a:t>
            </a:r>
          </a:p>
          <a:p>
            <a:pPr lvl="1"/>
            <a:r>
              <a:rPr lang="en-IE" sz="1600" dirty="0" smtClean="0"/>
              <a:t>Practice respiratory etiquette</a:t>
            </a:r>
          </a:p>
          <a:p>
            <a:pPr lvl="1"/>
            <a:r>
              <a:rPr lang="en-IE" sz="1600" dirty="0" smtClean="0"/>
              <a:t>Maintain good hygiene practices</a:t>
            </a:r>
          </a:p>
          <a:p>
            <a:pPr lvl="1"/>
            <a:r>
              <a:rPr lang="en-IE" sz="1600" dirty="0" smtClean="0"/>
              <a:t>Observe social distancing guidelines</a:t>
            </a:r>
          </a:p>
          <a:p>
            <a:pPr lvl="1"/>
            <a:r>
              <a:rPr lang="en-IE" sz="1600" dirty="0" smtClean="0"/>
              <a:t>Observe self-isolation and quarantine guidelines</a:t>
            </a:r>
          </a:p>
          <a:p>
            <a:pPr lvl="1"/>
            <a:r>
              <a:rPr lang="en-IE" sz="1600" dirty="0" smtClean="0"/>
              <a:t>Protect the vulnerable groups in communities</a:t>
            </a:r>
          </a:p>
          <a:p>
            <a:endParaRPr lang="en-IE" sz="2000" dirty="0" smtClean="0"/>
          </a:p>
          <a:p>
            <a:endParaRPr lang="en-IE"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446" y="1028734"/>
            <a:ext cx="2920049" cy="5376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D240F0F5-A8C8-457D-933A-8CE786927DCC}" type="slidenum">
              <a:rPr lang="en-IE" smtClean="0"/>
              <a:t>37</a:t>
            </a:fld>
            <a:endParaRPr lang="en-IE" dirty="0"/>
          </a:p>
        </p:txBody>
      </p:sp>
      <p:sp>
        <p:nvSpPr>
          <p:cNvPr id="5" name="Footer Placeholder 4"/>
          <p:cNvSpPr>
            <a:spLocks noGrp="1"/>
          </p:cNvSpPr>
          <p:nvPr>
            <p:ph type="ftr" sz="quarter" idx="11"/>
          </p:nvPr>
        </p:nvSpPr>
        <p:spPr/>
        <p:txBody>
          <a:bodyPr/>
          <a:lstStyle/>
          <a:p>
            <a:r>
              <a:rPr lang="en-IE" dirty="0" smtClean="0"/>
              <a:t>Revision 04</a:t>
            </a:r>
            <a:endParaRPr lang="en-IE" dirty="0"/>
          </a:p>
        </p:txBody>
      </p:sp>
    </p:spTree>
    <p:extLst>
      <p:ext uri="{BB962C8B-B14F-4D97-AF65-F5344CB8AC3E}">
        <p14:creationId xmlns:p14="http://schemas.microsoft.com/office/powerpoint/2010/main" val="273852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180862"/>
            <a:ext cx="9144000" cy="1220753"/>
          </a:xfrm>
          <a:prstGeom prst="rect">
            <a:avLst/>
          </a:prstGeom>
        </p:spPr>
        <p:txBody>
          <a:bodyPr>
            <a:normAutofit fontScale="90000"/>
          </a:bodyPr>
          <a:lstStyle/>
          <a:p>
            <a:r>
              <a:rPr lang="en-IE" dirty="0" smtClean="0"/>
              <a:t>Section4</a:t>
            </a:r>
            <a:br>
              <a:rPr lang="en-IE" dirty="0" smtClean="0"/>
            </a:br>
            <a:r>
              <a:rPr lang="en-IE" dirty="0"/>
              <a:t/>
            </a:r>
            <a:br>
              <a:rPr lang="en-IE" dirty="0"/>
            </a:br>
            <a:r>
              <a:rPr lang="en-IE" dirty="0" smtClean="0"/>
              <a:t>Using the data management system</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38</a:t>
            </a:fld>
            <a:endParaRPr lang="en-IE"/>
          </a:p>
        </p:txBody>
      </p:sp>
      <p:sp>
        <p:nvSpPr>
          <p:cNvPr id="5" name="Footer Placeholder 4"/>
          <p:cNvSpPr>
            <a:spLocks noGrp="1"/>
          </p:cNvSpPr>
          <p:nvPr>
            <p:ph type="ftr" sz="quarter" idx="11"/>
          </p:nvPr>
        </p:nvSpPr>
        <p:spPr/>
        <p:txBody>
          <a:bodyPr/>
          <a:lstStyle/>
          <a:p>
            <a:r>
              <a:rPr lang="en-IE" smtClean="0"/>
              <a:t>Revision 04</a:t>
            </a:r>
            <a:endParaRPr lang="en-IE"/>
          </a:p>
        </p:txBody>
      </p:sp>
    </p:spTree>
    <p:extLst>
      <p:ext uri="{BB962C8B-B14F-4D97-AF65-F5344CB8AC3E}">
        <p14:creationId xmlns:p14="http://schemas.microsoft.com/office/powerpoint/2010/main" val="14220004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180862"/>
            <a:ext cx="9144000" cy="1220753"/>
          </a:xfrm>
          <a:prstGeom prst="rect">
            <a:avLst/>
          </a:prstGeom>
        </p:spPr>
        <p:txBody>
          <a:bodyPr>
            <a:normAutofit fontScale="90000"/>
          </a:bodyPr>
          <a:lstStyle/>
          <a:p>
            <a:r>
              <a:rPr lang="en-IE" dirty="0" smtClean="0"/>
              <a:t>Section 5</a:t>
            </a:r>
            <a:br>
              <a:rPr lang="en-IE" dirty="0" smtClean="0"/>
            </a:br>
            <a:r>
              <a:rPr lang="en-IE" dirty="0"/>
              <a:t/>
            </a:r>
            <a:br>
              <a:rPr lang="en-IE" dirty="0"/>
            </a:br>
            <a:r>
              <a:rPr lang="en-IE" dirty="0" smtClean="0"/>
              <a:t>Role Play Scenarios</a:t>
            </a:r>
            <a:endParaRPr lang="en-IE" dirty="0"/>
          </a:p>
        </p:txBody>
      </p:sp>
      <p:sp>
        <p:nvSpPr>
          <p:cNvPr id="3" name="Slide Number Placeholder 2"/>
          <p:cNvSpPr>
            <a:spLocks noGrp="1"/>
          </p:cNvSpPr>
          <p:nvPr>
            <p:ph type="sldNum" sz="quarter" idx="12"/>
          </p:nvPr>
        </p:nvSpPr>
        <p:spPr/>
        <p:txBody>
          <a:bodyPr/>
          <a:lstStyle/>
          <a:p>
            <a:fld id="{D240F0F5-A8C8-457D-933A-8CE786927DCC}" type="slidenum">
              <a:rPr lang="en-IE" smtClean="0"/>
              <a:t>39</a:t>
            </a:fld>
            <a:endParaRPr lang="en-IE"/>
          </a:p>
        </p:txBody>
      </p:sp>
      <p:sp>
        <p:nvSpPr>
          <p:cNvPr id="5" name="Footer Placeholder 4"/>
          <p:cNvSpPr>
            <a:spLocks noGrp="1"/>
          </p:cNvSpPr>
          <p:nvPr>
            <p:ph type="ftr" sz="quarter" idx="11"/>
          </p:nvPr>
        </p:nvSpPr>
        <p:spPr/>
        <p:txBody>
          <a:bodyPr/>
          <a:lstStyle/>
          <a:p>
            <a:r>
              <a:rPr lang="en-IE" smtClean="0"/>
              <a:t>Revision 04</a:t>
            </a:r>
            <a:endParaRPr lang="en-IE"/>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062" y="4149080"/>
            <a:ext cx="2143125" cy="2133600"/>
          </a:xfrm>
          <a:prstGeom prst="rect">
            <a:avLst/>
          </a:prstGeom>
        </p:spPr>
      </p:pic>
    </p:spTree>
    <p:extLst>
      <p:ext uri="{BB962C8B-B14F-4D97-AF65-F5344CB8AC3E}">
        <p14:creationId xmlns:p14="http://schemas.microsoft.com/office/powerpoint/2010/main" val="4189333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IE" b="1" dirty="0" smtClean="0"/>
              <a:t>Definition of a contact</a:t>
            </a:r>
            <a:endParaRPr lang="en-IE" b="1" dirty="0"/>
          </a:p>
        </p:txBody>
      </p:sp>
      <p:sp>
        <p:nvSpPr>
          <p:cNvPr id="3" name="Content Placeholder 2"/>
          <p:cNvSpPr>
            <a:spLocks noGrp="1"/>
          </p:cNvSpPr>
          <p:nvPr>
            <p:ph idx="1"/>
          </p:nvPr>
        </p:nvSpPr>
        <p:spPr/>
        <p:txBody>
          <a:bodyPr>
            <a:normAutofit/>
          </a:bodyPr>
          <a:lstStyle/>
          <a:p>
            <a:pPr marL="0" indent="0">
              <a:buNone/>
            </a:pPr>
            <a:r>
              <a:rPr lang="en-IE" sz="2400" dirty="0" smtClean="0"/>
              <a:t>Anyone who has been in contact with someone who has been confirmed as having Covid-19.</a:t>
            </a:r>
          </a:p>
          <a:p>
            <a:pPr marL="0" indent="0">
              <a:buNone/>
            </a:pPr>
            <a:endParaRPr lang="en-IE" sz="2400" dirty="0" smtClean="0"/>
          </a:p>
          <a:p>
            <a:pPr marL="0" indent="0">
              <a:buNone/>
            </a:pPr>
            <a:r>
              <a:rPr lang="en-IE" sz="2400" dirty="0" smtClean="0"/>
              <a:t>The contact timeframe is </a:t>
            </a:r>
            <a:r>
              <a:rPr lang="en-IE" sz="2400" b="1" dirty="0" smtClean="0"/>
              <a:t>from the day the infected person showed signs of symptoms</a:t>
            </a:r>
            <a:r>
              <a:rPr lang="en-IE" sz="2400" dirty="0" smtClean="0"/>
              <a:t>  until the infected person is no longer classified as infectious by the treating team. </a:t>
            </a:r>
            <a:r>
              <a:rPr lang="en-IE" sz="2400" i="1" dirty="0" smtClean="0"/>
              <a:t>(usually 24 hours after symptom resolution)</a:t>
            </a:r>
          </a:p>
          <a:p>
            <a:pPr marL="0" indent="0">
              <a:buNone/>
            </a:pPr>
            <a:endParaRPr lang="en-IE" sz="2400" dirty="0"/>
          </a:p>
          <a:p>
            <a:pPr marL="0" indent="0">
              <a:buNone/>
            </a:pPr>
            <a:endParaRPr lang="en-IE" sz="2800" dirty="0" smtClean="0"/>
          </a:p>
          <a:p>
            <a:endParaRPr lang="en-IE" sz="2800" dirty="0"/>
          </a:p>
          <a:p>
            <a:endParaRPr lang="en-IE" sz="2800" dirty="0" smtClean="0"/>
          </a:p>
          <a:p>
            <a:endParaRPr lang="en-IE" sz="2800" dirty="0" smtClean="0"/>
          </a:p>
          <a:p>
            <a:endParaRPr lang="en-IE" sz="2800" dirty="0"/>
          </a:p>
        </p:txBody>
      </p:sp>
      <p:sp>
        <p:nvSpPr>
          <p:cNvPr id="6" name="Footer Placeholder 5"/>
          <p:cNvSpPr>
            <a:spLocks noGrp="1"/>
          </p:cNvSpPr>
          <p:nvPr>
            <p:ph type="ftr" sz="quarter" idx="11"/>
          </p:nvPr>
        </p:nvSpPr>
        <p:spPr/>
        <p:txBody>
          <a:bodyPr/>
          <a:lstStyle/>
          <a:p>
            <a:r>
              <a:rPr lang="en-IE" smtClean="0"/>
              <a:t>NCTP Revision 04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4</a:t>
            </a:fld>
            <a:endParaRPr lang="en-IE" dirty="0"/>
          </a:p>
        </p:txBody>
      </p:sp>
      <p:sp>
        <p:nvSpPr>
          <p:cNvPr id="4" name="Rectangle 3"/>
          <p:cNvSpPr/>
          <p:nvPr/>
        </p:nvSpPr>
        <p:spPr>
          <a:xfrm rot="20410062">
            <a:off x="9511" y="252281"/>
            <a:ext cx="3024336"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Reminder</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821110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Assign Roles</a:t>
            </a:r>
            <a:endParaRPr lang="en-IE" dirty="0"/>
          </a:p>
        </p:txBody>
      </p:sp>
      <p:sp>
        <p:nvSpPr>
          <p:cNvPr id="3" name="Content Placeholder 2"/>
          <p:cNvSpPr>
            <a:spLocks noGrp="1"/>
          </p:cNvSpPr>
          <p:nvPr>
            <p:ph idx="1"/>
          </p:nvPr>
        </p:nvSpPr>
        <p:spPr/>
        <p:txBody>
          <a:bodyPr/>
          <a:lstStyle/>
          <a:p>
            <a:r>
              <a:rPr lang="en-IE" dirty="0" smtClean="0"/>
              <a:t>Person 1 – Call Maker</a:t>
            </a:r>
          </a:p>
          <a:p>
            <a:r>
              <a:rPr lang="en-IE" dirty="0" smtClean="0"/>
              <a:t>Person 2 – Person identified as a close contact</a:t>
            </a:r>
          </a:p>
          <a:p>
            <a:r>
              <a:rPr lang="en-IE" dirty="0" smtClean="0"/>
              <a:t>Person 3 - Observer</a:t>
            </a:r>
            <a:endParaRPr lang="en-IE" dirty="0"/>
          </a:p>
        </p:txBody>
      </p:sp>
      <p:sp>
        <p:nvSpPr>
          <p:cNvPr id="4" name="Footer Placeholder 3"/>
          <p:cNvSpPr>
            <a:spLocks noGrp="1"/>
          </p:cNvSpPr>
          <p:nvPr>
            <p:ph type="ftr" sz="quarter" idx="11"/>
          </p:nvPr>
        </p:nvSpPr>
        <p:spPr/>
        <p:txBody>
          <a:bodyPr/>
          <a:lstStyle/>
          <a:p>
            <a:r>
              <a:rPr lang="en-IE" smtClean="0"/>
              <a:t>NCTP 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40</a:t>
            </a:fld>
            <a:endParaRPr lang="en-IE"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061142"/>
            <a:ext cx="2143125" cy="2133600"/>
          </a:xfrm>
          <a:prstGeom prst="rect">
            <a:avLst/>
          </a:prstGeom>
        </p:spPr>
      </p:pic>
    </p:spTree>
    <p:extLst>
      <p:ext uri="{BB962C8B-B14F-4D97-AF65-F5344CB8AC3E}">
        <p14:creationId xmlns:p14="http://schemas.microsoft.com/office/powerpoint/2010/main" val="2192058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Role Play</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Step 1 – Make the Call using the Guide Script</a:t>
            </a:r>
          </a:p>
          <a:p>
            <a:endParaRPr lang="en-IE" dirty="0" smtClean="0"/>
          </a:p>
          <a:p>
            <a:r>
              <a:rPr lang="en-IE" dirty="0" smtClean="0"/>
              <a:t>Step 2 – Feedback in small group</a:t>
            </a:r>
          </a:p>
          <a:p>
            <a:pPr lvl="1"/>
            <a:endParaRPr lang="en-IE" dirty="0" smtClean="0"/>
          </a:p>
          <a:p>
            <a:pPr lvl="1"/>
            <a:r>
              <a:rPr lang="en-IE" dirty="0" smtClean="0"/>
              <a:t>How did that feel?</a:t>
            </a:r>
          </a:p>
          <a:p>
            <a:pPr lvl="1"/>
            <a:r>
              <a:rPr lang="en-IE" dirty="0" smtClean="0"/>
              <a:t>What worked well?</a:t>
            </a:r>
          </a:p>
          <a:p>
            <a:pPr lvl="1"/>
            <a:r>
              <a:rPr lang="en-IE" dirty="0" smtClean="0"/>
              <a:t>What could be done differently?</a:t>
            </a:r>
          </a:p>
          <a:p>
            <a:endParaRPr lang="en-IE" dirty="0" smtClean="0"/>
          </a:p>
          <a:p>
            <a:r>
              <a:rPr lang="en-IE" dirty="0" smtClean="0"/>
              <a:t>Step 3 – Share learning with large group</a:t>
            </a:r>
            <a:endParaRPr lang="en-IE" dirty="0"/>
          </a:p>
          <a:p>
            <a:pPr marL="457200" lvl="1" indent="0">
              <a:buNone/>
            </a:pPr>
            <a:endParaRPr lang="en-IE" dirty="0" smtClean="0"/>
          </a:p>
          <a:p>
            <a:pPr lvl="2"/>
            <a:endParaRPr lang="en-IE" dirty="0"/>
          </a:p>
        </p:txBody>
      </p:sp>
      <p:sp>
        <p:nvSpPr>
          <p:cNvPr id="4" name="Footer Placeholder 3"/>
          <p:cNvSpPr>
            <a:spLocks noGrp="1"/>
          </p:cNvSpPr>
          <p:nvPr>
            <p:ph type="ftr" sz="quarter" idx="11"/>
          </p:nvPr>
        </p:nvSpPr>
        <p:spPr/>
        <p:txBody>
          <a:bodyPr/>
          <a:lstStyle/>
          <a:p>
            <a:r>
              <a:rPr lang="en-IE" smtClean="0"/>
              <a:t>NCTP Revision 04</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t>41</a:t>
            </a:fld>
            <a:endParaRPr lang="en-IE" dirty="0"/>
          </a:p>
        </p:txBody>
      </p:sp>
    </p:spTree>
    <p:extLst>
      <p:ext uri="{BB962C8B-B14F-4D97-AF65-F5344CB8AC3E}">
        <p14:creationId xmlns:p14="http://schemas.microsoft.com/office/powerpoint/2010/main" val="882122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IE" sz="2400" dirty="0" smtClean="0"/>
              <a:t>Material Prepared by the </a:t>
            </a:r>
          </a:p>
          <a:p>
            <a:pPr marL="0" indent="0" algn="ctr">
              <a:buNone/>
            </a:pPr>
            <a:r>
              <a:rPr lang="en-IE" sz="2400" dirty="0" smtClean="0"/>
              <a:t>HSE National Contact Tracing Programme</a:t>
            </a:r>
          </a:p>
          <a:p>
            <a:pPr marL="0" indent="0" algn="ctr">
              <a:buNone/>
            </a:pPr>
            <a:r>
              <a:rPr lang="en-IE" sz="2400" dirty="0" smtClean="0"/>
              <a:t>Training &amp; Resources Team</a:t>
            </a:r>
          </a:p>
          <a:p>
            <a:pPr marL="0" indent="0" algn="ctr">
              <a:buNone/>
            </a:pPr>
            <a:endParaRPr lang="en-IE" sz="2400" dirty="0" smtClean="0"/>
          </a:p>
          <a:p>
            <a:pPr marL="0" indent="0" algn="ctr">
              <a:buNone/>
            </a:pPr>
            <a:endParaRPr lang="en-IE" sz="2400" dirty="0"/>
          </a:p>
          <a:p>
            <a:pPr marL="0" indent="0" algn="ctr">
              <a:buNone/>
            </a:pPr>
            <a:r>
              <a:rPr lang="en-IE" sz="2400" dirty="0" smtClean="0"/>
              <a:t>Refer to www.????? for up-to-date materials</a:t>
            </a:r>
          </a:p>
          <a:p>
            <a:pPr marL="0" indent="0" algn="ctr">
              <a:buNone/>
            </a:pPr>
            <a:endParaRPr lang="en-IE" dirty="0"/>
          </a:p>
          <a:p>
            <a:pPr marL="0" indent="0" algn="ctr">
              <a:buNone/>
            </a:pPr>
            <a:endParaRPr lang="en-IE" dirty="0"/>
          </a:p>
        </p:txBody>
      </p:sp>
      <p:sp>
        <p:nvSpPr>
          <p:cNvPr id="4" name="Footer Placeholder 3"/>
          <p:cNvSpPr>
            <a:spLocks noGrp="1"/>
          </p:cNvSpPr>
          <p:nvPr>
            <p:ph type="ftr" sz="quarter" idx="11"/>
          </p:nvPr>
        </p:nvSpPr>
        <p:spPr/>
        <p:txBody>
          <a:bodyPr/>
          <a:lstStyle/>
          <a:p>
            <a:r>
              <a:rPr lang="en-IE" smtClean="0"/>
              <a:t>NCTP Revision 04   </a:t>
            </a:r>
            <a:endParaRPr lang="en-IE" dirty="0"/>
          </a:p>
        </p:txBody>
      </p:sp>
      <p:sp>
        <p:nvSpPr>
          <p:cNvPr id="5" name="Slide Number Placeholder 4"/>
          <p:cNvSpPr>
            <a:spLocks noGrp="1"/>
          </p:cNvSpPr>
          <p:nvPr>
            <p:ph type="sldNum" sz="quarter" idx="12"/>
          </p:nvPr>
        </p:nvSpPr>
        <p:spPr/>
        <p:txBody>
          <a:bodyPr/>
          <a:lstStyle/>
          <a:p>
            <a:fld id="{D240F0F5-A8C8-457D-933A-8CE786927DCC}" type="slidenum">
              <a:rPr lang="en-IE" smtClean="0"/>
              <a:pPr/>
              <a:t>42</a:t>
            </a:fld>
            <a:endParaRPr lang="en-I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887" y="4725144"/>
            <a:ext cx="1143000" cy="1238250"/>
          </a:xfrm>
          <a:prstGeom prst="rect">
            <a:avLst/>
          </a:prstGeom>
        </p:spPr>
      </p:pic>
    </p:spTree>
    <p:extLst>
      <p:ext uri="{BB962C8B-B14F-4D97-AF65-F5344CB8AC3E}">
        <p14:creationId xmlns:p14="http://schemas.microsoft.com/office/powerpoint/2010/main" val="30929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Types  of Contact </a:t>
            </a:r>
            <a:endParaRPr lang="en-IE" dirty="0"/>
          </a:p>
        </p:txBody>
      </p:sp>
      <p:sp>
        <p:nvSpPr>
          <p:cNvPr id="6" name="Content Placeholder 5"/>
          <p:cNvSpPr>
            <a:spLocks noGrp="1"/>
          </p:cNvSpPr>
          <p:nvPr>
            <p:ph idx="1"/>
          </p:nvPr>
        </p:nvSpPr>
        <p:spPr/>
        <p:txBody>
          <a:bodyPr/>
          <a:lstStyle/>
          <a:p>
            <a:pPr marL="514350" indent="-514350">
              <a:buFont typeface="+mj-lt"/>
              <a:buAutoNum type="arabicPeriod"/>
            </a:pPr>
            <a:endParaRPr lang="en-IE" dirty="0" smtClean="0"/>
          </a:p>
          <a:p>
            <a:pPr marL="514350" indent="-514350">
              <a:buFont typeface="+mj-lt"/>
              <a:buAutoNum type="arabicPeriod"/>
            </a:pPr>
            <a:r>
              <a:rPr lang="en-IE" sz="2800" dirty="0" smtClean="0"/>
              <a:t>Close Contact </a:t>
            </a:r>
          </a:p>
          <a:p>
            <a:pPr marL="514350" indent="-514350">
              <a:buFont typeface="+mj-lt"/>
              <a:buAutoNum type="arabicPeriod"/>
            </a:pPr>
            <a:r>
              <a:rPr lang="en-IE" sz="2800" dirty="0" smtClean="0"/>
              <a:t>Casual Contact</a:t>
            </a:r>
          </a:p>
          <a:p>
            <a:pPr marL="514350" indent="-514350">
              <a:buFont typeface="+mj-lt"/>
              <a:buAutoNum type="arabicPeriod"/>
            </a:pPr>
            <a:r>
              <a:rPr lang="en-IE" sz="2800" dirty="0" smtClean="0">
                <a:solidFill>
                  <a:srgbClr val="C00000"/>
                </a:solidFill>
              </a:rPr>
              <a:t>Unknown Contacts</a:t>
            </a:r>
          </a:p>
        </p:txBody>
      </p:sp>
      <p:sp>
        <p:nvSpPr>
          <p:cNvPr id="4" name="Footer Placeholder 3"/>
          <p:cNvSpPr>
            <a:spLocks noGrp="1"/>
          </p:cNvSpPr>
          <p:nvPr>
            <p:ph type="ftr" sz="quarter" idx="11"/>
          </p:nvPr>
        </p:nvSpPr>
        <p:spPr/>
        <p:txBody>
          <a:bodyPr/>
          <a:lstStyle/>
          <a:p>
            <a:r>
              <a:rPr lang="en-IE" smtClean="0"/>
              <a:t>NCTP Revision 04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5</a:t>
            </a:fld>
            <a:endParaRPr lang="en-IE" dirty="0"/>
          </a:p>
        </p:txBody>
      </p:sp>
      <p:sp>
        <p:nvSpPr>
          <p:cNvPr id="8" name="Rectangle 7"/>
          <p:cNvSpPr/>
          <p:nvPr/>
        </p:nvSpPr>
        <p:spPr>
          <a:xfrm rot="20410062">
            <a:off x="9511" y="252281"/>
            <a:ext cx="3024336"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Reminder</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0153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0378"/>
            <a:ext cx="9144000" cy="1220753"/>
          </a:xfrm>
          <a:prstGeom prst="rect">
            <a:avLst/>
          </a:prstGeom>
        </p:spPr>
        <p:txBody>
          <a:bodyPr/>
          <a:lstStyle/>
          <a:p>
            <a:r>
              <a:rPr lang="en-IE" dirty="0" smtClean="0"/>
              <a:t>Definition of a Close Contact</a:t>
            </a:r>
            <a:endParaRPr lang="en-IE" dirty="0"/>
          </a:p>
        </p:txBody>
      </p:sp>
      <p:sp>
        <p:nvSpPr>
          <p:cNvPr id="3" name="Content Placeholder 2"/>
          <p:cNvSpPr>
            <a:spLocks noGrp="1"/>
          </p:cNvSpPr>
          <p:nvPr>
            <p:ph idx="1"/>
          </p:nvPr>
        </p:nvSpPr>
        <p:spPr>
          <a:xfrm>
            <a:off x="573895" y="2244421"/>
            <a:ext cx="4546848" cy="4320480"/>
          </a:xfrm>
        </p:spPr>
        <p:txBody>
          <a:bodyPr>
            <a:normAutofit/>
          </a:bodyPr>
          <a:lstStyle/>
          <a:p>
            <a:pPr marL="0" indent="0">
              <a:buNone/>
            </a:pPr>
            <a:r>
              <a:rPr lang="en-IE" sz="2000" dirty="0" smtClean="0"/>
              <a:t>Is defined as an </a:t>
            </a:r>
            <a:r>
              <a:rPr lang="en-IE" sz="2000" dirty="0"/>
              <a:t>individual who has had greater than </a:t>
            </a:r>
            <a:r>
              <a:rPr lang="en-IE" sz="2000" b="1" dirty="0"/>
              <a:t>15 minutes face-to-face </a:t>
            </a:r>
            <a:r>
              <a:rPr lang="en-IE" sz="2000" b="1" dirty="0" smtClean="0"/>
              <a:t>contact </a:t>
            </a:r>
            <a:r>
              <a:rPr lang="en-IE" sz="2000" dirty="0" smtClean="0"/>
              <a:t>with </a:t>
            </a:r>
            <a:r>
              <a:rPr lang="en-IE" sz="2000" dirty="0"/>
              <a:t>a confirmed </a:t>
            </a:r>
            <a:r>
              <a:rPr lang="en-IE" sz="2000" dirty="0" smtClean="0"/>
              <a:t>case of Covid-19 </a:t>
            </a:r>
            <a:r>
              <a:rPr lang="en-IE" sz="2000" dirty="0"/>
              <a:t>in any </a:t>
            </a:r>
            <a:r>
              <a:rPr lang="en-IE" sz="2000" dirty="0" smtClean="0"/>
              <a:t>setting within </a:t>
            </a:r>
            <a:r>
              <a:rPr lang="en-IE" sz="2000" b="1" dirty="0" smtClean="0"/>
              <a:t>less than 2 meters </a:t>
            </a:r>
            <a:r>
              <a:rPr lang="en-IE" sz="2000" dirty="0" smtClean="0"/>
              <a:t>distance.</a:t>
            </a:r>
            <a:endParaRPr lang="en-IE" sz="2000" dirty="0"/>
          </a:p>
          <a:p>
            <a:pPr marL="0" indent="0">
              <a:buNone/>
            </a:pPr>
            <a:endParaRPr lang="en-IE" b="1" dirty="0" smtClean="0"/>
          </a:p>
          <a:p>
            <a:pPr marL="0" indent="0">
              <a:buNone/>
            </a:pPr>
            <a:endParaRPr lang="en-IE"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5611"/>
          <a:stretch/>
        </p:blipFill>
        <p:spPr>
          <a:xfrm>
            <a:off x="5155300" y="2643455"/>
            <a:ext cx="2057400" cy="2497156"/>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5611"/>
          <a:stretch/>
        </p:blipFill>
        <p:spPr>
          <a:xfrm>
            <a:off x="6516216" y="2643454"/>
            <a:ext cx="2057400" cy="2497156"/>
          </a:xfrm>
          <a:prstGeom prst="rect">
            <a:avLst/>
          </a:prstGeom>
        </p:spPr>
      </p:pic>
      <p:cxnSp>
        <p:nvCxnSpPr>
          <p:cNvPr id="7" name="Straight Arrow Connector 6"/>
          <p:cNvCxnSpPr/>
          <p:nvPr/>
        </p:nvCxnSpPr>
        <p:spPr>
          <a:xfrm>
            <a:off x="6587346" y="3525011"/>
            <a:ext cx="545232"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16216" y="3707365"/>
            <a:ext cx="659924" cy="276999"/>
          </a:xfrm>
          <a:prstGeom prst="rect">
            <a:avLst/>
          </a:prstGeom>
          <a:noFill/>
        </p:spPr>
        <p:txBody>
          <a:bodyPr wrap="none" rtlCol="0">
            <a:spAutoFit/>
          </a:bodyPr>
          <a:lstStyle/>
          <a:p>
            <a:r>
              <a:rPr lang="en-IE" sz="1200" dirty="0" smtClean="0">
                <a:solidFill>
                  <a:srgbClr val="FF0000"/>
                </a:solidFill>
                <a:latin typeface="+mj-lt"/>
              </a:rPr>
              <a:t>˃2 </a:t>
            </a:r>
            <a:r>
              <a:rPr lang="en-IE" sz="1200" dirty="0" err="1" smtClean="0">
                <a:solidFill>
                  <a:srgbClr val="FF0000"/>
                </a:solidFill>
                <a:latin typeface="+mj-lt"/>
              </a:rPr>
              <a:t>mtrs</a:t>
            </a:r>
            <a:endParaRPr lang="en-IE" sz="1200" dirty="0">
              <a:solidFill>
                <a:srgbClr val="FF0000"/>
              </a:solidFill>
              <a:latin typeface="+mj-lt"/>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844" y="1844824"/>
            <a:ext cx="957072" cy="1044707"/>
          </a:xfrm>
          <a:prstGeom prst="rect">
            <a:avLst/>
          </a:prstGeom>
        </p:spPr>
      </p:pic>
      <p:sp>
        <p:nvSpPr>
          <p:cNvPr id="6" name="Rectangle 5"/>
          <p:cNvSpPr/>
          <p:nvPr/>
        </p:nvSpPr>
        <p:spPr>
          <a:xfrm>
            <a:off x="467544" y="6117299"/>
            <a:ext cx="7416824" cy="246221"/>
          </a:xfrm>
          <a:prstGeom prst="rect">
            <a:avLst/>
          </a:prstGeom>
        </p:spPr>
        <p:txBody>
          <a:bodyPr wrap="square">
            <a:spAutoFit/>
          </a:bodyPr>
          <a:lstStyle/>
          <a:p>
            <a:r>
              <a:rPr lang="en-IE" sz="1000" i="1" dirty="0"/>
              <a:t>HSE National Interim Guidelines for the public health management of contacts of cases of covid-19, including healthcare workers</a:t>
            </a:r>
          </a:p>
        </p:txBody>
      </p:sp>
      <p:sp>
        <p:nvSpPr>
          <p:cNvPr id="12" name="Footer Placeholder 11"/>
          <p:cNvSpPr>
            <a:spLocks noGrp="1"/>
          </p:cNvSpPr>
          <p:nvPr>
            <p:ph type="ftr" sz="quarter" idx="11"/>
          </p:nvPr>
        </p:nvSpPr>
        <p:spPr/>
        <p:txBody>
          <a:bodyPr/>
          <a:lstStyle/>
          <a:p>
            <a:r>
              <a:rPr lang="en-IE" smtClean="0"/>
              <a:t>NCTP Revision 04   </a:t>
            </a:r>
            <a:endParaRPr lang="en-IE" dirty="0"/>
          </a:p>
        </p:txBody>
      </p:sp>
      <p:sp>
        <p:nvSpPr>
          <p:cNvPr id="13" name="Slide Number Placeholder 12"/>
          <p:cNvSpPr>
            <a:spLocks noGrp="1"/>
          </p:cNvSpPr>
          <p:nvPr>
            <p:ph type="sldNum" sz="quarter" idx="12"/>
          </p:nvPr>
        </p:nvSpPr>
        <p:spPr/>
        <p:txBody>
          <a:bodyPr/>
          <a:lstStyle/>
          <a:p>
            <a:fld id="{D240F0F5-A8C8-457D-933A-8CE786927DCC}" type="slidenum">
              <a:rPr lang="en-IE" smtClean="0"/>
              <a:pPr/>
              <a:t>6</a:t>
            </a:fld>
            <a:endParaRPr lang="en-IE" dirty="0"/>
          </a:p>
        </p:txBody>
      </p:sp>
      <p:sp>
        <p:nvSpPr>
          <p:cNvPr id="14" name="Rectangle 13"/>
          <p:cNvSpPr/>
          <p:nvPr/>
        </p:nvSpPr>
        <p:spPr>
          <a:xfrm rot="20410062">
            <a:off x="9511" y="252281"/>
            <a:ext cx="3024336"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Reminder</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033205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833"/>
            <a:ext cx="8229600" cy="1143000"/>
          </a:xfrm>
          <a:prstGeom prst="rect">
            <a:avLst/>
          </a:prstGeom>
        </p:spPr>
        <p:txBody>
          <a:bodyPr/>
          <a:lstStyle/>
          <a:p>
            <a:r>
              <a:rPr lang="en-IE" b="1" dirty="0" smtClean="0"/>
              <a:t>Examples of Close Contacts</a:t>
            </a:r>
            <a:endParaRPr lang="en-IE" b="1" dirty="0"/>
          </a:p>
        </p:txBody>
      </p:sp>
      <p:sp>
        <p:nvSpPr>
          <p:cNvPr id="3" name="Content Placeholder 2"/>
          <p:cNvSpPr>
            <a:spLocks noGrp="1"/>
          </p:cNvSpPr>
          <p:nvPr>
            <p:ph idx="1"/>
          </p:nvPr>
        </p:nvSpPr>
        <p:spPr>
          <a:xfrm>
            <a:off x="539552" y="1072416"/>
            <a:ext cx="5760640" cy="4525963"/>
          </a:xfrm>
        </p:spPr>
        <p:txBody>
          <a:bodyPr>
            <a:noAutofit/>
          </a:bodyPr>
          <a:lstStyle/>
          <a:p>
            <a:pPr marL="742950" indent="-742950">
              <a:buFont typeface="+mj-lt"/>
              <a:buAutoNum type="arabicPeriod"/>
            </a:pPr>
            <a:r>
              <a:rPr lang="en-IE" sz="3600" b="1" dirty="0" smtClean="0"/>
              <a:t>Household contacts </a:t>
            </a:r>
          </a:p>
          <a:p>
            <a:pPr marL="742950" indent="-742950">
              <a:buFont typeface="+mj-lt"/>
              <a:buAutoNum type="arabicPeriod"/>
            </a:pPr>
            <a:endParaRPr lang="en-IE" sz="3600" b="1" dirty="0" smtClean="0"/>
          </a:p>
          <a:p>
            <a:pPr marL="742950" indent="-742950">
              <a:buFont typeface="+mj-lt"/>
              <a:buAutoNum type="arabicPeriod"/>
            </a:pPr>
            <a:r>
              <a:rPr lang="en-IE" sz="3600" b="1" dirty="0" smtClean="0"/>
              <a:t>Closed </a:t>
            </a:r>
            <a:r>
              <a:rPr lang="en-IE" sz="3600" b="1" dirty="0"/>
              <a:t>space contact </a:t>
            </a:r>
            <a:endParaRPr lang="en-IE" sz="3600" b="1" dirty="0" smtClean="0"/>
          </a:p>
          <a:p>
            <a:pPr marL="742950" indent="-742950">
              <a:buFont typeface="+mj-lt"/>
              <a:buAutoNum type="arabicPeriod"/>
            </a:pPr>
            <a:endParaRPr lang="en-IE" sz="3600" b="1" dirty="0" smtClean="0"/>
          </a:p>
          <a:p>
            <a:pPr marL="742950" indent="-742950">
              <a:buFont typeface="+mj-lt"/>
              <a:buAutoNum type="arabicPeriod"/>
            </a:pPr>
            <a:r>
              <a:rPr lang="en-IE" sz="3600" b="1" dirty="0" smtClean="0"/>
              <a:t>Healthcare work</a:t>
            </a:r>
            <a:r>
              <a:rPr lang="en-IE" sz="4000" b="1" dirty="0" smtClean="0"/>
              <a:t>ers</a:t>
            </a:r>
            <a:endParaRPr lang="en-IE" sz="2800" dirty="0"/>
          </a:p>
          <a:p>
            <a:pPr marL="742950" indent="-742950">
              <a:buFont typeface="+mj-lt"/>
              <a:buAutoNum type="arabicPeriod"/>
            </a:pPr>
            <a:endParaRPr lang="en-IE" sz="3600" b="1" dirty="0" smtClean="0"/>
          </a:p>
          <a:p>
            <a:pPr marL="742950" indent="-742950">
              <a:buFont typeface="+mj-lt"/>
              <a:buAutoNum type="arabicPeriod"/>
            </a:pPr>
            <a:r>
              <a:rPr lang="en-IE" sz="3600" b="1" dirty="0" smtClean="0"/>
              <a:t>Passengers </a:t>
            </a:r>
            <a:r>
              <a:rPr lang="en-IE" sz="3600" b="1" dirty="0"/>
              <a:t>on an </a:t>
            </a:r>
            <a:r>
              <a:rPr lang="en-IE" sz="3600" b="1" dirty="0" smtClean="0"/>
              <a:t>aircraft</a:t>
            </a:r>
            <a:endParaRPr lang="en-IE" sz="1200" b="1" dirty="0" smtClean="0"/>
          </a:p>
          <a:p>
            <a:pPr marL="0" indent="0">
              <a:buNone/>
            </a:pPr>
            <a:r>
              <a:rPr lang="en-IE" sz="1200" i="1" dirty="0" smtClean="0"/>
              <a:t>HSE National Interim Guidelines for the public health management of contacts of cases of covid-19, including healthcare workers</a:t>
            </a:r>
            <a:endParaRPr lang="en-IE" sz="1200" i="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146" y="980728"/>
            <a:ext cx="1334447" cy="124813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6679" y="5027277"/>
            <a:ext cx="1485900" cy="10287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566" y="2420888"/>
            <a:ext cx="1008125" cy="1627496"/>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20072" y="3698590"/>
            <a:ext cx="637034" cy="1192497"/>
          </a:xfrm>
          <a:prstGeom prst="rect">
            <a:avLst/>
          </a:prstGeom>
        </p:spPr>
      </p:pic>
      <p:sp>
        <p:nvSpPr>
          <p:cNvPr id="7" name="Footer Placeholder 6"/>
          <p:cNvSpPr>
            <a:spLocks noGrp="1"/>
          </p:cNvSpPr>
          <p:nvPr>
            <p:ph type="ftr" sz="quarter" idx="11"/>
          </p:nvPr>
        </p:nvSpPr>
        <p:spPr/>
        <p:txBody>
          <a:bodyPr/>
          <a:lstStyle/>
          <a:p>
            <a:r>
              <a:rPr lang="en-IE" smtClean="0"/>
              <a:t>NCTP Revision 04   </a:t>
            </a:r>
            <a:endParaRPr lang="en-IE" dirty="0"/>
          </a:p>
        </p:txBody>
      </p:sp>
      <p:sp>
        <p:nvSpPr>
          <p:cNvPr id="10" name="Slide Number Placeholder 9"/>
          <p:cNvSpPr>
            <a:spLocks noGrp="1"/>
          </p:cNvSpPr>
          <p:nvPr>
            <p:ph type="sldNum" sz="quarter" idx="12"/>
          </p:nvPr>
        </p:nvSpPr>
        <p:spPr/>
        <p:txBody>
          <a:bodyPr/>
          <a:lstStyle/>
          <a:p>
            <a:fld id="{D240F0F5-A8C8-457D-933A-8CE786927DCC}" type="slidenum">
              <a:rPr lang="en-IE" smtClean="0"/>
              <a:pPr/>
              <a:t>7</a:t>
            </a:fld>
            <a:endParaRPr lang="en-IE" dirty="0"/>
          </a:p>
        </p:txBody>
      </p:sp>
      <p:sp>
        <p:nvSpPr>
          <p:cNvPr id="12" name="Rectangle 11"/>
          <p:cNvSpPr/>
          <p:nvPr/>
        </p:nvSpPr>
        <p:spPr>
          <a:xfrm rot="20410062">
            <a:off x="-459048" y="108266"/>
            <a:ext cx="3024336"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Reminder</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55029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556"/>
            <a:ext cx="9144000" cy="1220753"/>
          </a:xfrm>
          <a:prstGeom prst="rect">
            <a:avLst/>
          </a:prstGeom>
        </p:spPr>
        <p:txBody>
          <a:bodyPr/>
          <a:lstStyle/>
          <a:p>
            <a:r>
              <a:rPr lang="en-IE" b="1" dirty="0" smtClean="0">
                <a:solidFill>
                  <a:schemeClr val="tx1"/>
                </a:solidFill>
              </a:rPr>
              <a:t>Characteristics of a Casual Contact</a:t>
            </a:r>
            <a:endParaRPr lang="en-IE" b="1" dirty="0">
              <a:solidFill>
                <a:schemeClr val="tx1"/>
              </a:solidFill>
            </a:endParaRPr>
          </a:p>
        </p:txBody>
      </p:sp>
      <p:sp>
        <p:nvSpPr>
          <p:cNvPr id="3" name="Content Placeholder 2"/>
          <p:cNvSpPr>
            <a:spLocks noGrp="1"/>
          </p:cNvSpPr>
          <p:nvPr>
            <p:ph idx="1"/>
          </p:nvPr>
        </p:nvSpPr>
        <p:spPr>
          <a:xfrm>
            <a:off x="457200" y="1361976"/>
            <a:ext cx="6851104" cy="4320480"/>
          </a:xfrm>
        </p:spPr>
        <p:txBody>
          <a:bodyPr>
            <a:normAutofit/>
          </a:bodyPr>
          <a:lstStyle/>
          <a:p>
            <a:pPr marL="0" indent="0">
              <a:buNone/>
            </a:pPr>
            <a:r>
              <a:rPr lang="en-IE" sz="1800" dirty="0" smtClean="0"/>
              <a:t>Any </a:t>
            </a:r>
            <a:r>
              <a:rPr lang="en-IE" sz="1800" dirty="0"/>
              <a:t>individual who has shared a </a:t>
            </a:r>
            <a:r>
              <a:rPr lang="en-IE" sz="2100" b="1" dirty="0" smtClean="0"/>
              <a:t>Closed Space </a:t>
            </a:r>
            <a:r>
              <a:rPr lang="en-IE" sz="1800" dirty="0"/>
              <a:t>with a confirmed case for </a:t>
            </a:r>
            <a:r>
              <a:rPr lang="en-IE" sz="1800" b="1" dirty="0"/>
              <a:t>less than two </a:t>
            </a:r>
            <a:r>
              <a:rPr lang="en-IE" sz="1800" b="1" dirty="0" smtClean="0"/>
              <a:t>hours</a:t>
            </a:r>
            <a:r>
              <a:rPr lang="en-IE" sz="1800" b="1" dirty="0"/>
              <a:t> </a:t>
            </a:r>
            <a:endParaRPr lang="en-IE" sz="1800" b="1" dirty="0" smtClean="0"/>
          </a:p>
          <a:p>
            <a:pPr marL="0" indent="0">
              <a:buNone/>
            </a:pPr>
            <a:endParaRPr lang="en-IE" sz="1800" b="1" dirty="0"/>
          </a:p>
          <a:p>
            <a:pPr marL="0" indent="0">
              <a:buNone/>
            </a:pPr>
            <a:r>
              <a:rPr lang="en-IE" sz="1800" dirty="0" smtClean="0"/>
              <a:t>Any individual who has shared a closed space with a confirmed case for </a:t>
            </a:r>
            <a:r>
              <a:rPr lang="en-IE" sz="1800" b="1" dirty="0" smtClean="0"/>
              <a:t>longer than two hours</a:t>
            </a:r>
            <a:r>
              <a:rPr lang="en-IE" sz="1800" dirty="0" smtClean="0"/>
              <a:t>, but following a risk assessment, does not meet the definition of a close contact.</a:t>
            </a:r>
          </a:p>
          <a:p>
            <a:pPr marL="0" indent="0">
              <a:buNone/>
            </a:pPr>
            <a:endParaRPr lang="en-IE" sz="1800" dirty="0"/>
          </a:p>
          <a:p>
            <a:pPr marL="0" indent="0">
              <a:buNone/>
            </a:pPr>
            <a:r>
              <a:rPr lang="en-IE" sz="2100" b="1" dirty="0"/>
              <a:t>Passengers on an aircraft </a:t>
            </a:r>
            <a:r>
              <a:rPr lang="en-IE" sz="1800" dirty="0"/>
              <a:t>sitting </a:t>
            </a:r>
            <a:r>
              <a:rPr lang="en-IE" sz="1800" b="1" dirty="0"/>
              <a:t>beyond two seats </a:t>
            </a:r>
            <a:r>
              <a:rPr lang="en-IE" sz="1800" dirty="0"/>
              <a:t>(in any direction) of a confirmed case. </a:t>
            </a:r>
          </a:p>
          <a:p>
            <a:pPr marL="0" indent="0">
              <a:buNone/>
            </a:pPr>
            <a:endParaRPr lang="en-IE"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0525" y="4581128"/>
            <a:ext cx="1576388" cy="9652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638" y="1203737"/>
            <a:ext cx="1259372" cy="1679163"/>
          </a:xfrm>
          <a:prstGeom prst="rect">
            <a:avLst/>
          </a:prstGeom>
        </p:spPr>
      </p:pic>
      <p:sp>
        <p:nvSpPr>
          <p:cNvPr id="10" name="TextBox 9"/>
          <p:cNvSpPr txBox="1"/>
          <p:nvPr/>
        </p:nvSpPr>
        <p:spPr>
          <a:xfrm>
            <a:off x="7421733" y="2648525"/>
            <a:ext cx="895181" cy="369332"/>
          </a:xfrm>
          <a:prstGeom prst="rect">
            <a:avLst/>
          </a:prstGeom>
          <a:noFill/>
        </p:spPr>
        <p:txBody>
          <a:bodyPr wrap="none" rtlCol="0">
            <a:spAutoFit/>
          </a:bodyPr>
          <a:lstStyle/>
          <a:p>
            <a:r>
              <a:rPr lang="en-IE" b="1" dirty="0" smtClean="0">
                <a:solidFill>
                  <a:srgbClr val="FF0000"/>
                </a:solidFill>
              </a:rPr>
              <a:t>2 hours</a:t>
            </a:r>
            <a:endParaRPr lang="en-IE" b="1" dirty="0">
              <a:solidFill>
                <a:srgbClr val="FF0000"/>
              </a:solidFill>
            </a:endParaRPr>
          </a:p>
        </p:txBody>
      </p:sp>
      <p:sp>
        <p:nvSpPr>
          <p:cNvPr id="6" name="Footer Placeholder 5"/>
          <p:cNvSpPr>
            <a:spLocks noGrp="1"/>
          </p:cNvSpPr>
          <p:nvPr>
            <p:ph type="ftr" sz="quarter" idx="11"/>
          </p:nvPr>
        </p:nvSpPr>
        <p:spPr/>
        <p:txBody>
          <a:bodyPr/>
          <a:lstStyle/>
          <a:p>
            <a:r>
              <a:rPr lang="en-IE" smtClean="0"/>
              <a:t>NCTP Revision 04   </a:t>
            </a:r>
            <a:endParaRPr lang="en-IE" dirty="0"/>
          </a:p>
        </p:txBody>
      </p:sp>
      <p:sp>
        <p:nvSpPr>
          <p:cNvPr id="7" name="Slide Number Placeholder 6"/>
          <p:cNvSpPr>
            <a:spLocks noGrp="1"/>
          </p:cNvSpPr>
          <p:nvPr>
            <p:ph type="sldNum" sz="quarter" idx="12"/>
          </p:nvPr>
        </p:nvSpPr>
        <p:spPr/>
        <p:txBody>
          <a:bodyPr/>
          <a:lstStyle/>
          <a:p>
            <a:fld id="{D240F0F5-A8C8-457D-933A-8CE786927DCC}" type="slidenum">
              <a:rPr lang="en-IE" smtClean="0"/>
              <a:pPr/>
              <a:t>8</a:t>
            </a:fld>
            <a:endParaRPr lang="en-IE" dirty="0"/>
          </a:p>
        </p:txBody>
      </p:sp>
      <p:sp>
        <p:nvSpPr>
          <p:cNvPr id="11" name="Rectangle 10"/>
          <p:cNvSpPr/>
          <p:nvPr/>
        </p:nvSpPr>
        <p:spPr>
          <a:xfrm rot="20410062">
            <a:off x="-315033" y="123273"/>
            <a:ext cx="3024336"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Reminder</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05091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2670"/>
            <a:ext cx="9144000" cy="1220753"/>
          </a:xfrm>
          <a:prstGeom prst="rect">
            <a:avLst/>
          </a:prstGeom>
        </p:spPr>
        <p:txBody>
          <a:bodyPr>
            <a:normAutofit fontScale="90000"/>
          </a:bodyPr>
          <a:lstStyle/>
          <a:p>
            <a:r>
              <a:rPr lang="en-IE" dirty="0" smtClean="0"/>
              <a:t>Section 1 – How to conduct the close contact call</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438" y="2756926"/>
            <a:ext cx="2143125" cy="2857500"/>
          </a:xfrm>
          <a:prstGeom prst="rect">
            <a:avLst/>
          </a:prstGeom>
        </p:spPr>
      </p:pic>
      <p:sp>
        <p:nvSpPr>
          <p:cNvPr id="3" name="Slide Number Placeholder 2"/>
          <p:cNvSpPr>
            <a:spLocks noGrp="1"/>
          </p:cNvSpPr>
          <p:nvPr>
            <p:ph type="sldNum" sz="quarter" idx="12"/>
          </p:nvPr>
        </p:nvSpPr>
        <p:spPr/>
        <p:txBody>
          <a:bodyPr/>
          <a:lstStyle/>
          <a:p>
            <a:fld id="{D240F0F5-A8C8-457D-933A-8CE786927DCC}" type="slidenum">
              <a:rPr lang="en-IE" smtClean="0"/>
              <a:t>9</a:t>
            </a:fld>
            <a:endParaRPr lang="en-IE"/>
          </a:p>
        </p:txBody>
      </p:sp>
      <p:sp>
        <p:nvSpPr>
          <p:cNvPr id="4" name="Footer Placeholder 3"/>
          <p:cNvSpPr>
            <a:spLocks noGrp="1"/>
          </p:cNvSpPr>
          <p:nvPr>
            <p:ph type="ftr" sz="quarter" idx="11"/>
          </p:nvPr>
        </p:nvSpPr>
        <p:spPr/>
        <p:txBody>
          <a:bodyPr/>
          <a:lstStyle/>
          <a:p>
            <a:r>
              <a:rPr lang="en-IE" smtClean="0"/>
              <a:t>Revision 04</a:t>
            </a:r>
            <a:endParaRPr lang="en-IE"/>
          </a:p>
        </p:txBody>
      </p:sp>
    </p:spTree>
    <p:extLst>
      <p:ext uri="{BB962C8B-B14F-4D97-AF65-F5344CB8AC3E}">
        <p14:creationId xmlns:p14="http://schemas.microsoft.com/office/powerpoint/2010/main" val="443824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2437</Words>
  <Application>Microsoft Office PowerPoint</Application>
  <PresentationFormat>On-screen Show (4:3)</PresentationFormat>
  <Paragraphs>384</Paragraphs>
  <Slides>42</Slides>
  <Notes>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Module 2 – Call 2</vt:lpstr>
      <vt:lpstr>Aim</vt:lpstr>
      <vt:lpstr>Sections</vt:lpstr>
      <vt:lpstr>Definition of a contact</vt:lpstr>
      <vt:lpstr>Types  of Contact </vt:lpstr>
      <vt:lpstr>Definition of a Close Contact</vt:lpstr>
      <vt:lpstr>Examples of Close Contacts</vt:lpstr>
      <vt:lpstr>Characteristics of a Casual Contact</vt:lpstr>
      <vt:lpstr>Section 1 – How to conduct the close contact call</vt:lpstr>
      <vt:lpstr>Who are you calling?</vt:lpstr>
      <vt:lpstr>Why are you calling?</vt:lpstr>
      <vt:lpstr>Supporting Documents</vt:lpstr>
      <vt:lpstr>Steps to be followed</vt:lpstr>
      <vt:lpstr>Step 1 Introduce yourself &amp; confirm identity details</vt:lpstr>
      <vt:lpstr>Step 2 – Explain the Purpose of the Call</vt:lpstr>
      <vt:lpstr>Step 3 – Re-confirm consent to share information</vt:lpstr>
      <vt:lpstr>Step 4 – Identify contacts &amp; risk-assess   Close, Casual or Unknown</vt:lpstr>
      <vt:lpstr>Definition of a contact</vt:lpstr>
      <vt:lpstr>Types  of Contact </vt:lpstr>
      <vt:lpstr>Definition of a Close Contact</vt:lpstr>
      <vt:lpstr>Examples of Close Contacts</vt:lpstr>
      <vt:lpstr>Characteristics of a Casual Contact</vt:lpstr>
      <vt:lpstr>Step 4 – Identify contacts &amp; risk-assess</vt:lpstr>
      <vt:lpstr>Identification of Contacts</vt:lpstr>
      <vt:lpstr>Prompts to support identification of close contacts</vt:lpstr>
      <vt:lpstr>Step 5 – Run through days since first symptoms</vt:lpstr>
      <vt:lpstr>Prompts</vt:lpstr>
      <vt:lpstr>Step 6 – Give Health Advice</vt:lpstr>
      <vt:lpstr>Step 7 Advise on what happens next</vt:lpstr>
      <vt:lpstr>Section 2</vt:lpstr>
      <vt:lpstr>PowerPoint Presentation</vt:lpstr>
      <vt:lpstr>  Section 3 – Call Management Advice   How to manage interactions in a professional, courteous, compassionate and informed manner</vt:lpstr>
      <vt:lpstr>Understanding the type of Responses/Reactions you will encounter</vt:lpstr>
      <vt:lpstr>Understanding the type of responses you will encounter - continued</vt:lpstr>
      <vt:lpstr>Practical Advice on Looking After Yourself</vt:lpstr>
      <vt:lpstr>Things to Avoid if you are Feeling Stressed</vt:lpstr>
      <vt:lpstr>Key Messages</vt:lpstr>
      <vt:lpstr>Section4  Using the data management system</vt:lpstr>
      <vt:lpstr>Section 5  Role Play Scenarios</vt:lpstr>
      <vt:lpstr>Assign Roles</vt:lpstr>
      <vt:lpstr>Role Play</vt:lpstr>
      <vt:lpstr>PowerPoint Presentation</vt:lpstr>
    </vt:vector>
  </TitlesOfParts>
  <Company>HSE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Contact Tracing Induction Programme  Module 3 – Call 3</dc:title>
  <dc:creator>Veronica  Hanlon</dc:creator>
  <cp:lastModifiedBy>Veronica  Hanlon</cp:lastModifiedBy>
  <cp:revision>41</cp:revision>
  <cp:lastPrinted>2020-03-14T12:40:28Z</cp:lastPrinted>
  <dcterms:created xsi:type="dcterms:W3CDTF">2020-03-14T10:40:19Z</dcterms:created>
  <dcterms:modified xsi:type="dcterms:W3CDTF">2020-03-15T17:05:30Z</dcterms:modified>
</cp:coreProperties>
</file>