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7" r:id="rId2"/>
    <p:sldId id="258" r:id="rId3"/>
    <p:sldId id="259" r:id="rId4"/>
    <p:sldId id="293" r:id="rId5"/>
    <p:sldId id="313" r:id="rId6"/>
    <p:sldId id="314" r:id="rId7"/>
    <p:sldId id="294" r:id="rId8"/>
    <p:sldId id="295" r:id="rId9"/>
    <p:sldId id="310" r:id="rId10"/>
    <p:sldId id="296" r:id="rId11"/>
    <p:sldId id="297" r:id="rId12"/>
    <p:sldId id="298" r:id="rId13"/>
    <p:sldId id="299" r:id="rId14"/>
    <p:sldId id="300" r:id="rId15"/>
    <p:sldId id="301" r:id="rId16"/>
    <p:sldId id="318" r:id="rId17"/>
    <p:sldId id="324" r:id="rId18"/>
    <p:sldId id="325" r:id="rId19"/>
    <p:sldId id="326" r:id="rId20"/>
    <p:sldId id="327" r:id="rId21"/>
    <p:sldId id="302" r:id="rId22"/>
    <p:sldId id="305" r:id="rId23"/>
    <p:sldId id="309" r:id="rId24"/>
    <p:sldId id="322" r:id="rId25"/>
    <p:sldId id="323" r:id="rId26"/>
    <p:sldId id="317" r:id="rId27"/>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740" autoAdjust="0"/>
  </p:normalViewPr>
  <p:slideViewPr>
    <p:cSldViewPr>
      <p:cViewPr>
        <p:scale>
          <a:sx n="80" d="100"/>
          <a:sy n="80" d="100"/>
        </p:scale>
        <p:origin x="-1074" y="7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812DDC6A-49C4-4687-BE27-8570FF6ECA8E}" type="datetimeFigureOut">
              <a:rPr lang="en-IE" smtClean="0"/>
              <a:t>15/03/2020</a:t>
            </a:fld>
            <a:endParaRPr lang="en-IE"/>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9FCCD1DE-FAF8-4B3D-9781-D60990C319D7}" type="slidenum">
              <a:rPr lang="en-IE" smtClean="0"/>
              <a:t>‹#›</a:t>
            </a:fld>
            <a:endParaRPr lang="en-IE"/>
          </a:p>
        </p:txBody>
      </p:sp>
    </p:spTree>
    <p:extLst>
      <p:ext uri="{BB962C8B-B14F-4D97-AF65-F5344CB8AC3E}">
        <p14:creationId xmlns:p14="http://schemas.microsoft.com/office/powerpoint/2010/main" val="2961463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76EBA2DB-453F-4676-ACC2-A2B2A88B1C36}" type="datetimeFigureOut">
              <a:rPr lang="en-IE" smtClean="0"/>
              <a:t>15/03/2020</a:t>
            </a:fld>
            <a:endParaRPr lang="en-IE" dirty="0"/>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6E58B077-0359-4D4C-B043-3580F701EA92}" type="slidenum">
              <a:rPr lang="en-IE" smtClean="0"/>
              <a:t>‹#›</a:t>
            </a:fld>
            <a:endParaRPr lang="en-IE" dirty="0"/>
          </a:p>
        </p:txBody>
      </p:sp>
    </p:spTree>
    <p:extLst>
      <p:ext uri="{BB962C8B-B14F-4D97-AF65-F5344CB8AC3E}">
        <p14:creationId xmlns:p14="http://schemas.microsoft.com/office/powerpoint/2010/main" val="1549090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B7D69AB0-934D-4105-8ED2-F0DADCE55598}" type="slidenum">
              <a:rPr lang="en-IE" smtClean="0"/>
              <a:pPr/>
              <a:t>1</a:t>
            </a:fld>
            <a:endParaRPr lang="en-I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200" dirty="0" smtClean="0"/>
              <a:t>The aim of this programme is to provide you with the knowledge and skills required to support Call 3 of the contact tracing process which will be to those people</a:t>
            </a:r>
            <a:r>
              <a:rPr lang="en-IE" sz="1200" baseline="0" dirty="0" smtClean="0"/>
              <a:t> who have been identified as CLOSE CONTACTS</a:t>
            </a:r>
            <a:endParaRPr lang="en-IE" dirty="0"/>
          </a:p>
        </p:txBody>
      </p:sp>
      <p:sp>
        <p:nvSpPr>
          <p:cNvPr id="4" name="Slide Number Placeholder 3"/>
          <p:cNvSpPr>
            <a:spLocks noGrp="1"/>
          </p:cNvSpPr>
          <p:nvPr>
            <p:ph type="sldNum" sz="quarter" idx="10"/>
          </p:nvPr>
        </p:nvSpPr>
        <p:spPr/>
        <p:txBody>
          <a:bodyPr/>
          <a:lstStyle/>
          <a:p>
            <a:fld id="{B7D69AB0-934D-4105-8ED2-F0DADCE55598}" type="slidenum">
              <a:rPr lang="en-IE" smtClean="0"/>
              <a:pPr/>
              <a:t>2</a:t>
            </a:fld>
            <a:endParaRPr lang="en-IE" dirty="0"/>
          </a:p>
        </p:txBody>
      </p:sp>
    </p:spTree>
    <p:extLst>
      <p:ext uri="{BB962C8B-B14F-4D97-AF65-F5344CB8AC3E}">
        <p14:creationId xmlns:p14="http://schemas.microsoft.com/office/powerpoint/2010/main" val="3435707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We</a:t>
            </a:r>
            <a:r>
              <a:rPr lang="en-IE" baseline="0" dirty="0" smtClean="0"/>
              <a:t> will cover the basic knowledge required around the corona virus and the disease first and then we will look at the process of making the call.  You will have an opportunity to look at the skills required for making the call and the frequently asked questions that you might encounter.</a:t>
            </a:r>
          </a:p>
          <a:p>
            <a:endParaRPr lang="en-IE" baseline="0" dirty="0" smtClean="0"/>
          </a:p>
          <a:p>
            <a:r>
              <a:rPr lang="en-IE" baseline="0" dirty="0" smtClean="0"/>
              <a:t>Lastly you will have an opportunity to look at the data management system and learn how to input the data from the call.</a:t>
            </a:r>
          </a:p>
          <a:p>
            <a:endParaRPr lang="en-IE" dirty="0"/>
          </a:p>
        </p:txBody>
      </p:sp>
      <p:sp>
        <p:nvSpPr>
          <p:cNvPr id="4" name="Slide Number Placeholder 3"/>
          <p:cNvSpPr>
            <a:spLocks noGrp="1"/>
          </p:cNvSpPr>
          <p:nvPr>
            <p:ph type="sldNum" sz="quarter" idx="10"/>
          </p:nvPr>
        </p:nvSpPr>
        <p:spPr/>
        <p:txBody>
          <a:bodyPr/>
          <a:lstStyle/>
          <a:p>
            <a:fld id="{6E58B077-0359-4D4C-B043-3580F701EA92}" type="slidenum">
              <a:rPr lang="en-IE" smtClean="0"/>
              <a:t>3</a:t>
            </a:fld>
            <a:endParaRPr lang="en-IE" dirty="0"/>
          </a:p>
        </p:txBody>
      </p:sp>
    </p:spTree>
    <p:extLst>
      <p:ext uri="{BB962C8B-B14F-4D97-AF65-F5344CB8AC3E}">
        <p14:creationId xmlns:p14="http://schemas.microsoft.com/office/powerpoint/2010/main" val="366570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E58B077-0359-4D4C-B043-3580F701EA92}" type="slidenum">
              <a:rPr lang="en-IE" smtClean="0"/>
              <a:t>11</a:t>
            </a:fld>
            <a:endParaRPr lang="en-IE" dirty="0"/>
          </a:p>
        </p:txBody>
      </p:sp>
    </p:spTree>
    <p:extLst>
      <p:ext uri="{BB962C8B-B14F-4D97-AF65-F5344CB8AC3E}">
        <p14:creationId xmlns:p14="http://schemas.microsoft.com/office/powerpoint/2010/main" val="397160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B7D69AB0-934D-4105-8ED2-F0DADCE55598}" type="slidenum">
              <a:rPr lang="en-IE" smtClean="0"/>
              <a:pPr/>
              <a:t>21</a:t>
            </a:fld>
            <a:endParaRPr lang="en-IE" dirty="0"/>
          </a:p>
        </p:txBody>
      </p:sp>
    </p:spTree>
    <p:extLst>
      <p:ext uri="{BB962C8B-B14F-4D97-AF65-F5344CB8AC3E}">
        <p14:creationId xmlns:p14="http://schemas.microsoft.com/office/powerpoint/2010/main" val="790723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0A3C0812-EBF8-4BE4-8AEF-A69C44F0618B}" type="datetime1">
              <a:rPr lang="en-IE" smtClean="0"/>
              <a:t>15/03/2020</a:t>
            </a:fld>
            <a:endParaRPr lang="en-IE" dirty="0"/>
          </a:p>
        </p:txBody>
      </p:sp>
      <p:sp>
        <p:nvSpPr>
          <p:cNvPr id="5" name="Footer Placeholder 4"/>
          <p:cNvSpPr>
            <a:spLocks noGrp="1"/>
          </p:cNvSpPr>
          <p:nvPr>
            <p:ph type="ftr" sz="quarter" idx="11"/>
          </p:nvPr>
        </p:nvSpPr>
        <p:spPr/>
        <p:txBody>
          <a:bodyPr/>
          <a:lstStyle/>
          <a:p>
            <a:r>
              <a:rPr lang="en-IE" dirty="0" smtClean="0"/>
              <a:t>Revision 04</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404600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BEC9681-FBB3-43A7-91ED-57F1C522A4A6}" type="datetime1">
              <a:rPr lang="en-IE" smtClean="0"/>
              <a:t>15/03/2020</a:t>
            </a:fld>
            <a:endParaRPr lang="en-IE" dirty="0"/>
          </a:p>
        </p:txBody>
      </p:sp>
      <p:sp>
        <p:nvSpPr>
          <p:cNvPr id="5" name="Footer Placeholder 4"/>
          <p:cNvSpPr>
            <a:spLocks noGrp="1"/>
          </p:cNvSpPr>
          <p:nvPr>
            <p:ph type="ftr" sz="quarter" idx="11"/>
          </p:nvPr>
        </p:nvSpPr>
        <p:spPr/>
        <p:txBody>
          <a:bodyPr/>
          <a:lstStyle/>
          <a:p>
            <a:r>
              <a:rPr lang="en-IE" dirty="0" smtClean="0"/>
              <a:t>Revision 04</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68408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6D1DC89-D10D-4569-9A97-461662959EF0}" type="datetime1">
              <a:rPr lang="en-IE" smtClean="0"/>
              <a:t>15/03/2020</a:t>
            </a:fld>
            <a:endParaRPr lang="en-IE" dirty="0"/>
          </a:p>
        </p:txBody>
      </p:sp>
      <p:sp>
        <p:nvSpPr>
          <p:cNvPr id="5" name="Footer Placeholder 4"/>
          <p:cNvSpPr>
            <a:spLocks noGrp="1"/>
          </p:cNvSpPr>
          <p:nvPr>
            <p:ph type="ftr" sz="quarter" idx="11"/>
          </p:nvPr>
        </p:nvSpPr>
        <p:spPr/>
        <p:txBody>
          <a:bodyPr/>
          <a:lstStyle/>
          <a:p>
            <a:r>
              <a:rPr lang="en-IE" dirty="0" smtClean="0"/>
              <a:t>Revision 04</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315603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endParaRPr lang="en-IE" dirty="0"/>
          </a:p>
        </p:txBody>
      </p:sp>
      <p:sp>
        <p:nvSpPr>
          <p:cNvPr id="5" name="Footer Placeholder 4"/>
          <p:cNvSpPr>
            <a:spLocks noGrp="1"/>
          </p:cNvSpPr>
          <p:nvPr>
            <p:ph type="ftr" sz="quarter" idx="11"/>
          </p:nvPr>
        </p:nvSpPr>
        <p:spPr/>
        <p:txBody>
          <a:bodyPr/>
          <a:lstStyle/>
          <a:p>
            <a:r>
              <a:rPr lang="en-IE" dirty="0" smtClean="0"/>
              <a:t>NCTP Revision 04</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123237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320C30-9273-416E-A694-91FD7B122809}" type="datetime1">
              <a:rPr lang="en-IE" smtClean="0"/>
              <a:t>15/03/2020</a:t>
            </a:fld>
            <a:endParaRPr lang="en-IE" dirty="0"/>
          </a:p>
        </p:txBody>
      </p:sp>
      <p:sp>
        <p:nvSpPr>
          <p:cNvPr id="5" name="Footer Placeholder 4"/>
          <p:cNvSpPr>
            <a:spLocks noGrp="1"/>
          </p:cNvSpPr>
          <p:nvPr>
            <p:ph type="ftr" sz="quarter" idx="11"/>
          </p:nvPr>
        </p:nvSpPr>
        <p:spPr/>
        <p:txBody>
          <a:bodyPr/>
          <a:lstStyle/>
          <a:p>
            <a:r>
              <a:rPr lang="en-IE" dirty="0" smtClean="0"/>
              <a:t>Revision 04</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162892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B76377A5-E1F1-40AD-92A6-153FBAD96435}" type="datetime1">
              <a:rPr lang="en-IE" smtClean="0"/>
              <a:t>15/03/2020</a:t>
            </a:fld>
            <a:endParaRPr lang="en-IE" dirty="0"/>
          </a:p>
        </p:txBody>
      </p:sp>
      <p:sp>
        <p:nvSpPr>
          <p:cNvPr id="6" name="Footer Placeholder 5"/>
          <p:cNvSpPr>
            <a:spLocks noGrp="1"/>
          </p:cNvSpPr>
          <p:nvPr>
            <p:ph type="ftr" sz="quarter" idx="11"/>
          </p:nvPr>
        </p:nvSpPr>
        <p:spPr/>
        <p:txBody>
          <a:bodyPr/>
          <a:lstStyle/>
          <a:p>
            <a:r>
              <a:rPr lang="en-IE" dirty="0" smtClean="0"/>
              <a:t>Revision 04</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87673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E9A3F079-1851-4260-9D67-B22A51706250}" type="datetime1">
              <a:rPr lang="en-IE" smtClean="0"/>
              <a:t>15/03/2020</a:t>
            </a:fld>
            <a:endParaRPr lang="en-IE" dirty="0"/>
          </a:p>
        </p:txBody>
      </p:sp>
      <p:sp>
        <p:nvSpPr>
          <p:cNvPr id="8" name="Footer Placeholder 7"/>
          <p:cNvSpPr>
            <a:spLocks noGrp="1"/>
          </p:cNvSpPr>
          <p:nvPr>
            <p:ph type="ftr" sz="quarter" idx="11"/>
          </p:nvPr>
        </p:nvSpPr>
        <p:spPr/>
        <p:txBody>
          <a:bodyPr/>
          <a:lstStyle/>
          <a:p>
            <a:r>
              <a:rPr lang="en-IE" dirty="0" smtClean="0"/>
              <a:t>Revision 04</a:t>
            </a:r>
            <a:endParaRPr lang="en-IE" dirty="0"/>
          </a:p>
        </p:txBody>
      </p:sp>
      <p:sp>
        <p:nvSpPr>
          <p:cNvPr id="9" name="Slide Number Placeholder 8"/>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2073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CD563102-2A8B-4988-9349-69C1A009751C}" type="datetime1">
              <a:rPr lang="en-IE" smtClean="0"/>
              <a:t>15/03/2020</a:t>
            </a:fld>
            <a:endParaRPr lang="en-IE" dirty="0"/>
          </a:p>
        </p:txBody>
      </p:sp>
      <p:sp>
        <p:nvSpPr>
          <p:cNvPr id="4" name="Footer Placeholder 3"/>
          <p:cNvSpPr>
            <a:spLocks noGrp="1"/>
          </p:cNvSpPr>
          <p:nvPr>
            <p:ph type="ftr" sz="quarter" idx="11"/>
          </p:nvPr>
        </p:nvSpPr>
        <p:spPr/>
        <p:txBody>
          <a:bodyPr/>
          <a:lstStyle/>
          <a:p>
            <a:r>
              <a:rPr lang="en-IE" dirty="0" smtClean="0"/>
              <a:t>Revision 04</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1067510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9943D-DAC4-48AE-A8CC-6D2BA9FFBA8D}" type="datetime1">
              <a:rPr lang="en-IE" smtClean="0"/>
              <a:t>15/03/2020</a:t>
            </a:fld>
            <a:endParaRPr lang="en-IE" dirty="0"/>
          </a:p>
        </p:txBody>
      </p:sp>
      <p:sp>
        <p:nvSpPr>
          <p:cNvPr id="3" name="Footer Placeholder 2"/>
          <p:cNvSpPr>
            <a:spLocks noGrp="1"/>
          </p:cNvSpPr>
          <p:nvPr>
            <p:ph type="ftr" sz="quarter" idx="11"/>
          </p:nvPr>
        </p:nvSpPr>
        <p:spPr/>
        <p:txBody>
          <a:bodyPr/>
          <a:lstStyle/>
          <a:p>
            <a:r>
              <a:rPr lang="en-IE" dirty="0" smtClean="0"/>
              <a:t>Revision 04</a:t>
            </a:r>
            <a:endParaRPr lang="en-IE" dirty="0"/>
          </a:p>
        </p:txBody>
      </p:sp>
      <p:sp>
        <p:nvSpPr>
          <p:cNvPr id="4" name="Slide Number Placeholder 3"/>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211886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C12F9-790B-457C-9E4B-85B0D45CB660}" type="datetime1">
              <a:rPr lang="en-IE" smtClean="0"/>
              <a:t>15/03/2020</a:t>
            </a:fld>
            <a:endParaRPr lang="en-IE" dirty="0"/>
          </a:p>
        </p:txBody>
      </p:sp>
      <p:sp>
        <p:nvSpPr>
          <p:cNvPr id="6" name="Footer Placeholder 5"/>
          <p:cNvSpPr>
            <a:spLocks noGrp="1"/>
          </p:cNvSpPr>
          <p:nvPr>
            <p:ph type="ftr" sz="quarter" idx="11"/>
          </p:nvPr>
        </p:nvSpPr>
        <p:spPr/>
        <p:txBody>
          <a:bodyPr/>
          <a:lstStyle/>
          <a:p>
            <a:r>
              <a:rPr lang="en-IE" dirty="0" smtClean="0"/>
              <a:t>Revision 04</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147847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F17270-9708-4503-A837-95D519DFC188}" type="datetime1">
              <a:rPr lang="en-IE" smtClean="0"/>
              <a:t>15/03/2020</a:t>
            </a:fld>
            <a:endParaRPr lang="en-IE" dirty="0"/>
          </a:p>
        </p:txBody>
      </p:sp>
      <p:sp>
        <p:nvSpPr>
          <p:cNvPr id="6" name="Footer Placeholder 5"/>
          <p:cNvSpPr>
            <a:spLocks noGrp="1"/>
          </p:cNvSpPr>
          <p:nvPr>
            <p:ph type="ftr" sz="quarter" idx="11"/>
          </p:nvPr>
        </p:nvSpPr>
        <p:spPr/>
        <p:txBody>
          <a:bodyPr/>
          <a:lstStyle/>
          <a:p>
            <a:r>
              <a:rPr lang="en-IE" dirty="0" smtClean="0"/>
              <a:t>Revision 04</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257143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C801A-32FB-4C01-B570-FE2E23CBC78B}" type="datetime1">
              <a:rPr lang="en-IE" smtClean="0"/>
              <a:t>15/03/2020</a:t>
            </a:fld>
            <a:endParaRPr lang="en-IE"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dirty="0" smtClean="0"/>
              <a:t>Revision 04</a:t>
            </a:r>
            <a:endParaRPr lang="en-IE"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0F0F5-A8C8-457D-933A-8CE786927DCC}" type="slidenum">
              <a:rPr lang="en-IE" smtClean="0"/>
              <a:t>‹#›</a:t>
            </a:fld>
            <a:endParaRPr lang="en-IE" dirty="0"/>
          </a:p>
        </p:txBody>
      </p:sp>
    </p:spTree>
    <p:extLst>
      <p:ext uri="{BB962C8B-B14F-4D97-AF65-F5344CB8AC3E}">
        <p14:creationId xmlns:p14="http://schemas.microsoft.com/office/powerpoint/2010/main" val="2253813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hse.ie/" TargetMode="Externa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hse.i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0" indent="0">
              <a:buNone/>
            </a:pPr>
            <a:r>
              <a:rPr lang="en-IE" dirty="0" smtClean="0"/>
              <a:t> </a:t>
            </a:r>
            <a:endParaRPr lang="en-IE" dirty="0"/>
          </a:p>
        </p:txBody>
      </p:sp>
      <p:sp>
        <p:nvSpPr>
          <p:cNvPr id="2" name="TextBox 1"/>
          <p:cNvSpPr txBox="1"/>
          <p:nvPr/>
        </p:nvSpPr>
        <p:spPr>
          <a:xfrm>
            <a:off x="3554361" y="3633411"/>
            <a:ext cx="1734386" cy="369332"/>
          </a:xfrm>
          <a:prstGeom prst="rect">
            <a:avLst/>
          </a:prstGeom>
          <a:noFill/>
        </p:spPr>
        <p:txBody>
          <a:bodyPr wrap="none" rtlCol="0">
            <a:spAutoFit/>
          </a:bodyPr>
          <a:lstStyle/>
          <a:p>
            <a:r>
              <a:rPr lang="en-IE" dirty="0" smtClean="0">
                <a:solidFill>
                  <a:schemeClr val="bg1"/>
                </a:solidFill>
              </a:rPr>
              <a:t>Rev  04 14/4/20 </a:t>
            </a:r>
            <a:endParaRPr lang="en-IE"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4361" y="4002743"/>
            <a:ext cx="1953743" cy="1339946"/>
          </a:xfrm>
          <a:prstGeom prst="rect">
            <a:avLst/>
          </a:prstGeom>
        </p:spPr>
      </p:pic>
      <p:sp>
        <p:nvSpPr>
          <p:cNvPr id="7" name="Rectangle 6"/>
          <p:cNvSpPr/>
          <p:nvPr/>
        </p:nvSpPr>
        <p:spPr>
          <a:xfrm>
            <a:off x="0" y="15668"/>
            <a:ext cx="9144000" cy="328498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t>National Contact Tracing Induction Programme </a:t>
            </a:r>
            <a:endParaRPr lang="en-IE" sz="3600" b="1" dirty="0"/>
          </a:p>
        </p:txBody>
      </p:sp>
      <p:sp>
        <p:nvSpPr>
          <p:cNvPr id="6" name="Slide Number Placeholder 5"/>
          <p:cNvSpPr>
            <a:spLocks noGrp="1"/>
          </p:cNvSpPr>
          <p:nvPr>
            <p:ph type="sldNum" sz="quarter" idx="12"/>
          </p:nvPr>
        </p:nvSpPr>
        <p:spPr/>
        <p:txBody>
          <a:bodyPr/>
          <a:lstStyle/>
          <a:p>
            <a:fld id="{D240F0F5-A8C8-457D-933A-8CE786927DCC}" type="slidenum">
              <a:rPr lang="en-IE" smtClean="0"/>
              <a:t>1</a:t>
            </a:fld>
            <a:endParaRPr lang="en-IE" dirty="0"/>
          </a:p>
        </p:txBody>
      </p:sp>
      <p:sp>
        <p:nvSpPr>
          <p:cNvPr id="8" name="Title 7"/>
          <p:cNvSpPr>
            <a:spLocks noGrp="1"/>
          </p:cNvSpPr>
          <p:nvPr>
            <p:ph type="title"/>
          </p:nvPr>
        </p:nvSpPr>
        <p:spPr>
          <a:xfrm>
            <a:off x="683568" y="1916832"/>
            <a:ext cx="8229600" cy="1143000"/>
          </a:xfrm>
        </p:spPr>
        <p:txBody>
          <a:bodyPr>
            <a:normAutofit/>
          </a:bodyPr>
          <a:lstStyle/>
          <a:p>
            <a:r>
              <a:rPr lang="en-IE" sz="3600" b="1" dirty="0" smtClean="0">
                <a:solidFill>
                  <a:schemeClr val="bg1"/>
                </a:solidFill>
              </a:rPr>
              <a:t>Module 3 – Call 3</a:t>
            </a:r>
            <a:endParaRPr lang="en-IE" sz="3600" b="1" dirty="0">
              <a:solidFill>
                <a:schemeClr val="bg1"/>
              </a:solidFill>
            </a:endParaRPr>
          </a:p>
        </p:txBody>
      </p:sp>
      <p:sp>
        <p:nvSpPr>
          <p:cNvPr id="9" name="Footer Placeholder 8"/>
          <p:cNvSpPr>
            <a:spLocks noGrp="1"/>
          </p:cNvSpPr>
          <p:nvPr>
            <p:ph type="ftr" sz="quarter" idx="11"/>
          </p:nvPr>
        </p:nvSpPr>
        <p:spPr/>
        <p:txBody>
          <a:bodyPr/>
          <a:lstStyle/>
          <a:p>
            <a:r>
              <a:rPr lang="en-IE" dirty="0" smtClean="0"/>
              <a:t>Revision 04</a:t>
            </a:r>
            <a:endParaRPr lang="en-IE" dirty="0"/>
          </a:p>
        </p:txBody>
      </p:sp>
    </p:spTree>
    <p:extLst>
      <p:ext uri="{BB962C8B-B14F-4D97-AF65-F5344CB8AC3E}">
        <p14:creationId xmlns:p14="http://schemas.microsoft.com/office/powerpoint/2010/main" val="138656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 1 Introduce yourself</a:t>
            </a:r>
            <a:endParaRPr lang="en-IE" dirty="0"/>
          </a:p>
        </p:txBody>
      </p:sp>
      <p:sp>
        <p:nvSpPr>
          <p:cNvPr id="4" name="Content Placeholder 3"/>
          <p:cNvSpPr>
            <a:spLocks noGrp="1"/>
          </p:cNvSpPr>
          <p:nvPr>
            <p:ph sz="half" idx="2"/>
          </p:nvPr>
        </p:nvSpPr>
        <p:spPr>
          <a:xfrm>
            <a:off x="4912835" y="1484784"/>
            <a:ext cx="4038600" cy="4094592"/>
          </a:xfrm>
        </p:spPr>
        <p:txBody>
          <a:bodyPr>
            <a:normAutofit/>
          </a:bodyPr>
          <a:lstStyle/>
          <a:p>
            <a:pPr marL="0" indent="0">
              <a:buNone/>
            </a:pPr>
            <a:r>
              <a:rPr lang="en-IE" sz="1800" b="1" i="1" dirty="0" smtClean="0"/>
              <a:t>Key Points</a:t>
            </a:r>
          </a:p>
          <a:p>
            <a:pPr marL="0" indent="0">
              <a:buNone/>
            </a:pPr>
            <a:r>
              <a:rPr lang="en-IE" sz="1800" i="1" dirty="0" smtClean="0"/>
              <a:t>If the person is not proficient in English, ask if there is someone that they would like included in the conversation</a:t>
            </a:r>
          </a:p>
          <a:p>
            <a:pPr marL="0" indent="0">
              <a:buNone/>
            </a:pPr>
            <a:endParaRPr lang="en-IE" sz="1800" i="1" dirty="0" smtClean="0"/>
          </a:p>
          <a:p>
            <a:pPr marL="0" indent="0">
              <a:buNone/>
            </a:pPr>
            <a:r>
              <a:rPr lang="en-IE" sz="1800" i="1" dirty="0" smtClean="0"/>
              <a:t>If the contact does not answer the phone ask to speak to them</a:t>
            </a:r>
          </a:p>
          <a:p>
            <a:pPr marL="0" indent="0">
              <a:buNone/>
            </a:pPr>
            <a:endParaRPr lang="en-IE" sz="1800" i="1" dirty="0"/>
          </a:p>
          <a:p>
            <a:pPr marL="0" indent="0">
              <a:buNone/>
            </a:pPr>
            <a:endParaRPr lang="en-IE" sz="1800" i="1" dirty="0"/>
          </a:p>
          <a:p>
            <a:pPr marL="0" indent="0">
              <a:buNone/>
            </a:pPr>
            <a:endParaRPr lang="en-IE" sz="1800" i="1" dirty="0"/>
          </a:p>
        </p:txBody>
      </p:sp>
      <p:sp>
        <p:nvSpPr>
          <p:cNvPr id="5" name="Content Placeholder 4"/>
          <p:cNvSpPr>
            <a:spLocks noGrp="1"/>
          </p:cNvSpPr>
          <p:nvPr>
            <p:ph sz="half" idx="1"/>
          </p:nvPr>
        </p:nvSpPr>
        <p:spPr/>
        <p:txBody>
          <a:bodyPr/>
          <a:lstStyle/>
          <a:p>
            <a:pPr marL="0" indent="0">
              <a:buNone/>
            </a:pPr>
            <a:r>
              <a:rPr lang="en-IE" dirty="0" smtClean="0"/>
              <a:t>Hello my name is…</a:t>
            </a:r>
            <a:endParaRPr lang="en-I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131225"/>
            <a:ext cx="1028462" cy="771347"/>
          </a:xfrm>
          <a:prstGeom prst="rect">
            <a:avLst/>
          </a:prstGeom>
        </p:spPr>
      </p:pic>
      <p:sp>
        <p:nvSpPr>
          <p:cNvPr id="7" name="TextBox 6"/>
          <p:cNvSpPr txBox="1"/>
          <p:nvPr/>
        </p:nvSpPr>
        <p:spPr>
          <a:xfrm>
            <a:off x="1429561" y="2270677"/>
            <a:ext cx="2324804" cy="369332"/>
          </a:xfrm>
          <a:prstGeom prst="rect">
            <a:avLst/>
          </a:prstGeom>
          <a:noFill/>
        </p:spPr>
        <p:txBody>
          <a:bodyPr wrap="none" rtlCol="0">
            <a:spAutoFit/>
          </a:bodyPr>
          <a:lstStyle/>
          <a:p>
            <a:r>
              <a:rPr lang="en-IE" dirty="0" smtClean="0"/>
              <a:t>Reference Guide Script</a:t>
            </a:r>
            <a:endParaRPr lang="en-IE" dirty="0"/>
          </a:p>
        </p:txBody>
      </p:sp>
      <p:sp>
        <p:nvSpPr>
          <p:cNvPr id="3" name="Slide Number Placeholder 2"/>
          <p:cNvSpPr>
            <a:spLocks noGrp="1"/>
          </p:cNvSpPr>
          <p:nvPr>
            <p:ph type="sldNum" sz="quarter" idx="12"/>
          </p:nvPr>
        </p:nvSpPr>
        <p:spPr/>
        <p:txBody>
          <a:bodyPr/>
          <a:lstStyle/>
          <a:p>
            <a:fld id="{D240F0F5-A8C8-457D-933A-8CE786927DCC}" type="slidenum">
              <a:rPr lang="en-IE" smtClean="0"/>
              <a:t>10</a:t>
            </a:fld>
            <a:endParaRPr lang="en-IE"/>
          </a:p>
        </p:txBody>
      </p:sp>
      <p:sp>
        <p:nvSpPr>
          <p:cNvPr id="8" name="Footer Placeholder 7"/>
          <p:cNvSpPr>
            <a:spLocks noGrp="1"/>
          </p:cNvSpPr>
          <p:nvPr>
            <p:ph type="ftr" sz="quarter" idx="11"/>
          </p:nvPr>
        </p:nvSpPr>
        <p:spPr/>
        <p:txBody>
          <a:bodyPr/>
          <a:lstStyle/>
          <a:p>
            <a:r>
              <a:rPr lang="en-IE" smtClean="0"/>
              <a:t>Revision 04</a:t>
            </a:r>
            <a:endParaRPr lang="en-IE"/>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19367"/>
          <a:stretch/>
        </p:blipFill>
        <p:spPr>
          <a:xfrm>
            <a:off x="4067944" y="1359679"/>
            <a:ext cx="864418" cy="751870"/>
          </a:xfrm>
          <a:prstGeom prst="rect">
            <a:avLst/>
          </a:prstGeom>
        </p:spPr>
      </p:pic>
    </p:spTree>
    <p:extLst>
      <p:ext uri="{BB962C8B-B14F-4D97-AF65-F5344CB8AC3E}">
        <p14:creationId xmlns:p14="http://schemas.microsoft.com/office/powerpoint/2010/main" val="2410702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600" b="1" dirty="0" smtClean="0"/>
              <a:t>Step 2 – Explain the Purpose of the Call</a:t>
            </a:r>
            <a:endParaRPr lang="en-IE" sz="3600" b="1" dirty="0"/>
          </a:p>
        </p:txBody>
      </p:sp>
      <p:sp>
        <p:nvSpPr>
          <p:cNvPr id="5" name="Content Placeholder 4"/>
          <p:cNvSpPr>
            <a:spLocks noGrp="1"/>
          </p:cNvSpPr>
          <p:nvPr>
            <p:ph sz="half" idx="2"/>
          </p:nvPr>
        </p:nvSpPr>
        <p:spPr>
          <a:xfrm>
            <a:off x="5105400" y="1546281"/>
            <a:ext cx="4038600" cy="5017953"/>
          </a:xfrm>
        </p:spPr>
        <p:txBody>
          <a:bodyPr>
            <a:noAutofit/>
          </a:bodyPr>
          <a:lstStyle/>
          <a:p>
            <a:pPr marL="0" indent="0">
              <a:buNone/>
            </a:pPr>
            <a:r>
              <a:rPr lang="en-IE" sz="1600" b="1" i="1" dirty="0" smtClean="0"/>
              <a:t>Key Points</a:t>
            </a:r>
          </a:p>
          <a:p>
            <a:pPr lvl="0"/>
            <a:r>
              <a:rPr lang="en-IE" sz="1400" b="1" dirty="0" smtClean="0"/>
              <a:t>Confidentiality</a:t>
            </a:r>
            <a:r>
              <a:rPr lang="en-IE" sz="1400" b="1" dirty="0"/>
              <a:t>: </a:t>
            </a:r>
            <a:r>
              <a:rPr lang="en-IE" sz="1400" b="1" dirty="0" smtClean="0"/>
              <a:t> </a:t>
            </a:r>
            <a:r>
              <a:rPr lang="en-IE" sz="1400" b="1" i="1" dirty="0" smtClean="0"/>
              <a:t>“</a:t>
            </a:r>
            <a:r>
              <a:rPr lang="en-IE" sz="1400" i="1" dirty="0" smtClean="0"/>
              <a:t>I </a:t>
            </a:r>
            <a:r>
              <a:rPr lang="en-IE" sz="1400" i="1" dirty="0"/>
              <a:t>cannot tell you who the person who has COVID 19 is but any questions you may have do not impact on the information I am giving you. </a:t>
            </a:r>
            <a:r>
              <a:rPr lang="en-IE" sz="1400" i="1" dirty="0" smtClean="0"/>
              <a:t>“</a:t>
            </a:r>
            <a:endParaRPr lang="en-IE" sz="1400" i="1" dirty="0"/>
          </a:p>
          <a:p>
            <a:pPr lvl="0"/>
            <a:r>
              <a:rPr lang="en-IE" sz="1400" b="1" dirty="0"/>
              <a:t>Verify with contact exposure date </a:t>
            </a:r>
          </a:p>
          <a:p>
            <a:pPr lvl="0"/>
            <a:endParaRPr lang="en-IE" sz="1400" dirty="0" smtClean="0"/>
          </a:p>
          <a:p>
            <a:pPr lvl="0"/>
            <a:r>
              <a:rPr lang="en-IE" sz="1400" b="1" dirty="0" smtClean="0"/>
              <a:t>Good </a:t>
            </a:r>
            <a:r>
              <a:rPr lang="en-IE" sz="1400" b="1" dirty="0"/>
              <a:t>time to speak: </a:t>
            </a:r>
            <a:r>
              <a:rPr lang="en-IE" sz="1400" dirty="0"/>
              <a:t>Try to encourage the person to proceed with call only defer in exceptional circumstances.</a:t>
            </a:r>
          </a:p>
          <a:p>
            <a:endParaRPr lang="en-IE" sz="1400" dirty="0"/>
          </a:p>
          <a:p>
            <a:r>
              <a:rPr lang="en-IE" sz="1400" b="1" dirty="0"/>
              <a:t>Ask for a date of birth to verify the identity of the person. </a:t>
            </a:r>
            <a:r>
              <a:rPr lang="en-IE" sz="1400" dirty="0"/>
              <a:t>If the person is under 18 (before 13/03/2001) ask to speak with a parent/legal guardian. If they are not with their guardian, stress the importance of getting their parent’s/ guardian’s phone number </a:t>
            </a:r>
            <a:r>
              <a:rPr lang="en-IE" sz="1400" dirty="0" smtClean="0"/>
              <a:t>&amp; name.</a:t>
            </a:r>
          </a:p>
          <a:p>
            <a:endParaRPr lang="en-IE" sz="1400" dirty="0"/>
          </a:p>
          <a:p>
            <a:r>
              <a:rPr lang="en-IE" sz="1400" b="1" dirty="0" smtClean="0"/>
              <a:t>If no email ask for home address</a:t>
            </a:r>
          </a:p>
          <a:p>
            <a:endParaRPr lang="en-IE" sz="1400" i="1" dirty="0">
              <a:solidFill>
                <a:srgbClr val="FF0000"/>
              </a:solidFill>
            </a:endParaRPr>
          </a:p>
          <a:p>
            <a:endParaRPr lang="en-IE" sz="1400" i="1" dirty="0">
              <a:solidFill>
                <a:srgbClr val="FF0000"/>
              </a:solidFill>
            </a:endParaRPr>
          </a:p>
        </p:txBody>
      </p:sp>
      <p:sp>
        <p:nvSpPr>
          <p:cNvPr id="9" name="Content Placeholder 4"/>
          <p:cNvSpPr>
            <a:spLocks noGrp="1"/>
          </p:cNvSpPr>
          <p:nvPr>
            <p:ph sz="half" idx="1"/>
          </p:nvPr>
        </p:nvSpPr>
        <p:spPr>
          <a:xfrm>
            <a:off x="457200" y="1446644"/>
            <a:ext cx="4038600" cy="1455929"/>
          </a:xfrm>
        </p:spPr>
        <p:txBody>
          <a:bodyPr>
            <a:normAutofit/>
          </a:bodyPr>
          <a:lstStyle/>
          <a:p>
            <a:pPr marL="0" indent="0">
              <a:buNone/>
            </a:pPr>
            <a:r>
              <a:rPr lang="en-IE" dirty="0" smtClean="0"/>
              <a:t>I’m calling you because….</a:t>
            </a:r>
            <a:endParaRPr lang="en-IE"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2131225"/>
            <a:ext cx="1028462" cy="771347"/>
          </a:xfrm>
          <a:prstGeom prst="rect">
            <a:avLst/>
          </a:prstGeom>
        </p:spPr>
      </p:pic>
      <p:sp>
        <p:nvSpPr>
          <p:cNvPr id="11" name="TextBox 10"/>
          <p:cNvSpPr txBox="1"/>
          <p:nvPr/>
        </p:nvSpPr>
        <p:spPr>
          <a:xfrm>
            <a:off x="1429561" y="2270677"/>
            <a:ext cx="2324804" cy="369332"/>
          </a:xfrm>
          <a:prstGeom prst="rect">
            <a:avLst/>
          </a:prstGeom>
          <a:noFill/>
        </p:spPr>
        <p:txBody>
          <a:bodyPr wrap="none" rtlCol="0">
            <a:spAutoFit/>
          </a:bodyPr>
          <a:lstStyle/>
          <a:p>
            <a:r>
              <a:rPr lang="en-IE" dirty="0" smtClean="0"/>
              <a:t>Reference Guide Script</a:t>
            </a:r>
            <a:endParaRPr lang="en-IE" dirty="0"/>
          </a:p>
        </p:txBody>
      </p:sp>
      <p:sp>
        <p:nvSpPr>
          <p:cNvPr id="12" name="Rectangle 11"/>
          <p:cNvSpPr/>
          <p:nvPr/>
        </p:nvSpPr>
        <p:spPr>
          <a:xfrm>
            <a:off x="1979712" y="4342526"/>
            <a:ext cx="2448272" cy="738664"/>
          </a:xfrm>
          <a:prstGeom prst="rect">
            <a:avLst/>
          </a:prstGeom>
        </p:spPr>
        <p:txBody>
          <a:bodyPr wrap="square">
            <a:spAutoFit/>
          </a:bodyPr>
          <a:lstStyle/>
          <a:p>
            <a:r>
              <a:rPr lang="en-IE" sz="1400" i="1" dirty="0" smtClean="0"/>
              <a:t>If the person identifies as a Healthcare Worker – escalate to the Healthcare Professional </a:t>
            </a:r>
            <a:endParaRPr lang="en-IE" sz="1400" i="1" dirty="0"/>
          </a:p>
        </p:txBody>
      </p:sp>
      <p:sp>
        <p:nvSpPr>
          <p:cNvPr id="3" name="Slide Number Placeholder 2"/>
          <p:cNvSpPr>
            <a:spLocks noGrp="1"/>
          </p:cNvSpPr>
          <p:nvPr>
            <p:ph type="sldNum" sz="quarter" idx="12"/>
          </p:nvPr>
        </p:nvSpPr>
        <p:spPr/>
        <p:txBody>
          <a:bodyPr/>
          <a:lstStyle/>
          <a:p>
            <a:fld id="{D240F0F5-A8C8-457D-933A-8CE786927DCC}" type="slidenum">
              <a:rPr lang="en-IE" smtClean="0"/>
              <a:t>11</a:t>
            </a:fld>
            <a:endParaRPr lang="en-IE"/>
          </a:p>
        </p:txBody>
      </p:sp>
      <p:sp>
        <p:nvSpPr>
          <p:cNvPr id="4" name="Footer Placeholder 3"/>
          <p:cNvSpPr>
            <a:spLocks noGrp="1"/>
          </p:cNvSpPr>
          <p:nvPr>
            <p:ph type="ftr" sz="quarter" idx="11"/>
          </p:nvPr>
        </p:nvSpPr>
        <p:spPr/>
        <p:txBody>
          <a:bodyPr/>
          <a:lstStyle/>
          <a:p>
            <a:r>
              <a:rPr lang="en-IE" smtClean="0"/>
              <a:t>Revision 04</a:t>
            </a:r>
            <a:endParaRPr lang="en-IE"/>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b="19367"/>
          <a:stretch/>
        </p:blipFill>
        <p:spPr>
          <a:xfrm>
            <a:off x="4233594" y="1196752"/>
            <a:ext cx="864418" cy="75187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566" y="4341077"/>
            <a:ext cx="1143000" cy="1000125"/>
          </a:xfrm>
          <a:prstGeom prst="rect">
            <a:avLst/>
          </a:prstGeom>
        </p:spPr>
      </p:pic>
    </p:spTree>
    <p:extLst>
      <p:ext uri="{BB962C8B-B14F-4D97-AF65-F5344CB8AC3E}">
        <p14:creationId xmlns:p14="http://schemas.microsoft.com/office/powerpoint/2010/main" val="8327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Step 3 – Identify Symptoms</a:t>
            </a:r>
            <a:endParaRPr lang="en-IE" b="1" dirty="0"/>
          </a:p>
        </p:txBody>
      </p:sp>
      <p:sp>
        <p:nvSpPr>
          <p:cNvPr id="6" name="Content Placeholder 4"/>
          <p:cNvSpPr>
            <a:spLocks noGrp="1"/>
          </p:cNvSpPr>
          <p:nvPr>
            <p:ph sz="half" idx="1"/>
          </p:nvPr>
        </p:nvSpPr>
        <p:spPr>
          <a:xfrm>
            <a:off x="457200" y="1446643"/>
            <a:ext cx="4038600" cy="4094592"/>
          </a:xfrm>
        </p:spPr>
        <p:txBody>
          <a:bodyPr/>
          <a:lstStyle/>
          <a:p>
            <a:pPr marL="0" indent="0">
              <a:buNone/>
            </a:pPr>
            <a:r>
              <a:rPr lang="en-IE" dirty="0" smtClean="0"/>
              <a:t>Can I check with you if…</a:t>
            </a:r>
            <a:endParaRPr lang="en-IE"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131225"/>
            <a:ext cx="1028462" cy="771347"/>
          </a:xfrm>
          <a:prstGeom prst="rect">
            <a:avLst/>
          </a:prstGeom>
        </p:spPr>
      </p:pic>
      <p:sp>
        <p:nvSpPr>
          <p:cNvPr id="8" name="TextBox 7"/>
          <p:cNvSpPr txBox="1"/>
          <p:nvPr/>
        </p:nvSpPr>
        <p:spPr>
          <a:xfrm>
            <a:off x="1429561" y="2270677"/>
            <a:ext cx="2324804" cy="369332"/>
          </a:xfrm>
          <a:prstGeom prst="rect">
            <a:avLst/>
          </a:prstGeom>
          <a:noFill/>
        </p:spPr>
        <p:txBody>
          <a:bodyPr wrap="none" rtlCol="0">
            <a:spAutoFit/>
          </a:bodyPr>
          <a:lstStyle/>
          <a:p>
            <a:r>
              <a:rPr lang="en-IE" dirty="0" smtClean="0"/>
              <a:t>Reference Guide Script</a:t>
            </a:r>
            <a:endParaRPr lang="en-IE" dirty="0"/>
          </a:p>
        </p:txBody>
      </p:sp>
      <p:sp>
        <p:nvSpPr>
          <p:cNvPr id="9" name="TextBox 8"/>
          <p:cNvSpPr txBox="1"/>
          <p:nvPr/>
        </p:nvSpPr>
        <p:spPr>
          <a:xfrm>
            <a:off x="1835696" y="4225447"/>
            <a:ext cx="6902593" cy="1384995"/>
          </a:xfrm>
          <a:prstGeom prst="rect">
            <a:avLst/>
          </a:prstGeom>
          <a:noFill/>
        </p:spPr>
        <p:txBody>
          <a:bodyPr wrap="square" rtlCol="0">
            <a:spAutoFit/>
          </a:bodyPr>
          <a:lstStyle/>
          <a:p>
            <a:r>
              <a:rPr lang="en-IE" sz="1400" b="1" dirty="0" smtClean="0"/>
              <a:t>Escalate to the Healthcare Professional if the person reports to be </a:t>
            </a:r>
            <a:r>
              <a:rPr lang="en-IE" sz="1400" b="1" dirty="0"/>
              <a:t>is feeling hot </a:t>
            </a:r>
            <a:r>
              <a:rPr lang="en-IE" sz="1400" b="1" dirty="0" smtClean="0"/>
              <a:t>or feverish </a:t>
            </a:r>
            <a:r>
              <a:rPr lang="en-IE" sz="1400" b="1" i="1" dirty="0" smtClean="0"/>
              <a:t>(if they are able to measure temperature high temperature is above 38</a:t>
            </a:r>
            <a:r>
              <a:rPr lang="en-IE" sz="1400" b="1" i="1" baseline="30000" dirty="0" smtClean="0"/>
              <a:t>0 </a:t>
            </a:r>
            <a:r>
              <a:rPr lang="en-IE" sz="1400" b="1" i="1" dirty="0" smtClean="0"/>
              <a:t>c or 100.4 </a:t>
            </a:r>
            <a:r>
              <a:rPr lang="en-IE" sz="1400" b="1" i="1" baseline="30000" dirty="0" smtClean="0"/>
              <a:t>o</a:t>
            </a:r>
            <a:r>
              <a:rPr lang="en-IE" sz="1400" b="1" i="1" dirty="0" smtClean="0"/>
              <a:t> F)</a:t>
            </a:r>
          </a:p>
          <a:p>
            <a:endParaRPr lang="en-IE" sz="1400" b="1" dirty="0" smtClean="0"/>
          </a:p>
          <a:p>
            <a:r>
              <a:rPr lang="en-IE" sz="1400" b="1" dirty="0" smtClean="0"/>
              <a:t>Reports a cough </a:t>
            </a:r>
          </a:p>
          <a:p>
            <a:endParaRPr lang="en-IE" sz="1400" b="1" dirty="0" smtClean="0"/>
          </a:p>
          <a:p>
            <a:r>
              <a:rPr lang="en-IE" sz="1400" b="1" dirty="0" smtClean="0"/>
              <a:t>Reports difficulty with breathing</a:t>
            </a:r>
            <a:endParaRPr lang="en-IE" sz="1400" b="1" dirty="0"/>
          </a:p>
        </p:txBody>
      </p:sp>
      <p:sp>
        <p:nvSpPr>
          <p:cNvPr id="3" name="Slide Number Placeholder 2"/>
          <p:cNvSpPr>
            <a:spLocks noGrp="1"/>
          </p:cNvSpPr>
          <p:nvPr>
            <p:ph type="sldNum" sz="quarter" idx="12"/>
          </p:nvPr>
        </p:nvSpPr>
        <p:spPr/>
        <p:txBody>
          <a:bodyPr/>
          <a:lstStyle/>
          <a:p>
            <a:fld id="{D240F0F5-A8C8-457D-933A-8CE786927DCC}" type="slidenum">
              <a:rPr lang="en-IE" smtClean="0"/>
              <a:t>12</a:t>
            </a:fld>
            <a:endParaRPr lang="en-IE"/>
          </a:p>
        </p:txBody>
      </p:sp>
      <p:sp>
        <p:nvSpPr>
          <p:cNvPr id="5" name="Footer Placeholder 4"/>
          <p:cNvSpPr>
            <a:spLocks noGrp="1"/>
          </p:cNvSpPr>
          <p:nvPr>
            <p:ph type="ftr" sz="quarter" idx="11"/>
          </p:nvPr>
        </p:nvSpPr>
        <p:spPr/>
        <p:txBody>
          <a:bodyPr/>
          <a:lstStyle/>
          <a:p>
            <a:r>
              <a:rPr lang="en-IE" smtClean="0"/>
              <a:t>Revision 04</a:t>
            </a:r>
            <a:endParaRPr lang="en-IE"/>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350810"/>
            <a:ext cx="1143000" cy="1000125"/>
          </a:xfrm>
          <a:prstGeom prst="rect">
            <a:avLst/>
          </a:prstGeom>
        </p:spPr>
      </p:pic>
    </p:spTree>
    <p:extLst>
      <p:ext uri="{BB962C8B-B14F-4D97-AF65-F5344CB8AC3E}">
        <p14:creationId xmlns:p14="http://schemas.microsoft.com/office/powerpoint/2010/main" val="1501200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Step 4 – Give Health Advice</a:t>
            </a:r>
            <a:endParaRPr lang="en-IE" b="1" dirty="0"/>
          </a:p>
        </p:txBody>
      </p:sp>
      <p:sp>
        <p:nvSpPr>
          <p:cNvPr id="12" name="Content Placeholder 11"/>
          <p:cNvSpPr>
            <a:spLocks noGrp="1"/>
          </p:cNvSpPr>
          <p:nvPr>
            <p:ph sz="half" idx="1"/>
          </p:nvPr>
        </p:nvSpPr>
        <p:spPr>
          <a:xfrm>
            <a:off x="351076" y="1288955"/>
            <a:ext cx="4038600" cy="4094592"/>
          </a:xfrm>
        </p:spPr>
        <p:txBody>
          <a:bodyPr>
            <a:normAutofit/>
          </a:bodyPr>
          <a:lstStyle/>
          <a:p>
            <a:pPr marL="0" indent="0">
              <a:buNone/>
            </a:pPr>
            <a:r>
              <a:rPr lang="en-IE" dirty="0" smtClean="0"/>
              <a:t>I’m going to give you some information &amp; advice….</a:t>
            </a:r>
            <a:endParaRPr lang="en-IE" dirty="0"/>
          </a:p>
        </p:txBody>
      </p:sp>
      <p:sp>
        <p:nvSpPr>
          <p:cNvPr id="13" name="Content Placeholder 12"/>
          <p:cNvSpPr>
            <a:spLocks noGrp="1"/>
          </p:cNvSpPr>
          <p:nvPr>
            <p:ph sz="half" idx="2"/>
          </p:nvPr>
        </p:nvSpPr>
        <p:spPr>
          <a:xfrm>
            <a:off x="4932362" y="1412776"/>
            <a:ext cx="4038600" cy="5150709"/>
          </a:xfrm>
        </p:spPr>
        <p:txBody>
          <a:bodyPr>
            <a:normAutofit/>
          </a:bodyPr>
          <a:lstStyle/>
          <a:p>
            <a:pPr marL="0" indent="0">
              <a:buNone/>
            </a:pPr>
            <a:r>
              <a:rPr lang="en-IE" sz="2000" b="1" dirty="0" smtClean="0"/>
              <a:t>Key Points</a:t>
            </a:r>
          </a:p>
          <a:p>
            <a:pPr marL="0" indent="0">
              <a:buNone/>
            </a:pPr>
            <a:r>
              <a:rPr lang="en-IE" sz="2000" dirty="0" smtClean="0"/>
              <a:t>Quarantine for </a:t>
            </a:r>
            <a:r>
              <a:rPr lang="en-IE" sz="2000" b="1" dirty="0" smtClean="0"/>
              <a:t>14 days since last date of contact </a:t>
            </a:r>
            <a:r>
              <a:rPr lang="en-IE" sz="2000" dirty="0" smtClean="0"/>
              <a:t>with person who has Covid-19</a:t>
            </a:r>
          </a:p>
          <a:p>
            <a:pPr marL="0" indent="0">
              <a:buNone/>
            </a:pPr>
            <a:endParaRPr lang="en-IE" sz="2000" dirty="0"/>
          </a:p>
          <a:p>
            <a:pPr marL="0" indent="0">
              <a:buNone/>
            </a:pPr>
            <a:r>
              <a:rPr lang="en-IE" sz="2000" dirty="0" smtClean="0">
                <a:solidFill>
                  <a:srgbClr val="FF0000"/>
                </a:solidFill>
              </a:rPr>
              <a:t>If you have an email we will send you further information after this conversation</a:t>
            </a:r>
          </a:p>
          <a:p>
            <a:pPr marL="0" indent="0">
              <a:buNone/>
            </a:pPr>
            <a:r>
              <a:rPr lang="en-IE" sz="2000" dirty="0" smtClean="0">
                <a:solidFill>
                  <a:srgbClr val="FF0000"/>
                </a:solidFill>
              </a:rPr>
              <a:t>If not ask for address and we will send it to you in the post</a:t>
            </a:r>
          </a:p>
          <a:p>
            <a:pPr marL="0" indent="0">
              <a:buNone/>
            </a:pPr>
            <a:endParaRPr lang="en-IE" sz="2000" dirty="0">
              <a:solidFill>
                <a:srgbClr val="FF0000"/>
              </a:solidFill>
            </a:endParaRPr>
          </a:p>
          <a:p>
            <a:pPr marL="0" indent="0">
              <a:buNone/>
            </a:pPr>
            <a:r>
              <a:rPr lang="en-IE" sz="2000" dirty="0" smtClean="0"/>
              <a:t>Refer to </a:t>
            </a:r>
            <a:r>
              <a:rPr lang="en-IE" sz="2000" dirty="0" smtClean="0">
                <a:hlinkClick r:id="rId2"/>
              </a:rPr>
              <a:t>www2.hse.ie</a:t>
            </a:r>
            <a:r>
              <a:rPr lang="en-IE" sz="2000" dirty="0" smtClean="0"/>
              <a:t> for further do’s &amp; don’ts around </a:t>
            </a:r>
            <a:r>
              <a:rPr lang="en-IE" sz="2000" b="1" dirty="0" smtClean="0"/>
              <a:t>quarantine </a:t>
            </a:r>
            <a:r>
              <a:rPr lang="en-IE" sz="2000" dirty="0" smtClean="0"/>
              <a:t>and further information on COVID-19</a:t>
            </a:r>
            <a:endParaRPr lang="en-IE" sz="2000" b="1"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2564904"/>
            <a:ext cx="1028462" cy="771347"/>
          </a:xfrm>
          <a:prstGeom prst="rect">
            <a:avLst/>
          </a:prstGeom>
        </p:spPr>
      </p:pic>
      <p:sp>
        <p:nvSpPr>
          <p:cNvPr id="10" name="TextBox 9"/>
          <p:cNvSpPr txBox="1"/>
          <p:nvPr/>
        </p:nvSpPr>
        <p:spPr>
          <a:xfrm>
            <a:off x="1207974" y="2704356"/>
            <a:ext cx="2324804" cy="369332"/>
          </a:xfrm>
          <a:prstGeom prst="rect">
            <a:avLst/>
          </a:prstGeom>
          <a:noFill/>
        </p:spPr>
        <p:txBody>
          <a:bodyPr wrap="none" rtlCol="0">
            <a:spAutoFit/>
          </a:bodyPr>
          <a:lstStyle/>
          <a:p>
            <a:r>
              <a:rPr lang="en-IE" dirty="0" smtClean="0"/>
              <a:t>Reference Guide Script</a:t>
            </a:r>
            <a:endParaRPr lang="en-IE" dirty="0"/>
          </a:p>
        </p:txBody>
      </p:sp>
      <p:sp>
        <p:nvSpPr>
          <p:cNvPr id="3" name="Slide Number Placeholder 2"/>
          <p:cNvSpPr>
            <a:spLocks noGrp="1"/>
          </p:cNvSpPr>
          <p:nvPr>
            <p:ph type="sldNum" sz="quarter" idx="12"/>
          </p:nvPr>
        </p:nvSpPr>
        <p:spPr/>
        <p:txBody>
          <a:bodyPr/>
          <a:lstStyle/>
          <a:p>
            <a:fld id="{D240F0F5-A8C8-457D-933A-8CE786927DCC}" type="slidenum">
              <a:rPr lang="en-IE" smtClean="0"/>
              <a:t>13</a:t>
            </a:fld>
            <a:endParaRPr lang="en-IE"/>
          </a:p>
        </p:txBody>
      </p:sp>
      <p:sp>
        <p:nvSpPr>
          <p:cNvPr id="4" name="Footer Placeholder 3"/>
          <p:cNvSpPr>
            <a:spLocks noGrp="1"/>
          </p:cNvSpPr>
          <p:nvPr>
            <p:ph type="ftr" sz="quarter" idx="11"/>
          </p:nvPr>
        </p:nvSpPr>
        <p:spPr/>
        <p:txBody>
          <a:bodyPr/>
          <a:lstStyle/>
          <a:p>
            <a:r>
              <a:rPr lang="en-IE" smtClean="0"/>
              <a:t>Revision 04</a:t>
            </a:r>
            <a:endParaRPr lang="en-IE"/>
          </a:p>
        </p:txBody>
      </p:sp>
      <p:pic>
        <p:nvPicPr>
          <p:cNvPr id="15" name="Picture 14"/>
          <p:cNvPicPr>
            <a:picLocks noChangeAspect="1"/>
          </p:cNvPicPr>
          <p:nvPr/>
        </p:nvPicPr>
        <p:blipFill rotWithShape="1">
          <a:blip r:embed="rId4" cstate="print">
            <a:extLst>
              <a:ext uri="{28A0092B-C50C-407E-A947-70E740481C1C}">
                <a14:useLocalDpi xmlns:a14="http://schemas.microsoft.com/office/drawing/2010/main" val="0"/>
              </a:ext>
            </a:extLst>
          </a:blip>
          <a:srcRect b="19367"/>
          <a:stretch/>
        </p:blipFill>
        <p:spPr>
          <a:xfrm>
            <a:off x="4067944" y="1700808"/>
            <a:ext cx="864418" cy="751870"/>
          </a:xfrm>
          <a:prstGeom prst="rect">
            <a:avLst/>
          </a:prstGeom>
        </p:spPr>
      </p:pic>
    </p:spTree>
    <p:extLst>
      <p:ext uri="{BB962C8B-B14F-4D97-AF65-F5344CB8AC3E}">
        <p14:creationId xmlns:p14="http://schemas.microsoft.com/office/powerpoint/2010/main" val="3931825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smtClean="0"/>
              <a:t>Step 5 Advise on what happens next</a:t>
            </a:r>
            <a:endParaRPr lang="en-IE" b="1" dirty="0"/>
          </a:p>
        </p:txBody>
      </p:sp>
      <p:sp>
        <p:nvSpPr>
          <p:cNvPr id="5" name="Content Placeholder 4"/>
          <p:cNvSpPr>
            <a:spLocks noGrp="1"/>
          </p:cNvSpPr>
          <p:nvPr>
            <p:ph sz="half" idx="2"/>
          </p:nvPr>
        </p:nvSpPr>
        <p:spPr>
          <a:xfrm>
            <a:off x="3735177" y="1988840"/>
            <a:ext cx="5292080" cy="4094592"/>
          </a:xfrm>
        </p:spPr>
        <p:txBody>
          <a:bodyPr>
            <a:noAutofit/>
          </a:bodyPr>
          <a:lstStyle/>
          <a:p>
            <a:pPr marL="0" indent="0">
              <a:buNone/>
            </a:pPr>
            <a:endParaRPr lang="en-IE" sz="1800" dirty="0" smtClean="0"/>
          </a:p>
          <a:p>
            <a:r>
              <a:rPr lang="en-IE" sz="1800" i="1" dirty="0"/>
              <a:t>You will receive a daily text </a:t>
            </a:r>
            <a:r>
              <a:rPr lang="en-IE" sz="1800" i="1" dirty="0" smtClean="0"/>
              <a:t>message</a:t>
            </a:r>
          </a:p>
          <a:p>
            <a:pPr marL="0" indent="0">
              <a:buNone/>
            </a:pPr>
            <a:r>
              <a:rPr lang="en-IE" sz="1800" i="1" dirty="0"/>
              <a:t> </a:t>
            </a:r>
            <a:endParaRPr lang="en-IE" sz="1800" dirty="0"/>
          </a:p>
          <a:p>
            <a:pPr lvl="0"/>
            <a:r>
              <a:rPr lang="en-IE" sz="1800" i="1" dirty="0" smtClean="0"/>
              <a:t>If </a:t>
            </a:r>
            <a:r>
              <a:rPr lang="en-IE" sz="1800" i="1" dirty="0"/>
              <a:t>you start to feel very unwell but it is not an emergency call your  GP. </a:t>
            </a:r>
            <a:endParaRPr lang="en-IE" sz="1800" dirty="0"/>
          </a:p>
          <a:p>
            <a:endParaRPr lang="en-IE" sz="1800" dirty="0"/>
          </a:p>
          <a:p>
            <a:pPr lvl="0"/>
            <a:r>
              <a:rPr lang="en-IE" sz="1800" i="1" dirty="0"/>
              <a:t>If it is an emergency and you need to call an </a:t>
            </a:r>
            <a:r>
              <a:rPr lang="en-IE" sz="1800" i="1" dirty="0" smtClean="0"/>
              <a:t>ambulance, </a:t>
            </a:r>
            <a:r>
              <a:rPr lang="en-IE" sz="1800" i="1" dirty="0"/>
              <a:t>call 112 or 99 and remember to tell them you have been in close contact with someone who has been diagnosed with </a:t>
            </a:r>
            <a:r>
              <a:rPr lang="en-IE" sz="1800" i="1" dirty="0" smtClean="0"/>
              <a:t>COVID-19.</a:t>
            </a:r>
            <a:endParaRPr lang="en-IE" sz="1800" dirty="0"/>
          </a:p>
          <a:p>
            <a:pPr marL="0" indent="0">
              <a:buNone/>
            </a:pPr>
            <a:endParaRPr lang="en-IE" sz="1800" dirty="0"/>
          </a:p>
          <a:p>
            <a:pPr marL="0" indent="0">
              <a:buNone/>
            </a:pPr>
            <a:endParaRPr lang="en-IE" sz="1800" dirty="0" smtClean="0">
              <a:solidFill>
                <a:schemeClr val="tx1"/>
              </a:solidFill>
            </a:endParaRPr>
          </a:p>
          <a:p>
            <a:pPr marL="0" indent="0">
              <a:buNone/>
            </a:pPr>
            <a:endParaRPr lang="en-IE" sz="1800"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87" y="1217554"/>
            <a:ext cx="1232377" cy="924283"/>
          </a:xfrm>
          <a:prstGeom prst="rect">
            <a:avLst/>
          </a:prstGeom>
        </p:spPr>
      </p:pic>
      <p:sp>
        <p:nvSpPr>
          <p:cNvPr id="7" name="TextBox 6"/>
          <p:cNvSpPr txBox="1"/>
          <p:nvPr/>
        </p:nvSpPr>
        <p:spPr>
          <a:xfrm>
            <a:off x="1055064" y="1217554"/>
            <a:ext cx="5304722" cy="1077218"/>
          </a:xfrm>
          <a:prstGeom prst="rect">
            <a:avLst/>
          </a:prstGeom>
          <a:noFill/>
        </p:spPr>
        <p:txBody>
          <a:bodyPr wrap="none" rtlCol="0">
            <a:spAutoFit/>
          </a:bodyPr>
          <a:lstStyle/>
          <a:p>
            <a:r>
              <a:rPr lang="en-IE" sz="2800" dirty="0" smtClean="0"/>
              <a:t>So what will happen now will be…..</a:t>
            </a:r>
          </a:p>
          <a:p>
            <a:endParaRPr lang="en-IE" dirty="0" smtClean="0"/>
          </a:p>
          <a:p>
            <a:r>
              <a:rPr lang="en-IE" dirty="0" smtClean="0"/>
              <a:t>Reference Guide Script</a:t>
            </a:r>
            <a:endParaRPr lang="en-IE" dirty="0"/>
          </a:p>
        </p:txBody>
      </p:sp>
      <p:sp>
        <p:nvSpPr>
          <p:cNvPr id="3" name="Slide Number Placeholder 2"/>
          <p:cNvSpPr>
            <a:spLocks noGrp="1"/>
          </p:cNvSpPr>
          <p:nvPr>
            <p:ph type="sldNum" sz="quarter" idx="12"/>
          </p:nvPr>
        </p:nvSpPr>
        <p:spPr/>
        <p:txBody>
          <a:bodyPr/>
          <a:lstStyle/>
          <a:p>
            <a:fld id="{D240F0F5-A8C8-457D-933A-8CE786927DCC}" type="slidenum">
              <a:rPr lang="en-IE" smtClean="0"/>
              <a:t>14</a:t>
            </a:fld>
            <a:endParaRPr lang="en-IE"/>
          </a:p>
        </p:txBody>
      </p:sp>
      <p:sp>
        <p:nvSpPr>
          <p:cNvPr id="9" name="Footer Placeholder 8"/>
          <p:cNvSpPr>
            <a:spLocks noGrp="1"/>
          </p:cNvSpPr>
          <p:nvPr>
            <p:ph type="ftr" sz="quarter" idx="11"/>
          </p:nvPr>
        </p:nvSpPr>
        <p:spPr/>
        <p:txBody>
          <a:bodyPr/>
          <a:lstStyle/>
          <a:p>
            <a:r>
              <a:rPr lang="en-IE" smtClean="0"/>
              <a:t>Revision 04</a:t>
            </a:r>
            <a:endParaRPr lang="en-IE"/>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b="19367"/>
          <a:stretch/>
        </p:blipFill>
        <p:spPr>
          <a:xfrm>
            <a:off x="2915816" y="2294772"/>
            <a:ext cx="864418" cy="751870"/>
          </a:xfrm>
          <a:prstGeom prst="rect">
            <a:avLst/>
          </a:prstGeom>
        </p:spPr>
      </p:pic>
    </p:spTree>
    <p:extLst>
      <p:ext uri="{BB962C8B-B14F-4D97-AF65-F5344CB8AC3E}">
        <p14:creationId xmlns:p14="http://schemas.microsoft.com/office/powerpoint/2010/main" val="1041057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180862"/>
            <a:ext cx="9144000" cy="1220753"/>
          </a:xfrm>
          <a:prstGeom prst="rect">
            <a:avLst/>
          </a:prstGeom>
        </p:spPr>
        <p:txBody>
          <a:bodyPr/>
          <a:lstStyle/>
          <a:p>
            <a:r>
              <a:rPr lang="en-IE" dirty="0" smtClean="0"/>
              <a:t>Section 2</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076" y="3717033"/>
            <a:ext cx="2590800" cy="2349500"/>
          </a:xfrm>
          <a:prstGeom prst="rect">
            <a:avLst/>
          </a:prstGeom>
        </p:spPr>
      </p:pic>
      <p:sp>
        <p:nvSpPr>
          <p:cNvPr id="3" name="Slide Number Placeholder 2"/>
          <p:cNvSpPr>
            <a:spLocks noGrp="1"/>
          </p:cNvSpPr>
          <p:nvPr>
            <p:ph type="sldNum" sz="quarter" idx="12"/>
          </p:nvPr>
        </p:nvSpPr>
        <p:spPr/>
        <p:txBody>
          <a:bodyPr/>
          <a:lstStyle/>
          <a:p>
            <a:fld id="{D240F0F5-A8C8-457D-933A-8CE786927DCC}" type="slidenum">
              <a:rPr lang="en-IE" smtClean="0"/>
              <a:t>15</a:t>
            </a:fld>
            <a:endParaRPr lang="en-IE"/>
          </a:p>
        </p:txBody>
      </p:sp>
      <p:sp>
        <p:nvSpPr>
          <p:cNvPr id="5" name="Footer Placeholder 4"/>
          <p:cNvSpPr>
            <a:spLocks noGrp="1"/>
          </p:cNvSpPr>
          <p:nvPr>
            <p:ph type="ftr" sz="quarter" idx="11"/>
          </p:nvPr>
        </p:nvSpPr>
        <p:spPr/>
        <p:txBody>
          <a:bodyPr/>
          <a:lstStyle/>
          <a:p>
            <a:r>
              <a:rPr lang="en-IE" smtClean="0"/>
              <a:t>Revision 04</a:t>
            </a:r>
            <a:endParaRPr lang="en-IE"/>
          </a:p>
        </p:txBody>
      </p:sp>
    </p:spTree>
    <p:extLst>
      <p:ext uri="{BB962C8B-B14F-4D97-AF65-F5344CB8AC3E}">
        <p14:creationId xmlns:p14="http://schemas.microsoft.com/office/powerpoint/2010/main" val="2312774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628800"/>
            <a:ext cx="8229600" cy="1143000"/>
          </a:xfrm>
        </p:spPr>
        <p:txBody>
          <a:bodyPr>
            <a:normAutofit fontScale="90000"/>
          </a:bodyPr>
          <a:lstStyle/>
          <a:p>
            <a:r>
              <a:rPr lang="en-IE" dirty="0" smtClean="0"/>
              <a:t/>
            </a:r>
            <a:br>
              <a:rPr lang="en-IE" dirty="0" smtClean="0"/>
            </a:br>
            <a:r>
              <a:rPr lang="en-IE" dirty="0"/>
              <a:t/>
            </a:r>
            <a:br>
              <a:rPr lang="en-IE" dirty="0"/>
            </a:br>
            <a:r>
              <a:rPr lang="en-IE" dirty="0" smtClean="0"/>
              <a:t>Section 3 – Call Management Advice</a:t>
            </a:r>
            <a:br>
              <a:rPr lang="en-IE" dirty="0" smtClean="0"/>
            </a:br>
            <a:r>
              <a:rPr lang="en-IE" dirty="0"/>
              <a:t/>
            </a:r>
            <a:br>
              <a:rPr lang="en-IE" dirty="0"/>
            </a:br>
            <a:r>
              <a:rPr lang="en-IE" dirty="0" smtClean="0"/>
              <a:t/>
            </a:r>
            <a:br>
              <a:rPr lang="en-IE" dirty="0" smtClean="0"/>
            </a:br>
            <a:r>
              <a:rPr lang="en-IE" sz="3600" dirty="0" smtClean="0"/>
              <a:t>How to manage interactions in a professional, courteous, compassionate and informed manner</a:t>
            </a:r>
            <a:endParaRPr lang="en-IE" sz="3600" dirty="0"/>
          </a:p>
        </p:txBody>
      </p:sp>
      <p:sp>
        <p:nvSpPr>
          <p:cNvPr id="4" name="Footer Placeholder 3"/>
          <p:cNvSpPr>
            <a:spLocks noGrp="1"/>
          </p:cNvSpPr>
          <p:nvPr>
            <p:ph type="ftr" sz="quarter" idx="11"/>
          </p:nvPr>
        </p:nvSpPr>
        <p:spPr/>
        <p:txBody>
          <a:bodyPr/>
          <a:lstStyle/>
          <a:p>
            <a:r>
              <a:rPr lang="en-IE" smtClean="0"/>
              <a:t>Revision 04</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t>16</a:t>
            </a:fld>
            <a:endParaRPr lang="en-IE" dirty="0"/>
          </a:p>
        </p:txBody>
      </p:sp>
    </p:spTree>
    <p:extLst>
      <p:ext uri="{BB962C8B-B14F-4D97-AF65-F5344CB8AC3E}">
        <p14:creationId xmlns:p14="http://schemas.microsoft.com/office/powerpoint/2010/main" val="2208599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2800" b="1" dirty="0" smtClean="0"/>
              <a:t>Understanding the type of Responses/Reactions you will encounter</a:t>
            </a:r>
            <a:endParaRPr lang="en-IE" sz="2800" b="1" dirty="0"/>
          </a:p>
        </p:txBody>
      </p:sp>
      <p:sp>
        <p:nvSpPr>
          <p:cNvPr id="3" name="Content Placeholder 2"/>
          <p:cNvSpPr>
            <a:spLocks noGrp="1"/>
          </p:cNvSpPr>
          <p:nvPr>
            <p:ph idx="1"/>
          </p:nvPr>
        </p:nvSpPr>
        <p:spPr>
          <a:xfrm>
            <a:off x="457200" y="1600200"/>
            <a:ext cx="8229600" cy="4997152"/>
          </a:xfrm>
        </p:spPr>
        <p:txBody>
          <a:bodyPr>
            <a:normAutofit/>
          </a:bodyPr>
          <a:lstStyle/>
          <a:p>
            <a:r>
              <a:rPr lang="en-IE" sz="1800" dirty="0" smtClean="0"/>
              <a:t>The people you are calling will be scared and worried about themselves and others.</a:t>
            </a:r>
          </a:p>
          <a:p>
            <a:r>
              <a:rPr lang="en-IE" sz="1800" dirty="0" smtClean="0"/>
              <a:t>They may experience a  range of feelings to include:</a:t>
            </a:r>
          </a:p>
          <a:p>
            <a:pPr lvl="1"/>
            <a:r>
              <a:rPr lang="en-IE" sz="1800" dirty="0" smtClean="0"/>
              <a:t> shock that this has happened to them.</a:t>
            </a:r>
          </a:p>
          <a:p>
            <a:pPr lvl="1"/>
            <a:r>
              <a:rPr lang="en-IE" sz="1800" dirty="0"/>
              <a:t> </a:t>
            </a:r>
            <a:r>
              <a:rPr lang="en-IE" sz="1800" dirty="0" smtClean="0"/>
              <a:t>confusion, as to how or why this has happened – why me?  - unsure about all    </a:t>
            </a:r>
          </a:p>
          <a:p>
            <a:pPr marL="457200" lvl="1" indent="0">
              <a:buNone/>
            </a:pPr>
            <a:r>
              <a:rPr lang="en-IE" sz="1800" dirty="0"/>
              <a:t> </a:t>
            </a:r>
            <a:r>
              <a:rPr lang="en-IE" sz="1800" dirty="0" smtClean="0"/>
              <a:t>      the data available</a:t>
            </a:r>
          </a:p>
          <a:p>
            <a:pPr lvl="1"/>
            <a:r>
              <a:rPr lang="en-IE" sz="1800" dirty="0" smtClean="0"/>
              <a:t> anger, disappointment, denial</a:t>
            </a:r>
          </a:p>
          <a:p>
            <a:pPr lvl="1"/>
            <a:r>
              <a:rPr lang="en-IE" sz="1800" dirty="0" smtClean="0"/>
              <a:t> overwhelmed – need clarity</a:t>
            </a:r>
          </a:p>
          <a:p>
            <a:pPr lvl="1"/>
            <a:r>
              <a:rPr lang="en-IE" sz="1800" dirty="0" smtClean="0"/>
              <a:t> feeling aggrieved – may need to blame  someone or blame themselves –</a:t>
            </a:r>
          </a:p>
          <a:p>
            <a:pPr marL="457200" lvl="1" indent="0">
              <a:buNone/>
            </a:pPr>
            <a:r>
              <a:rPr lang="en-IE" sz="1800" dirty="0"/>
              <a:t> </a:t>
            </a:r>
            <a:r>
              <a:rPr lang="en-IE" sz="1800" dirty="0" smtClean="0"/>
              <a:t>      accusing</a:t>
            </a:r>
          </a:p>
          <a:p>
            <a:r>
              <a:rPr lang="en-IE" sz="1800" dirty="0" smtClean="0"/>
              <a:t>They  may be in a crisis situation – physical, emotional, financial, social</a:t>
            </a:r>
          </a:p>
          <a:p>
            <a:r>
              <a:rPr lang="en-IE" sz="1800" dirty="0" smtClean="0"/>
              <a:t>They may have very sad stories to tell in relation to the impact of this news on them personally and for those that they care for.</a:t>
            </a:r>
          </a:p>
          <a:p>
            <a:endParaRPr lang="en-IE" sz="1600" dirty="0"/>
          </a:p>
        </p:txBody>
      </p:sp>
    </p:spTree>
    <p:extLst>
      <p:ext uri="{BB962C8B-B14F-4D97-AF65-F5344CB8AC3E}">
        <p14:creationId xmlns:p14="http://schemas.microsoft.com/office/powerpoint/2010/main" val="1662537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800" b="1" dirty="0">
                <a:solidFill>
                  <a:prstClr val="black"/>
                </a:solidFill>
              </a:rPr>
              <a:t>Understanding the type of responses you will </a:t>
            </a:r>
            <a:r>
              <a:rPr lang="en-IE" sz="2800" b="1" dirty="0" smtClean="0">
                <a:solidFill>
                  <a:prstClr val="black"/>
                </a:solidFill>
              </a:rPr>
              <a:t>encounter - continued</a:t>
            </a:r>
            <a:endParaRPr lang="en-IE" dirty="0"/>
          </a:p>
        </p:txBody>
      </p:sp>
      <p:sp>
        <p:nvSpPr>
          <p:cNvPr id="3" name="Content Placeholder 2"/>
          <p:cNvSpPr>
            <a:spLocks noGrp="1"/>
          </p:cNvSpPr>
          <p:nvPr>
            <p:ph idx="1"/>
          </p:nvPr>
        </p:nvSpPr>
        <p:spPr/>
        <p:txBody>
          <a:bodyPr>
            <a:normAutofit fontScale="92500"/>
          </a:bodyPr>
          <a:lstStyle/>
          <a:p>
            <a:r>
              <a:rPr lang="en-IE" sz="2400" dirty="0" smtClean="0"/>
              <a:t>They may be ill</a:t>
            </a:r>
          </a:p>
          <a:p>
            <a:r>
              <a:rPr lang="en-IE" sz="2400" dirty="0" smtClean="0"/>
              <a:t>They may be bereaved and going through a  grieving process  and experiencing  difficulties with funeral arrangements. </a:t>
            </a:r>
            <a:endParaRPr lang="en-IE" sz="2400" dirty="0" smtClean="0">
              <a:solidFill>
                <a:prstClr val="black"/>
              </a:solidFill>
            </a:endParaRPr>
          </a:p>
          <a:p>
            <a:pPr lvl="0"/>
            <a:r>
              <a:rPr lang="en-IE" sz="2400" dirty="0" smtClean="0">
                <a:solidFill>
                  <a:prstClr val="black"/>
                </a:solidFill>
              </a:rPr>
              <a:t>They </a:t>
            </a:r>
            <a:r>
              <a:rPr lang="en-IE" sz="2400" dirty="0">
                <a:solidFill>
                  <a:prstClr val="black"/>
                </a:solidFill>
              </a:rPr>
              <a:t>will need to tell their story and to feel listened to and heard</a:t>
            </a:r>
          </a:p>
          <a:p>
            <a:pPr lvl="0"/>
            <a:r>
              <a:rPr lang="en-IE" sz="2400" dirty="0">
                <a:solidFill>
                  <a:prstClr val="black"/>
                </a:solidFill>
              </a:rPr>
              <a:t>They will need to have their questions </a:t>
            </a:r>
            <a:r>
              <a:rPr lang="en-IE" sz="2400" dirty="0" smtClean="0">
                <a:solidFill>
                  <a:prstClr val="black"/>
                </a:solidFill>
              </a:rPr>
              <a:t>answered</a:t>
            </a:r>
            <a:r>
              <a:rPr lang="en-IE" sz="2400" dirty="0">
                <a:solidFill>
                  <a:prstClr val="black"/>
                </a:solidFill>
              </a:rPr>
              <a:t> </a:t>
            </a:r>
            <a:r>
              <a:rPr lang="en-IE" sz="2400" dirty="0" smtClean="0">
                <a:solidFill>
                  <a:prstClr val="black"/>
                </a:solidFill>
              </a:rPr>
              <a:t>– </a:t>
            </a:r>
            <a:r>
              <a:rPr lang="en-IE" sz="2400" dirty="0">
                <a:solidFill>
                  <a:prstClr val="black"/>
                </a:solidFill>
              </a:rPr>
              <a:t>information provided and have access to further information</a:t>
            </a:r>
          </a:p>
          <a:p>
            <a:pPr lvl="0"/>
            <a:r>
              <a:rPr lang="en-IE" sz="2400" dirty="0">
                <a:solidFill>
                  <a:prstClr val="black"/>
                </a:solidFill>
              </a:rPr>
              <a:t>They will need reassurance and solutions</a:t>
            </a:r>
          </a:p>
          <a:p>
            <a:pPr lvl="0"/>
            <a:r>
              <a:rPr lang="en-IE" sz="2400" dirty="0">
                <a:solidFill>
                  <a:prstClr val="black"/>
                </a:solidFill>
              </a:rPr>
              <a:t>Some may become very distressed – hysterical, crying</a:t>
            </a:r>
          </a:p>
          <a:p>
            <a:pPr lvl="0"/>
            <a:r>
              <a:rPr lang="en-IE" sz="2400" dirty="0">
                <a:solidFill>
                  <a:prstClr val="black"/>
                </a:solidFill>
              </a:rPr>
              <a:t>There may be occasions when people become aggressive</a:t>
            </a:r>
          </a:p>
          <a:p>
            <a:pPr lvl="0"/>
            <a:r>
              <a:rPr lang="en-IE" sz="2400" dirty="0">
                <a:solidFill>
                  <a:prstClr val="black"/>
                </a:solidFill>
              </a:rPr>
              <a:t>Some may not feel able to continue the </a:t>
            </a:r>
            <a:r>
              <a:rPr lang="en-IE" sz="2400" dirty="0" smtClean="0">
                <a:solidFill>
                  <a:prstClr val="black"/>
                </a:solidFill>
              </a:rPr>
              <a:t>conversation</a:t>
            </a:r>
          </a:p>
          <a:p>
            <a:pPr lvl="0"/>
            <a:r>
              <a:rPr lang="en-IE" sz="2400" dirty="0" smtClean="0">
                <a:solidFill>
                  <a:prstClr val="black"/>
                </a:solidFill>
              </a:rPr>
              <a:t>They will need to experience empathy and compassion</a:t>
            </a:r>
            <a:endParaRPr lang="en-IE" sz="2400" dirty="0">
              <a:solidFill>
                <a:prstClr val="black"/>
              </a:solidFill>
            </a:endParaRPr>
          </a:p>
          <a:p>
            <a:pPr lvl="0"/>
            <a:endParaRPr lang="en-IE" sz="2400" dirty="0">
              <a:solidFill>
                <a:prstClr val="black"/>
              </a:solidFill>
            </a:endParaRPr>
          </a:p>
          <a:p>
            <a:endParaRPr lang="en-IE" dirty="0"/>
          </a:p>
        </p:txBody>
      </p:sp>
    </p:spTree>
    <p:extLst>
      <p:ext uri="{BB962C8B-B14F-4D97-AF65-F5344CB8AC3E}">
        <p14:creationId xmlns:p14="http://schemas.microsoft.com/office/powerpoint/2010/main" val="2007998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600" b="1" dirty="0" smtClean="0"/>
              <a:t>Practical Advice on Looking After Yourself</a:t>
            </a:r>
            <a:endParaRPr lang="en-IE" sz="3600" b="1" dirty="0"/>
          </a:p>
        </p:txBody>
      </p:sp>
      <p:sp>
        <p:nvSpPr>
          <p:cNvPr id="3" name="Content Placeholder 2"/>
          <p:cNvSpPr>
            <a:spLocks noGrp="1"/>
          </p:cNvSpPr>
          <p:nvPr>
            <p:ph idx="1"/>
          </p:nvPr>
        </p:nvSpPr>
        <p:spPr>
          <a:xfrm>
            <a:off x="457200" y="1600200"/>
            <a:ext cx="8229600" cy="4997152"/>
          </a:xfrm>
        </p:spPr>
        <p:txBody>
          <a:bodyPr>
            <a:normAutofit fontScale="92500" lnSpcReduction="20000"/>
          </a:bodyPr>
          <a:lstStyle/>
          <a:p>
            <a:r>
              <a:rPr lang="en-IE" sz="2000" dirty="0" smtClean="0"/>
              <a:t>Talk to your buddy, colleague, supervisor or manager – this reduces isolation and stress – can be healing</a:t>
            </a:r>
          </a:p>
          <a:p>
            <a:r>
              <a:rPr lang="en-IE" sz="2000" dirty="0" smtClean="0"/>
              <a:t>Talk time to relax every day – use relaxation techniques, </a:t>
            </a:r>
          </a:p>
          <a:p>
            <a:r>
              <a:rPr lang="en-IE" sz="2000" dirty="0" smtClean="0"/>
              <a:t>Get enough sleep</a:t>
            </a:r>
          </a:p>
          <a:p>
            <a:r>
              <a:rPr lang="en-IE" sz="2000" dirty="0" smtClean="0"/>
              <a:t>Get some exercise</a:t>
            </a:r>
          </a:p>
          <a:p>
            <a:r>
              <a:rPr lang="en-IE" sz="2000" dirty="0" smtClean="0"/>
              <a:t>Maintain a good diet. </a:t>
            </a:r>
          </a:p>
          <a:p>
            <a:r>
              <a:rPr lang="en-IE" sz="2000" dirty="0" smtClean="0"/>
              <a:t>Try to follow a structured schedule – make sure that you get enough time off. You cannot help if you become unwell yourself and you must stay well to look after family members also. </a:t>
            </a:r>
          </a:p>
          <a:p>
            <a:r>
              <a:rPr lang="en-IE" sz="2000" dirty="0" smtClean="0"/>
              <a:t>Keep yourself safe – follow all containment precautions</a:t>
            </a:r>
          </a:p>
          <a:p>
            <a:r>
              <a:rPr lang="en-IE" sz="2000" dirty="0" smtClean="0"/>
              <a:t>Attend training and updates – ask questions if unsure about anything</a:t>
            </a:r>
          </a:p>
          <a:p>
            <a:r>
              <a:rPr lang="en-IE" sz="2000" dirty="0" smtClean="0"/>
              <a:t>Spend time with your family and allow time for leisure activities as appropriate  – try to switch off during this time.</a:t>
            </a:r>
          </a:p>
          <a:p>
            <a:r>
              <a:rPr lang="en-IE" sz="2000" dirty="0" smtClean="0"/>
              <a:t>Expect that some things that you are dealing with may bother you and that this is normal</a:t>
            </a:r>
          </a:p>
          <a:p>
            <a:r>
              <a:rPr lang="en-IE" sz="2000" dirty="0" smtClean="0"/>
              <a:t>Realise that others around you may be stressed too</a:t>
            </a:r>
          </a:p>
          <a:p>
            <a:r>
              <a:rPr lang="en-IE" sz="2000" dirty="0" smtClean="0"/>
              <a:t>Seek medical assistance if experiencing profound symptoms</a:t>
            </a:r>
          </a:p>
          <a:p>
            <a:endParaRPr lang="en-IE" sz="2000" dirty="0" smtClean="0"/>
          </a:p>
          <a:p>
            <a:endParaRPr lang="en-IE" sz="2000" dirty="0" smtClean="0"/>
          </a:p>
          <a:p>
            <a:endParaRPr lang="en-IE" sz="2400" dirty="0" smtClean="0"/>
          </a:p>
          <a:p>
            <a:endParaRPr lang="en-IE" dirty="0" smtClean="0"/>
          </a:p>
          <a:p>
            <a:endParaRPr lang="en-IE" dirty="0"/>
          </a:p>
        </p:txBody>
      </p:sp>
    </p:spTree>
    <p:extLst>
      <p:ext uri="{BB962C8B-B14F-4D97-AF65-F5344CB8AC3E}">
        <p14:creationId xmlns:p14="http://schemas.microsoft.com/office/powerpoint/2010/main" val="1303659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40702"/>
            <a:ext cx="9144000" cy="1220753"/>
          </a:xfrm>
          <a:prstGeom prst="rect">
            <a:avLst/>
          </a:prstGeom>
        </p:spPr>
        <p:txBody>
          <a:bodyPr/>
          <a:lstStyle/>
          <a:p>
            <a:r>
              <a:rPr lang="en-IE" b="1" dirty="0" smtClean="0">
                <a:solidFill>
                  <a:schemeClr val="tx1"/>
                </a:solidFill>
              </a:rPr>
              <a:t>Aim</a:t>
            </a:r>
            <a:endParaRPr lang="en-IE" b="1" dirty="0">
              <a:solidFill>
                <a:schemeClr val="tx1"/>
              </a:solidFill>
            </a:endParaRPr>
          </a:p>
        </p:txBody>
      </p:sp>
      <p:sp>
        <p:nvSpPr>
          <p:cNvPr id="3" name="Content Placeholder 2"/>
          <p:cNvSpPr>
            <a:spLocks noGrp="1"/>
          </p:cNvSpPr>
          <p:nvPr>
            <p:ph idx="1"/>
          </p:nvPr>
        </p:nvSpPr>
        <p:spPr>
          <a:xfrm>
            <a:off x="497681" y="2756925"/>
            <a:ext cx="8229600" cy="4320480"/>
          </a:xfrm>
        </p:spPr>
        <p:txBody>
          <a:bodyPr>
            <a:normAutofit/>
          </a:bodyPr>
          <a:lstStyle/>
          <a:p>
            <a:pPr marL="0" indent="0">
              <a:buNone/>
            </a:pPr>
            <a:r>
              <a:rPr lang="en-IE" sz="2800" dirty="0" smtClean="0"/>
              <a:t>The aim of this programme is to provide you with the knowledge and skills required to conduct </a:t>
            </a:r>
            <a:r>
              <a:rPr lang="en-IE" sz="2800" b="1" dirty="0" smtClean="0"/>
              <a:t>Call 3 </a:t>
            </a:r>
            <a:r>
              <a:rPr lang="en-IE" sz="2800" dirty="0" smtClean="0"/>
              <a:t>of the contact tracing process</a:t>
            </a:r>
            <a:endParaRPr lang="en-IE"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548680"/>
            <a:ext cx="1641351" cy="1644157"/>
          </a:xfrm>
          <a:prstGeom prst="rect">
            <a:avLst/>
          </a:prstGeom>
        </p:spPr>
      </p:pic>
      <p:sp>
        <p:nvSpPr>
          <p:cNvPr id="5" name="Slide Number Placeholder 4"/>
          <p:cNvSpPr>
            <a:spLocks noGrp="1"/>
          </p:cNvSpPr>
          <p:nvPr>
            <p:ph type="sldNum" sz="quarter" idx="12"/>
          </p:nvPr>
        </p:nvSpPr>
        <p:spPr/>
        <p:txBody>
          <a:bodyPr/>
          <a:lstStyle/>
          <a:p>
            <a:fld id="{D240F0F5-A8C8-457D-933A-8CE786927DCC}" type="slidenum">
              <a:rPr lang="en-IE" smtClean="0"/>
              <a:t>2</a:t>
            </a:fld>
            <a:endParaRPr lang="en-IE" dirty="0"/>
          </a:p>
        </p:txBody>
      </p:sp>
      <p:sp>
        <p:nvSpPr>
          <p:cNvPr id="6" name="Footer Placeholder 5"/>
          <p:cNvSpPr>
            <a:spLocks noGrp="1"/>
          </p:cNvSpPr>
          <p:nvPr>
            <p:ph type="ftr" sz="quarter" idx="11"/>
          </p:nvPr>
        </p:nvSpPr>
        <p:spPr/>
        <p:txBody>
          <a:bodyPr/>
          <a:lstStyle/>
          <a:p>
            <a:r>
              <a:rPr lang="en-IE" dirty="0" smtClean="0"/>
              <a:t>Revision 04</a:t>
            </a:r>
            <a:endParaRPr lang="en-IE" dirty="0"/>
          </a:p>
        </p:txBody>
      </p:sp>
    </p:spTree>
    <p:extLst>
      <p:ext uri="{BB962C8B-B14F-4D97-AF65-F5344CB8AC3E}">
        <p14:creationId xmlns:p14="http://schemas.microsoft.com/office/powerpoint/2010/main" val="3875028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smtClean="0"/>
              <a:t>Things to Avoid if you are Feeling Stressed</a:t>
            </a:r>
            <a:endParaRPr lang="en-IE" b="1" dirty="0"/>
          </a:p>
        </p:txBody>
      </p:sp>
      <p:sp>
        <p:nvSpPr>
          <p:cNvPr id="3" name="Content Placeholder 2"/>
          <p:cNvSpPr>
            <a:spLocks noGrp="1"/>
          </p:cNvSpPr>
          <p:nvPr>
            <p:ph idx="1"/>
          </p:nvPr>
        </p:nvSpPr>
        <p:spPr/>
        <p:txBody>
          <a:bodyPr>
            <a:normAutofit lnSpcReduction="10000"/>
          </a:bodyPr>
          <a:lstStyle/>
          <a:p>
            <a:r>
              <a:rPr lang="en-IE" dirty="0" smtClean="0"/>
              <a:t>Do not drink alcohol excessively</a:t>
            </a:r>
          </a:p>
          <a:p>
            <a:r>
              <a:rPr lang="en-IE" dirty="0" smtClean="0"/>
              <a:t>Do not stay way from work unnecessarily – don’t let a bad call or a bad day put you off return to work – talk about it and get help</a:t>
            </a:r>
          </a:p>
          <a:p>
            <a:r>
              <a:rPr lang="en-IE" dirty="0" smtClean="0"/>
              <a:t>Do not withdraw from significant others or isolate yourself from others.</a:t>
            </a:r>
          </a:p>
          <a:p>
            <a:r>
              <a:rPr lang="en-IE" dirty="0" smtClean="0"/>
              <a:t>Do not be hard on yourself</a:t>
            </a:r>
          </a:p>
          <a:p>
            <a:r>
              <a:rPr lang="en-IE" dirty="0" smtClean="0"/>
              <a:t>Do not make any major life changes or decisions at this time</a:t>
            </a:r>
            <a:endParaRPr lang="en-IE" dirty="0"/>
          </a:p>
        </p:txBody>
      </p:sp>
    </p:spTree>
    <p:extLst>
      <p:ext uri="{BB962C8B-B14F-4D97-AF65-F5344CB8AC3E}">
        <p14:creationId xmlns:p14="http://schemas.microsoft.com/office/powerpoint/2010/main" val="2070137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dirty="0" smtClean="0"/>
              <a:t>Key Messages</a:t>
            </a:r>
            <a:endParaRPr lang="en-IE" dirty="0"/>
          </a:p>
        </p:txBody>
      </p:sp>
      <p:sp>
        <p:nvSpPr>
          <p:cNvPr id="3" name="Content Placeholder 2"/>
          <p:cNvSpPr>
            <a:spLocks noGrp="1"/>
          </p:cNvSpPr>
          <p:nvPr>
            <p:ph idx="1"/>
          </p:nvPr>
        </p:nvSpPr>
        <p:spPr>
          <a:xfrm>
            <a:off x="457200" y="1361976"/>
            <a:ext cx="4618856" cy="4320480"/>
          </a:xfrm>
        </p:spPr>
        <p:txBody>
          <a:bodyPr>
            <a:normAutofit/>
          </a:bodyPr>
          <a:lstStyle/>
          <a:p>
            <a:r>
              <a:rPr lang="en-IE" sz="2000" dirty="0" smtClean="0"/>
              <a:t>80% of those who are infected with Covid-19 will experience mild symptoms.</a:t>
            </a:r>
          </a:p>
          <a:p>
            <a:endParaRPr lang="en-IE" sz="2000" dirty="0"/>
          </a:p>
          <a:p>
            <a:r>
              <a:rPr lang="en-IE" sz="2000" dirty="0" smtClean="0"/>
              <a:t>The basic things you can do to protect yourself and your community are </a:t>
            </a:r>
            <a:endParaRPr lang="en-IE" sz="1600" dirty="0" smtClean="0"/>
          </a:p>
          <a:p>
            <a:pPr lvl="1"/>
            <a:r>
              <a:rPr lang="en-IE" sz="1600" dirty="0" smtClean="0"/>
              <a:t>Practice good hand hygiene</a:t>
            </a:r>
          </a:p>
          <a:p>
            <a:pPr lvl="1"/>
            <a:r>
              <a:rPr lang="en-IE" sz="1600" dirty="0" smtClean="0"/>
              <a:t>Practice respiratory etiquette</a:t>
            </a:r>
          </a:p>
          <a:p>
            <a:pPr lvl="1"/>
            <a:r>
              <a:rPr lang="en-IE" sz="1600" dirty="0" smtClean="0"/>
              <a:t>Maintain good hygiene practices</a:t>
            </a:r>
          </a:p>
          <a:p>
            <a:pPr lvl="1"/>
            <a:r>
              <a:rPr lang="en-IE" sz="1600" dirty="0" smtClean="0"/>
              <a:t>Observe social distancing guidelines</a:t>
            </a:r>
          </a:p>
          <a:p>
            <a:pPr lvl="1"/>
            <a:r>
              <a:rPr lang="en-IE" sz="1600" dirty="0" smtClean="0"/>
              <a:t>Observe self-isolation and quarantine guidelines</a:t>
            </a:r>
          </a:p>
          <a:p>
            <a:pPr lvl="1"/>
            <a:r>
              <a:rPr lang="en-IE" sz="1600" dirty="0" smtClean="0"/>
              <a:t>Protect the vulnerable groups in communities</a:t>
            </a:r>
          </a:p>
          <a:p>
            <a:endParaRPr lang="en-IE" sz="2000" dirty="0" smtClean="0"/>
          </a:p>
          <a:p>
            <a:endParaRPr lang="en-IE"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446" y="1028734"/>
            <a:ext cx="2920049" cy="5376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D240F0F5-A8C8-457D-933A-8CE786927DCC}" type="slidenum">
              <a:rPr lang="en-IE" smtClean="0"/>
              <a:t>21</a:t>
            </a:fld>
            <a:endParaRPr lang="en-IE" dirty="0"/>
          </a:p>
        </p:txBody>
      </p:sp>
      <p:sp>
        <p:nvSpPr>
          <p:cNvPr id="5" name="Footer Placeholder 4"/>
          <p:cNvSpPr>
            <a:spLocks noGrp="1"/>
          </p:cNvSpPr>
          <p:nvPr>
            <p:ph type="ftr" sz="quarter" idx="11"/>
          </p:nvPr>
        </p:nvSpPr>
        <p:spPr/>
        <p:txBody>
          <a:bodyPr/>
          <a:lstStyle/>
          <a:p>
            <a:r>
              <a:rPr lang="en-IE" dirty="0" smtClean="0"/>
              <a:t>Revision 04</a:t>
            </a:r>
            <a:endParaRPr lang="en-IE" dirty="0"/>
          </a:p>
        </p:txBody>
      </p:sp>
    </p:spTree>
    <p:extLst>
      <p:ext uri="{BB962C8B-B14F-4D97-AF65-F5344CB8AC3E}">
        <p14:creationId xmlns:p14="http://schemas.microsoft.com/office/powerpoint/2010/main" val="273852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180862"/>
            <a:ext cx="9144000" cy="1220753"/>
          </a:xfrm>
          <a:prstGeom prst="rect">
            <a:avLst/>
          </a:prstGeom>
        </p:spPr>
        <p:txBody>
          <a:bodyPr>
            <a:normAutofit fontScale="90000"/>
          </a:bodyPr>
          <a:lstStyle/>
          <a:p>
            <a:r>
              <a:rPr lang="en-IE" dirty="0" smtClean="0"/>
              <a:t>Section4</a:t>
            </a:r>
            <a:br>
              <a:rPr lang="en-IE" dirty="0" smtClean="0"/>
            </a:br>
            <a:r>
              <a:rPr lang="en-IE" dirty="0"/>
              <a:t/>
            </a:r>
            <a:br>
              <a:rPr lang="en-IE" dirty="0"/>
            </a:br>
            <a:r>
              <a:rPr lang="en-IE" dirty="0" smtClean="0"/>
              <a:t>Using the data management system</a:t>
            </a:r>
            <a:endParaRPr lang="en-IE" dirty="0"/>
          </a:p>
        </p:txBody>
      </p:sp>
      <p:sp>
        <p:nvSpPr>
          <p:cNvPr id="3" name="Slide Number Placeholder 2"/>
          <p:cNvSpPr>
            <a:spLocks noGrp="1"/>
          </p:cNvSpPr>
          <p:nvPr>
            <p:ph type="sldNum" sz="quarter" idx="12"/>
          </p:nvPr>
        </p:nvSpPr>
        <p:spPr/>
        <p:txBody>
          <a:bodyPr/>
          <a:lstStyle/>
          <a:p>
            <a:fld id="{D240F0F5-A8C8-457D-933A-8CE786927DCC}" type="slidenum">
              <a:rPr lang="en-IE" smtClean="0"/>
              <a:t>22</a:t>
            </a:fld>
            <a:endParaRPr lang="en-IE"/>
          </a:p>
        </p:txBody>
      </p:sp>
      <p:sp>
        <p:nvSpPr>
          <p:cNvPr id="5" name="Footer Placeholder 4"/>
          <p:cNvSpPr>
            <a:spLocks noGrp="1"/>
          </p:cNvSpPr>
          <p:nvPr>
            <p:ph type="ftr" sz="quarter" idx="11"/>
          </p:nvPr>
        </p:nvSpPr>
        <p:spPr/>
        <p:txBody>
          <a:bodyPr/>
          <a:lstStyle/>
          <a:p>
            <a:r>
              <a:rPr lang="en-IE" smtClean="0"/>
              <a:t>Revision 04</a:t>
            </a:r>
            <a:endParaRPr lang="en-IE"/>
          </a:p>
        </p:txBody>
      </p:sp>
    </p:spTree>
    <p:extLst>
      <p:ext uri="{BB962C8B-B14F-4D97-AF65-F5344CB8AC3E}">
        <p14:creationId xmlns:p14="http://schemas.microsoft.com/office/powerpoint/2010/main" val="1422000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180862"/>
            <a:ext cx="9144000" cy="1220753"/>
          </a:xfrm>
          <a:prstGeom prst="rect">
            <a:avLst/>
          </a:prstGeom>
        </p:spPr>
        <p:txBody>
          <a:bodyPr>
            <a:normAutofit fontScale="90000"/>
          </a:bodyPr>
          <a:lstStyle/>
          <a:p>
            <a:r>
              <a:rPr lang="en-IE" dirty="0" smtClean="0"/>
              <a:t>Section 5</a:t>
            </a:r>
            <a:br>
              <a:rPr lang="en-IE" dirty="0" smtClean="0"/>
            </a:br>
            <a:r>
              <a:rPr lang="en-IE" dirty="0"/>
              <a:t/>
            </a:r>
            <a:br>
              <a:rPr lang="en-IE" dirty="0"/>
            </a:br>
            <a:r>
              <a:rPr lang="en-IE" dirty="0" smtClean="0"/>
              <a:t>Role Play Scenarios</a:t>
            </a:r>
            <a:endParaRPr lang="en-IE" dirty="0"/>
          </a:p>
        </p:txBody>
      </p:sp>
      <p:sp>
        <p:nvSpPr>
          <p:cNvPr id="3" name="Slide Number Placeholder 2"/>
          <p:cNvSpPr>
            <a:spLocks noGrp="1"/>
          </p:cNvSpPr>
          <p:nvPr>
            <p:ph type="sldNum" sz="quarter" idx="12"/>
          </p:nvPr>
        </p:nvSpPr>
        <p:spPr/>
        <p:txBody>
          <a:bodyPr/>
          <a:lstStyle/>
          <a:p>
            <a:fld id="{D240F0F5-A8C8-457D-933A-8CE786927DCC}" type="slidenum">
              <a:rPr lang="en-IE" smtClean="0"/>
              <a:t>23</a:t>
            </a:fld>
            <a:endParaRPr lang="en-IE"/>
          </a:p>
        </p:txBody>
      </p:sp>
      <p:sp>
        <p:nvSpPr>
          <p:cNvPr id="5" name="Footer Placeholder 4"/>
          <p:cNvSpPr>
            <a:spLocks noGrp="1"/>
          </p:cNvSpPr>
          <p:nvPr>
            <p:ph type="ftr" sz="quarter" idx="11"/>
          </p:nvPr>
        </p:nvSpPr>
        <p:spPr/>
        <p:txBody>
          <a:bodyPr/>
          <a:lstStyle/>
          <a:p>
            <a:r>
              <a:rPr lang="en-IE" smtClean="0"/>
              <a:t>Revision 04</a:t>
            </a:r>
            <a:endParaRPr lang="en-IE"/>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062" y="4149080"/>
            <a:ext cx="2143125" cy="2133600"/>
          </a:xfrm>
          <a:prstGeom prst="rect">
            <a:avLst/>
          </a:prstGeom>
        </p:spPr>
      </p:pic>
    </p:spTree>
    <p:extLst>
      <p:ext uri="{BB962C8B-B14F-4D97-AF65-F5344CB8AC3E}">
        <p14:creationId xmlns:p14="http://schemas.microsoft.com/office/powerpoint/2010/main" val="11258443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Assign Roles</a:t>
            </a:r>
            <a:endParaRPr lang="en-IE" dirty="0"/>
          </a:p>
        </p:txBody>
      </p:sp>
      <p:sp>
        <p:nvSpPr>
          <p:cNvPr id="3" name="Content Placeholder 2"/>
          <p:cNvSpPr>
            <a:spLocks noGrp="1"/>
          </p:cNvSpPr>
          <p:nvPr>
            <p:ph idx="1"/>
          </p:nvPr>
        </p:nvSpPr>
        <p:spPr/>
        <p:txBody>
          <a:bodyPr/>
          <a:lstStyle/>
          <a:p>
            <a:r>
              <a:rPr lang="en-IE" dirty="0" smtClean="0"/>
              <a:t>Person 1 – Call Maker</a:t>
            </a:r>
          </a:p>
          <a:p>
            <a:r>
              <a:rPr lang="en-IE" dirty="0" smtClean="0"/>
              <a:t>Person 2 – Person identified as a close contact</a:t>
            </a:r>
          </a:p>
          <a:p>
            <a:r>
              <a:rPr lang="en-IE" dirty="0" smtClean="0"/>
              <a:t>Person 3 - Observer</a:t>
            </a:r>
            <a:endParaRPr lang="en-IE" dirty="0"/>
          </a:p>
        </p:txBody>
      </p:sp>
      <p:sp>
        <p:nvSpPr>
          <p:cNvPr id="4" name="Footer Placeholder 3"/>
          <p:cNvSpPr>
            <a:spLocks noGrp="1"/>
          </p:cNvSpPr>
          <p:nvPr>
            <p:ph type="ftr" sz="quarter" idx="11"/>
          </p:nvPr>
        </p:nvSpPr>
        <p:spPr/>
        <p:txBody>
          <a:bodyPr/>
          <a:lstStyle/>
          <a:p>
            <a:r>
              <a:rPr lang="en-IE" smtClean="0"/>
              <a:t>NCTP Revision 04</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t>24</a:t>
            </a:fld>
            <a:endParaRPr lang="en-IE"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061142"/>
            <a:ext cx="2143125" cy="2133600"/>
          </a:xfrm>
          <a:prstGeom prst="rect">
            <a:avLst/>
          </a:prstGeom>
        </p:spPr>
      </p:pic>
    </p:spTree>
    <p:extLst>
      <p:ext uri="{BB962C8B-B14F-4D97-AF65-F5344CB8AC3E}">
        <p14:creationId xmlns:p14="http://schemas.microsoft.com/office/powerpoint/2010/main" val="2162134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Role Play</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Step 1 – Make the Call using the Guide Script</a:t>
            </a:r>
          </a:p>
          <a:p>
            <a:endParaRPr lang="en-IE" dirty="0" smtClean="0"/>
          </a:p>
          <a:p>
            <a:r>
              <a:rPr lang="en-IE" dirty="0" smtClean="0"/>
              <a:t>Step 2 – Feedback in small group</a:t>
            </a:r>
          </a:p>
          <a:p>
            <a:pPr lvl="1"/>
            <a:endParaRPr lang="en-IE" dirty="0" smtClean="0"/>
          </a:p>
          <a:p>
            <a:pPr lvl="1"/>
            <a:r>
              <a:rPr lang="en-IE" dirty="0" smtClean="0"/>
              <a:t>How did that feel?</a:t>
            </a:r>
          </a:p>
          <a:p>
            <a:pPr lvl="1"/>
            <a:r>
              <a:rPr lang="en-IE" dirty="0" smtClean="0"/>
              <a:t>What worked well?</a:t>
            </a:r>
          </a:p>
          <a:p>
            <a:pPr lvl="1"/>
            <a:r>
              <a:rPr lang="en-IE" dirty="0" smtClean="0"/>
              <a:t>What could be done differently?</a:t>
            </a:r>
          </a:p>
          <a:p>
            <a:endParaRPr lang="en-IE" dirty="0" smtClean="0"/>
          </a:p>
          <a:p>
            <a:r>
              <a:rPr lang="en-IE" dirty="0" smtClean="0"/>
              <a:t>Step 3 – Share learning with large group</a:t>
            </a:r>
            <a:endParaRPr lang="en-IE" dirty="0"/>
          </a:p>
          <a:p>
            <a:pPr marL="457200" lvl="1" indent="0">
              <a:buNone/>
            </a:pPr>
            <a:endParaRPr lang="en-IE" dirty="0" smtClean="0"/>
          </a:p>
          <a:p>
            <a:pPr lvl="2"/>
            <a:endParaRPr lang="en-IE" dirty="0"/>
          </a:p>
        </p:txBody>
      </p:sp>
      <p:sp>
        <p:nvSpPr>
          <p:cNvPr id="4" name="Footer Placeholder 3"/>
          <p:cNvSpPr>
            <a:spLocks noGrp="1"/>
          </p:cNvSpPr>
          <p:nvPr>
            <p:ph type="ftr" sz="quarter" idx="11"/>
          </p:nvPr>
        </p:nvSpPr>
        <p:spPr/>
        <p:txBody>
          <a:bodyPr/>
          <a:lstStyle/>
          <a:p>
            <a:r>
              <a:rPr lang="en-IE" smtClean="0"/>
              <a:t>NCTP Revision 04</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t>25</a:t>
            </a:fld>
            <a:endParaRPr lang="en-IE" dirty="0"/>
          </a:p>
        </p:txBody>
      </p:sp>
    </p:spTree>
    <p:extLst>
      <p:ext uri="{BB962C8B-B14F-4D97-AF65-F5344CB8AC3E}">
        <p14:creationId xmlns:p14="http://schemas.microsoft.com/office/powerpoint/2010/main" val="4178389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IE" sz="2400" dirty="0" smtClean="0"/>
              <a:t>Material Prepared by the </a:t>
            </a:r>
          </a:p>
          <a:p>
            <a:pPr marL="0" indent="0" algn="ctr">
              <a:buNone/>
            </a:pPr>
            <a:r>
              <a:rPr lang="en-IE" sz="2400" dirty="0" smtClean="0"/>
              <a:t>HSE National Contact Tracing Programme</a:t>
            </a:r>
          </a:p>
          <a:p>
            <a:pPr marL="0" indent="0" algn="ctr">
              <a:buNone/>
            </a:pPr>
            <a:r>
              <a:rPr lang="en-IE" sz="2400" dirty="0" smtClean="0"/>
              <a:t>Training &amp; Resources Team</a:t>
            </a:r>
          </a:p>
          <a:p>
            <a:pPr marL="0" indent="0" algn="ctr">
              <a:buNone/>
            </a:pPr>
            <a:endParaRPr lang="en-IE" sz="2400" dirty="0" smtClean="0"/>
          </a:p>
          <a:p>
            <a:pPr marL="0" indent="0" algn="ctr">
              <a:buNone/>
            </a:pPr>
            <a:endParaRPr lang="en-IE" sz="2400" dirty="0"/>
          </a:p>
          <a:p>
            <a:pPr marL="0" indent="0" algn="ctr">
              <a:buNone/>
            </a:pPr>
            <a:r>
              <a:rPr lang="en-IE" sz="2400" dirty="0" smtClean="0"/>
              <a:t>Refer to www.????? for up-to-date materials</a:t>
            </a:r>
          </a:p>
          <a:p>
            <a:pPr marL="0" indent="0" algn="ctr">
              <a:buNone/>
            </a:pPr>
            <a:endParaRPr lang="en-IE" dirty="0"/>
          </a:p>
          <a:p>
            <a:pPr marL="0" indent="0" algn="ctr">
              <a:buNone/>
            </a:pPr>
            <a:endParaRPr lang="en-IE" dirty="0"/>
          </a:p>
        </p:txBody>
      </p:sp>
      <p:sp>
        <p:nvSpPr>
          <p:cNvPr id="4" name="Footer Placeholder 3"/>
          <p:cNvSpPr>
            <a:spLocks noGrp="1"/>
          </p:cNvSpPr>
          <p:nvPr>
            <p:ph type="ftr" sz="quarter" idx="11"/>
          </p:nvPr>
        </p:nvSpPr>
        <p:spPr/>
        <p:txBody>
          <a:bodyPr/>
          <a:lstStyle/>
          <a:p>
            <a:r>
              <a:rPr lang="en-IE" smtClean="0"/>
              <a:t>NCTP Revision 04   </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pPr/>
              <a:t>26</a:t>
            </a:fld>
            <a:endParaRPr lang="en-I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887" y="4725144"/>
            <a:ext cx="1143000" cy="1238250"/>
          </a:xfrm>
          <a:prstGeom prst="rect">
            <a:avLst/>
          </a:prstGeom>
        </p:spPr>
      </p:pic>
    </p:spTree>
    <p:extLst>
      <p:ext uri="{BB962C8B-B14F-4D97-AF65-F5344CB8AC3E}">
        <p14:creationId xmlns:p14="http://schemas.microsoft.com/office/powerpoint/2010/main" val="30929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b="1" dirty="0" smtClean="0">
                <a:solidFill>
                  <a:schemeClr val="tx1"/>
                </a:solidFill>
              </a:rPr>
              <a:t>Sections</a:t>
            </a:r>
            <a:endParaRPr lang="en-IE" b="1" dirty="0">
              <a:solidFill>
                <a:schemeClr val="tx1"/>
              </a:solidFill>
            </a:endParaRPr>
          </a:p>
        </p:txBody>
      </p:sp>
      <p:sp>
        <p:nvSpPr>
          <p:cNvPr id="3" name="Content Placeholder 2"/>
          <p:cNvSpPr>
            <a:spLocks noGrp="1"/>
          </p:cNvSpPr>
          <p:nvPr>
            <p:ph idx="1"/>
          </p:nvPr>
        </p:nvSpPr>
        <p:spPr/>
        <p:txBody>
          <a:bodyPr>
            <a:normAutofit/>
          </a:bodyPr>
          <a:lstStyle/>
          <a:p>
            <a:r>
              <a:rPr lang="en-IE" dirty="0" smtClean="0"/>
              <a:t>Section 1 – How to conduct the call</a:t>
            </a:r>
          </a:p>
          <a:p>
            <a:r>
              <a:rPr lang="en-IE" dirty="0" smtClean="0"/>
              <a:t>Section 2 – FAQs</a:t>
            </a:r>
          </a:p>
          <a:p>
            <a:r>
              <a:rPr lang="en-IE" dirty="0" smtClean="0"/>
              <a:t>Section 3 – Call Management Advice</a:t>
            </a:r>
          </a:p>
          <a:p>
            <a:r>
              <a:rPr lang="en-IE" dirty="0" smtClean="0"/>
              <a:t>Section 4 – Using the Data Management System</a:t>
            </a:r>
          </a:p>
          <a:p>
            <a:r>
              <a:rPr lang="en-IE" dirty="0" smtClean="0"/>
              <a:t>Section 5 – Role Play Scenarios</a:t>
            </a:r>
          </a:p>
          <a:p>
            <a:endParaRPr lang="en-IE" dirty="0"/>
          </a:p>
        </p:txBody>
      </p:sp>
      <p:sp>
        <p:nvSpPr>
          <p:cNvPr id="4" name="Slide Number Placeholder 3"/>
          <p:cNvSpPr>
            <a:spLocks noGrp="1"/>
          </p:cNvSpPr>
          <p:nvPr>
            <p:ph type="sldNum" sz="quarter" idx="12"/>
          </p:nvPr>
        </p:nvSpPr>
        <p:spPr/>
        <p:txBody>
          <a:bodyPr/>
          <a:lstStyle/>
          <a:p>
            <a:fld id="{D240F0F5-A8C8-457D-933A-8CE786927DCC}" type="slidenum">
              <a:rPr lang="en-IE" smtClean="0"/>
              <a:t>3</a:t>
            </a:fld>
            <a:endParaRPr lang="en-IE" dirty="0"/>
          </a:p>
        </p:txBody>
      </p:sp>
      <p:sp>
        <p:nvSpPr>
          <p:cNvPr id="5" name="Footer Placeholder 4"/>
          <p:cNvSpPr>
            <a:spLocks noGrp="1"/>
          </p:cNvSpPr>
          <p:nvPr>
            <p:ph type="ftr" sz="quarter" idx="11"/>
          </p:nvPr>
        </p:nvSpPr>
        <p:spPr>
          <a:xfrm>
            <a:off x="3131840" y="6309320"/>
            <a:ext cx="2895600" cy="365125"/>
          </a:xfrm>
        </p:spPr>
        <p:txBody>
          <a:bodyPr/>
          <a:lstStyle/>
          <a:p>
            <a:r>
              <a:rPr lang="en-IE" dirty="0" smtClean="0"/>
              <a:t>Revision 04</a:t>
            </a:r>
            <a:endParaRPr lang="en-IE" dirty="0"/>
          </a:p>
        </p:txBody>
      </p:sp>
    </p:spTree>
    <p:extLst>
      <p:ext uri="{BB962C8B-B14F-4D97-AF65-F5344CB8AC3E}">
        <p14:creationId xmlns:p14="http://schemas.microsoft.com/office/powerpoint/2010/main" val="3753131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2670"/>
            <a:ext cx="9144000" cy="1220753"/>
          </a:xfrm>
          <a:prstGeom prst="rect">
            <a:avLst/>
          </a:prstGeom>
        </p:spPr>
        <p:txBody>
          <a:bodyPr>
            <a:normAutofit fontScale="90000"/>
          </a:bodyPr>
          <a:lstStyle/>
          <a:p>
            <a:r>
              <a:rPr lang="en-IE" dirty="0" smtClean="0"/>
              <a:t>Section 1 – How to conduct the close contact call</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438" y="2756926"/>
            <a:ext cx="2143125" cy="2857500"/>
          </a:xfrm>
          <a:prstGeom prst="rect">
            <a:avLst/>
          </a:prstGeom>
        </p:spPr>
      </p:pic>
      <p:sp>
        <p:nvSpPr>
          <p:cNvPr id="3" name="Slide Number Placeholder 2"/>
          <p:cNvSpPr>
            <a:spLocks noGrp="1"/>
          </p:cNvSpPr>
          <p:nvPr>
            <p:ph type="sldNum" sz="quarter" idx="12"/>
          </p:nvPr>
        </p:nvSpPr>
        <p:spPr/>
        <p:txBody>
          <a:bodyPr/>
          <a:lstStyle/>
          <a:p>
            <a:fld id="{D240F0F5-A8C8-457D-933A-8CE786927DCC}" type="slidenum">
              <a:rPr lang="en-IE" smtClean="0"/>
              <a:t>4</a:t>
            </a:fld>
            <a:endParaRPr lang="en-IE"/>
          </a:p>
        </p:txBody>
      </p:sp>
      <p:sp>
        <p:nvSpPr>
          <p:cNvPr id="4" name="Footer Placeholder 3"/>
          <p:cNvSpPr>
            <a:spLocks noGrp="1"/>
          </p:cNvSpPr>
          <p:nvPr>
            <p:ph type="ftr" sz="quarter" idx="11"/>
          </p:nvPr>
        </p:nvSpPr>
        <p:spPr/>
        <p:txBody>
          <a:bodyPr/>
          <a:lstStyle/>
          <a:p>
            <a:r>
              <a:rPr lang="en-IE" smtClean="0"/>
              <a:t>Revision 04</a:t>
            </a:r>
            <a:endParaRPr lang="en-IE"/>
          </a:p>
        </p:txBody>
      </p:sp>
    </p:spTree>
    <p:extLst>
      <p:ext uri="{BB962C8B-B14F-4D97-AF65-F5344CB8AC3E}">
        <p14:creationId xmlns:p14="http://schemas.microsoft.com/office/powerpoint/2010/main" val="443824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Who are you calling?</a:t>
            </a:r>
            <a:endParaRPr lang="en-IE" dirty="0"/>
          </a:p>
        </p:txBody>
      </p:sp>
      <p:sp>
        <p:nvSpPr>
          <p:cNvPr id="3" name="Content Placeholder 2"/>
          <p:cNvSpPr>
            <a:spLocks noGrp="1"/>
          </p:cNvSpPr>
          <p:nvPr>
            <p:ph idx="1"/>
          </p:nvPr>
        </p:nvSpPr>
        <p:spPr/>
        <p:txBody>
          <a:bodyPr/>
          <a:lstStyle/>
          <a:p>
            <a:r>
              <a:rPr lang="en-IE" dirty="0" smtClean="0"/>
              <a:t>The people you are calling have been identified as </a:t>
            </a:r>
            <a:r>
              <a:rPr lang="en-IE" b="1" dirty="0" smtClean="0"/>
              <a:t>close contacts </a:t>
            </a:r>
            <a:r>
              <a:rPr lang="en-IE" dirty="0" smtClean="0"/>
              <a:t>of a confirmed case of Covid-19.</a:t>
            </a:r>
            <a:endParaRPr lang="en-IE" b="1" dirty="0"/>
          </a:p>
        </p:txBody>
      </p:sp>
      <p:sp>
        <p:nvSpPr>
          <p:cNvPr id="4" name="Footer Placeholder 3"/>
          <p:cNvSpPr>
            <a:spLocks noGrp="1"/>
          </p:cNvSpPr>
          <p:nvPr>
            <p:ph type="ftr" sz="quarter" idx="11"/>
          </p:nvPr>
        </p:nvSpPr>
        <p:spPr/>
        <p:txBody>
          <a:bodyPr/>
          <a:lstStyle/>
          <a:p>
            <a:r>
              <a:rPr lang="en-IE" smtClean="0"/>
              <a:t>Revision 04</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t>5</a:t>
            </a:fld>
            <a:endParaRPr lang="en-IE" dirty="0"/>
          </a:p>
        </p:txBody>
      </p:sp>
    </p:spTree>
    <p:extLst>
      <p:ext uri="{BB962C8B-B14F-4D97-AF65-F5344CB8AC3E}">
        <p14:creationId xmlns:p14="http://schemas.microsoft.com/office/powerpoint/2010/main" val="406319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Why are you calling?</a:t>
            </a:r>
            <a:endParaRPr lang="en-IE" dirty="0"/>
          </a:p>
        </p:txBody>
      </p:sp>
      <p:sp>
        <p:nvSpPr>
          <p:cNvPr id="3" name="Content Placeholder 2"/>
          <p:cNvSpPr>
            <a:spLocks noGrp="1"/>
          </p:cNvSpPr>
          <p:nvPr>
            <p:ph idx="1"/>
          </p:nvPr>
        </p:nvSpPr>
        <p:spPr/>
        <p:txBody>
          <a:bodyPr/>
          <a:lstStyle/>
          <a:p>
            <a:r>
              <a:rPr lang="en-IE" dirty="0" smtClean="0"/>
              <a:t>You are calling to give them to provide appropriate </a:t>
            </a:r>
            <a:r>
              <a:rPr lang="en-IE" smtClean="0"/>
              <a:t>health advice.</a:t>
            </a:r>
            <a:endParaRPr lang="en-IE" b="1" dirty="0"/>
          </a:p>
        </p:txBody>
      </p:sp>
      <p:sp>
        <p:nvSpPr>
          <p:cNvPr id="4" name="Footer Placeholder 3"/>
          <p:cNvSpPr>
            <a:spLocks noGrp="1"/>
          </p:cNvSpPr>
          <p:nvPr>
            <p:ph type="ftr" sz="quarter" idx="11"/>
          </p:nvPr>
        </p:nvSpPr>
        <p:spPr/>
        <p:txBody>
          <a:bodyPr/>
          <a:lstStyle/>
          <a:p>
            <a:r>
              <a:rPr lang="en-IE" smtClean="0"/>
              <a:t>Revision 04</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t>6</a:t>
            </a:fld>
            <a:endParaRPr lang="en-IE" dirty="0"/>
          </a:p>
        </p:txBody>
      </p:sp>
    </p:spTree>
    <p:extLst>
      <p:ext uri="{BB962C8B-B14F-4D97-AF65-F5344CB8AC3E}">
        <p14:creationId xmlns:p14="http://schemas.microsoft.com/office/powerpoint/2010/main" val="292773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1143000"/>
          </a:xfrm>
          <a:prstGeom prst="rect">
            <a:avLst/>
          </a:prstGeom>
        </p:spPr>
        <p:txBody>
          <a:bodyPr>
            <a:normAutofit/>
          </a:bodyPr>
          <a:lstStyle/>
          <a:p>
            <a:pPr algn="l"/>
            <a:r>
              <a:rPr lang="en-IE" b="1" dirty="0" smtClean="0"/>
              <a:t>Supporting Documents</a:t>
            </a:r>
            <a:endParaRPr lang="en-IE" b="1" dirty="0"/>
          </a:p>
        </p:txBody>
      </p:sp>
      <p:sp>
        <p:nvSpPr>
          <p:cNvPr id="3" name="TextBox 2"/>
          <p:cNvSpPr txBox="1"/>
          <p:nvPr/>
        </p:nvSpPr>
        <p:spPr>
          <a:xfrm>
            <a:off x="379035" y="1808401"/>
            <a:ext cx="7246792" cy="1815882"/>
          </a:xfrm>
          <a:prstGeom prst="rect">
            <a:avLst/>
          </a:prstGeom>
          <a:noFill/>
        </p:spPr>
        <p:txBody>
          <a:bodyPr wrap="none" rtlCol="0">
            <a:spAutoFit/>
          </a:bodyPr>
          <a:lstStyle/>
          <a:p>
            <a:r>
              <a:rPr lang="en-IE" sz="2800" dirty="0" smtClean="0"/>
              <a:t>Refer to the Guide for Contacting </a:t>
            </a:r>
            <a:r>
              <a:rPr lang="en-IE" sz="2800" b="1" dirty="0" smtClean="0"/>
              <a:t>Close Contacts</a:t>
            </a:r>
          </a:p>
          <a:p>
            <a:endParaRPr lang="en-IE" sz="2800" dirty="0"/>
          </a:p>
          <a:p>
            <a:endParaRPr lang="en-IE" sz="2800" dirty="0" smtClean="0"/>
          </a:p>
          <a:p>
            <a:endParaRPr lang="en-IE"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3068960"/>
            <a:ext cx="3048000" cy="2286000"/>
          </a:xfrm>
          <a:prstGeom prst="rect">
            <a:avLst/>
          </a:prstGeom>
        </p:spPr>
      </p:pic>
      <p:sp>
        <p:nvSpPr>
          <p:cNvPr id="5" name="Slide Number Placeholder 4"/>
          <p:cNvSpPr>
            <a:spLocks noGrp="1"/>
          </p:cNvSpPr>
          <p:nvPr>
            <p:ph type="sldNum" sz="quarter" idx="12"/>
          </p:nvPr>
        </p:nvSpPr>
        <p:spPr/>
        <p:txBody>
          <a:bodyPr/>
          <a:lstStyle/>
          <a:p>
            <a:fld id="{D240F0F5-A8C8-457D-933A-8CE786927DCC}" type="slidenum">
              <a:rPr lang="en-IE" smtClean="0"/>
              <a:t>7</a:t>
            </a:fld>
            <a:endParaRPr lang="en-IE"/>
          </a:p>
        </p:txBody>
      </p:sp>
      <p:sp>
        <p:nvSpPr>
          <p:cNvPr id="6" name="Footer Placeholder 5"/>
          <p:cNvSpPr>
            <a:spLocks noGrp="1"/>
          </p:cNvSpPr>
          <p:nvPr>
            <p:ph type="ftr" sz="quarter" idx="11"/>
          </p:nvPr>
        </p:nvSpPr>
        <p:spPr/>
        <p:txBody>
          <a:bodyPr/>
          <a:lstStyle/>
          <a:p>
            <a:r>
              <a:rPr lang="en-IE" smtClean="0"/>
              <a:t>Revision 04</a:t>
            </a:r>
            <a:endParaRPr lang="en-IE"/>
          </a:p>
        </p:txBody>
      </p:sp>
    </p:spTree>
    <p:extLst>
      <p:ext uri="{BB962C8B-B14F-4D97-AF65-F5344CB8AC3E}">
        <p14:creationId xmlns:p14="http://schemas.microsoft.com/office/powerpoint/2010/main" val="4114560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dirty="0" smtClean="0"/>
              <a:t>Steps to be followed</a:t>
            </a:r>
            <a:endParaRPr lang="en-IE"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IE" dirty="0" smtClean="0"/>
              <a:t>Introduce yourself</a:t>
            </a:r>
          </a:p>
          <a:p>
            <a:pPr marL="514350" indent="-514350">
              <a:buFont typeface="+mj-lt"/>
              <a:buAutoNum type="arabicPeriod"/>
            </a:pPr>
            <a:r>
              <a:rPr lang="en-IE" dirty="0" smtClean="0"/>
              <a:t>Purpose of call</a:t>
            </a:r>
          </a:p>
          <a:p>
            <a:pPr marL="514350" indent="-514350">
              <a:buFont typeface="+mj-lt"/>
              <a:buAutoNum type="arabicPeriod"/>
            </a:pPr>
            <a:r>
              <a:rPr lang="en-IE" dirty="0" smtClean="0"/>
              <a:t>Identify if person is a healthcare worker </a:t>
            </a:r>
            <a:r>
              <a:rPr lang="en-IE" sz="2100" dirty="0" smtClean="0"/>
              <a:t>– close contacts only</a:t>
            </a:r>
          </a:p>
          <a:p>
            <a:pPr marL="514350" indent="-514350">
              <a:buFont typeface="+mj-lt"/>
              <a:buAutoNum type="arabicPeriod"/>
            </a:pPr>
            <a:r>
              <a:rPr lang="en-IE" dirty="0" smtClean="0"/>
              <a:t>Identify symptoms if any</a:t>
            </a:r>
          </a:p>
          <a:p>
            <a:pPr marL="514350" indent="-514350">
              <a:buFont typeface="+mj-lt"/>
              <a:buAutoNum type="arabicPeriod"/>
            </a:pPr>
            <a:r>
              <a:rPr lang="en-IE" dirty="0" smtClean="0"/>
              <a:t>Give health advice</a:t>
            </a:r>
          </a:p>
          <a:p>
            <a:pPr marL="514350" indent="-514350">
              <a:buFont typeface="+mj-lt"/>
              <a:buAutoNum type="arabicPeriod"/>
            </a:pPr>
            <a:r>
              <a:rPr lang="en-IE" dirty="0" smtClean="0"/>
              <a:t>Advise on what happens next</a:t>
            </a:r>
          </a:p>
          <a:p>
            <a:pPr marL="514350" indent="-514350">
              <a:buFont typeface="+mj-lt"/>
              <a:buAutoNum type="arabicPeriod"/>
            </a:pPr>
            <a:r>
              <a:rPr lang="en-IE" dirty="0" smtClean="0"/>
              <a:t>Ref to </a:t>
            </a:r>
            <a:r>
              <a:rPr lang="en-IE" dirty="0" smtClean="0">
                <a:hlinkClick r:id="rId2"/>
              </a:rPr>
              <a:t>www.hse.ie</a:t>
            </a:r>
            <a:r>
              <a:rPr lang="en-IE" dirty="0" smtClean="0"/>
              <a:t> website</a:t>
            </a:r>
            <a:endParaRPr lang="en-IE" dirty="0"/>
          </a:p>
        </p:txBody>
      </p:sp>
      <p:sp>
        <p:nvSpPr>
          <p:cNvPr id="3" name="Slide Number Placeholder 2"/>
          <p:cNvSpPr>
            <a:spLocks noGrp="1"/>
          </p:cNvSpPr>
          <p:nvPr>
            <p:ph type="sldNum" sz="quarter" idx="12"/>
          </p:nvPr>
        </p:nvSpPr>
        <p:spPr/>
        <p:txBody>
          <a:bodyPr/>
          <a:lstStyle/>
          <a:p>
            <a:fld id="{D240F0F5-A8C8-457D-933A-8CE786927DCC}" type="slidenum">
              <a:rPr lang="en-IE" smtClean="0"/>
              <a:t>8</a:t>
            </a:fld>
            <a:endParaRPr lang="en-IE"/>
          </a:p>
        </p:txBody>
      </p:sp>
      <p:sp>
        <p:nvSpPr>
          <p:cNvPr id="4" name="Footer Placeholder 3"/>
          <p:cNvSpPr>
            <a:spLocks noGrp="1"/>
          </p:cNvSpPr>
          <p:nvPr>
            <p:ph type="ftr" sz="quarter" idx="11"/>
          </p:nvPr>
        </p:nvSpPr>
        <p:spPr/>
        <p:txBody>
          <a:bodyPr/>
          <a:lstStyle/>
          <a:p>
            <a:r>
              <a:rPr lang="en-IE" smtClean="0"/>
              <a:t>Revision 04</a:t>
            </a:r>
            <a:endParaRPr lang="en-IE"/>
          </a:p>
        </p:txBody>
      </p:sp>
    </p:spTree>
    <p:extLst>
      <p:ext uri="{BB962C8B-B14F-4D97-AF65-F5344CB8AC3E}">
        <p14:creationId xmlns:p14="http://schemas.microsoft.com/office/powerpoint/2010/main" val="2896185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dirty="0" smtClean="0"/>
              <a:t>Reminder…</a:t>
            </a:r>
            <a:endParaRPr lang="en-IE" dirty="0"/>
          </a:p>
        </p:txBody>
      </p:sp>
      <p:sp>
        <p:nvSpPr>
          <p:cNvPr id="3" name="Content Placeholder 2"/>
          <p:cNvSpPr>
            <a:spLocks noGrp="1"/>
          </p:cNvSpPr>
          <p:nvPr>
            <p:ph idx="1"/>
          </p:nvPr>
        </p:nvSpPr>
        <p:spPr>
          <a:xfrm>
            <a:off x="457200" y="1361976"/>
            <a:ext cx="4546848" cy="4320480"/>
          </a:xfrm>
        </p:spPr>
        <p:txBody>
          <a:bodyPr>
            <a:normAutofit/>
          </a:bodyPr>
          <a:lstStyle/>
          <a:p>
            <a:pPr marL="0" indent="0">
              <a:buNone/>
            </a:pPr>
            <a:r>
              <a:rPr lang="en-IE" b="1" dirty="0" smtClean="0">
                <a:solidFill>
                  <a:schemeClr val="tx1"/>
                </a:solidFill>
              </a:rPr>
              <a:t>Close Contact</a:t>
            </a:r>
          </a:p>
          <a:p>
            <a:pPr marL="0" indent="0">
              <a:buNone/>
            </a:pPr>
            <a:r>
              <a:rPr lang="en-IE" sz="2000" dirty="0" smtClean="0"/>
              <a:t>Is defined as an </a:t>
            </a:r>
            <a:r>
              <a:rPr lang="en-IE" sz="2000" dirty="0"/>
              <a:t>individual who has had greater than </a:t>
            </a:r>
            <a:r>
              <a:rPr lang="en-IE" sz="2000" b="1" dirty="0"/>
              <a:t>15 minutes face-to-face </a:t>
            </a:r>
            <a:r>
              <a:rPr lang="en-IE" sz="2000" b="1" dirty="0" smtClean="0"/>
              <a:t>contact </a:t>
            </a:r>
            <a:r>
              <a:rPr lang="en-IE" sz="2000" dirty="0" smtClean="0"/>
              <a:t>with </a:t>
            </a:r>
            <a:r>
              <a:rPr lang="en-IE" sz="2000" dirty="0"/>
              <a:t>a confirmed </a:t>
            </a:r>
            <a:r>
              <a:rPr lang="en-IE" sz="2000" dirty="0" smtClean="0"/>
              <a:t>case of Covid-19 </a:t>
            </a:r>
            <a:r>
              <a:rPr lang="en-IE" sz="2000" dirty="0"/>
              <a:t>in any </a:t>
            </a:r>
            <a:r>
              <a:rPr lang="en-IE" sz="2000" dirty="0" smtClean="0"/>
              <a:t>setting within </a:t>
            </a:r>
            <a:r>
              <a:rPr lang="en-IE" sz="2000" b="1" dirty="0" smtClean="0"/>
              <a:t>less than 2 meters </a:t>
            </a:r>
            <a:r>
              <a:rPr lang="en-IE" sz="2000" dirty="0" smtClean="0"/>
              <a:t>distance.</a:t>
            </a:r>
            <a:endParaRPr lang="en-IE" sz="2000" dirty="0"/>
          </a:p>
          <a:p>
            <a:pPr marL="0" indent="0">
              <a:buNone/>
            </a:pPr>
            <a:endParaRPr lang="en-IE" b="1" dirty="0" smtClean="0"/>
          </a:p>
          <a:p>
            <a:pPr marL="0" indent="0">
              <a:buNone/>
            </a:pPr>
            <a:endParaRPr lang="en-IE"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5611"/>
          <a:stretch/>
        </p:blipFill>
        <p:spPr>
          <a:xfrm>
            <a:off x="5155300" y="2643455"/>
            <a:ext cx="2057400" cy="2497156"/>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5611"/>
          <a:stretch/>
        </p:blipFill>
        <p:spPr>
          <a:xfrm>
            <a:off x="6516216" y="2643454"/>
            <a:ext cx="2057400" cy="2497156"/>
          </a:xfrm>
          <a:prstGeom prst="rect">
            <a:avLst/>
          </a:prstGeom>
        </p:spPr>
      </p:pic>
      <p:cxnSp>
        <p:nvCxnSpPr>
          <p:cNvPr id="7" name="Straight Arrow Connector 6"/>
          <p:cNvCxnSpPr/>
          <p:nvPr/>
        </p:nvCxnSpPr>
        <p:spPr>
          <a:xfrm>
            <a:off x="6587346" y="3525011"/>
            <a:ext cx="545232"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16216" y="3707365"/>
            <a:ext cx="659924" cy="276999"/>
          </a:xfrm>
          <a:prstGeom prst="rect">
            <a:avLst/>
          </a:prstGeom>
          <a:noFill/>
        </p:spPr>
        <p:txBody>
          <a:bodyPr wrap="none" rtlCol="0">
            <a:spAutoFit/>
          </a:bodyPr>
          <a:lstStyle/>
          <a:p>
            <a:r>
              <a:rPr lang="en-IE" sz="1200" dirty="0" smtClean="0">
                <a:solidFill>
                  <a:srgbClr val="FF0000"/>
                </a:solidFill>
                <a:latin typeface="+mj-lt"/>
              </a:rPr>
              <a:t>˃2 </a:t>
            </a:r>
            <a:r>
              <a:rPr lang="en-IE" sz="1200" dirty="0" err="1" smtClean="0">
                <a:solidFill>
                  <a:srgbClr val="FF0000"/>
                </a:solidFill>
                <a:latin typeface="+mj-lt"/>
              </a:rPr>
              <a:t>mtrs</a:t>
            </a:r>
            <a:endParaRPr lang="en-IE" sz="1200" dirty="0">
              <a:solidFill>
                <a:srgbClr val="FF0000"/>
              </a:solidFill>
              <a:latin typeface="+mj-lt"/>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1220755"/>
            <a:ext cx="1003510" cy="1044707"/>
          </a:xfrm>
          <a:prstGeom prst="rect">
            <a:avLst/>
          </a:prstGeom>
        </p:spPr>
      </p:pic>
      <p:sp>
        <p:nvSpPr>
          <p:cNvPr id="6" name="Rectangle 5"/>
          <p:cNvSpPr/>
          <p:nvPr/>
        </p:nvSpPr>
        <p:spPr>
          <a:xfrm>
            <a:off x="467544" y="6117299"/>
            <a:ext cx="7416824" cy="246221"/>
          </a:xfrm>
          <a:prstGeom prst="rect">
            <a:avLst/>
          </a:prstGeom>
        </p:spPr>
        <p:txBody>
          <a:bodyPr wrap="square">
            <a:spAutoFit/>
          </a:bodyPr>
          <a:lstStyle/>
          <a:p>
            <a:r>
              <a:rPr lang="en-IE" sz="1000" i="1" dirty="0"/>
              <a:t>HSE National Interim Guidelines for the public health management of contacts of cases of covid-19, including healthcare workers</a:t>
            </a:r>
          </a:p>
        </p:txBody>
      </p:sp>
      <p:sp>
        <p:nvSpPr>
          <p:cNvPr id="8" name="Slide Number Placeholder 7"/>
          <p:cNvSpPr>
            <a:spLocks noGrp="1"/>
          </p:cNvSpPr>
          <p:nvPr>
            <p:ph type="sldNum" sz="quarter" idx="12"/>
          </p:nvPr>
        </p:nvSpPr>
        <p:spPr/>
        <p:txBody>
          <a:bodyPr/>
          <a:lstStyle/>
          <a:p>
            <a:fld id="{D240F0F5-A8C8-457D-933A-8CE786927DCC}" type="slidenum">
              <a:rPr lang="en-IE" smtClean="0"/>
              <a:t>9</a:t>
            </a:fld>
            <a:endParaRPr lang="en-IE"/>
          </a:p>
        </p:txBody>
      </p:sp>
      <p:sp>
        <p:nvSpPr>
          <p:cNvPr id="11" name="Footer Placeholder 10"/>
          <p:cNvSpPr>
            <a:spLocks noGrp="1"/>
          </p:cNvSpPr>
          <p:nvPr>
            <p:ph type="ftr" sz="quarter" idx="11"/>
          </p:nvPr>
        </p:nvSpPr>
        <p:spPr/>
        <p:txBody>
          <a:bodyPr/>
          <a:lstStyle/>
          <a:p>
            <a:r>
              <a:rPr lang="en-IE" smtClean="0"/>
              <a:t>Revision 04</a:t>
            </a:r>
            <a:endParaRPr lang="en-IE"/>
          </a:p>
        </p:txBody>
      </p:sp>
    </p:spTree>
    <p:extLst>
      <p:ext uri="{BB962C8B-B14F-4D97-AF65-F5344CB8AC3E}">
        <p14:creationId xmlns:p14="http://schemas.microsoft.com/office/powerpoint/2010/main" val="429764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1382</Words>
  <Application>Microsoft Office PowerPoint</Application>
  <PresentationFormat>On-screen Show (4:3)</PresentationFormat>
  <Paragraphs>214</Paragraphs>
  <Slides>26</Slides>
  <Notes>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Module 3 – Call 3</vt:lpstr>
      <vt:lpstr>Aim</vt:lpstr>
      <vt:lpstr>Sections</vt:lpstr>
      <vt:lpstr>Section 1 – How to conduct the close contact call</vt:lpstr>
      <vt:lpstr>Who are you calling?</vt:lpstr>
      <vt:lpstr>Why are you calling?</vt:lpstr>
      <vt:lpstr>Supporting Documents</vt:lpstr>
      <vt:lpstr>Steps to be followed</vt:lpstr>
      <vt:lpstr>Reminder…</vt:lpstr>
      <vt:lpstr>Step 1 Introduce yourself</vt:lpstr>
      <vt:lpstr>Step 2 – Explain the Purpose of the Call</vt:lpstr>
      <vt:lpstr>Step 3 – Identify Symptoms</vt:lpstr>
      <vt:lpstr>Step 4 – Give Health Advice</vt:lpstr>
      <vt:lpstr>Step 5 Advise on what happens next</vt:lpstr>
      <vt:lpstr>Section 2</vt:lpstr>
      <vt:lpstr>  Section 3 – Call Management Advice   How to manage interactions in a professional, courteous, compassionate and informed manner</vt:lpstr>
      <vt:lpstr>Understanding the type of Responses/Reactions you will encounter</vt:lpstr>
      <vt:lpstr>Understanding the type of responses you will encounter - continued</vt:lpstr>
      <vt:lpstr>Practical Advice on Looking After Yourself</vt:lpstr>
      <vt:lpstr>Things to Avoid if you are Feeling Stressed</vt:lpstr>
      <vt:lpstr>Key Messages</vt:lpstr>
      <vt:lpstr>Section4  Using the data management system</vt:lpstr>
      <vt:lpstr>Section 5  Role Play Scenarios</vt:lpstr>
      <vt:lpstr>Assign Roles</vt:lpstr>
      <vt:lpstr>Role Play</vt:lpstr>
      <vt:lpstr>PowerPoint Presentation</vt:lpstr>
    </vt:vector>
  </TitlesOfParts>
  <Company>HSE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Contact Tracing Induction Programme  Module 3 – Call 3</dc:title>
  <dc:creator>Veronica  Hanlon</dc:creator>
  <cp:lastModifiedBy>Veronica  Hanlon</cp:lastModifiedBy>
  <cp:revision>30</cp:revision>
  <cp:lastPrinted>2020-03-14T12:40:28Z</cp:lastPrinted>
  <dcterms:created xsi:type="dcterms:W3CDTF">2020-03-14T10:40:19Z</dcterms:created>
  <dcterms:modified xsi:type="dcterms:W3CDTF">2020-03-15T17:41:04Z</dcterms:modified>
</cp:coreProperties>
</file>