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7" r:id="rId2"/>
    <p:sldId id="258" r:id="rId3"/>
    <p:sldId id="259" r:id="rId4"/>
    <p:sldId id="260" r:id="rId5"/>
    <p:sldId id="261" r:id="rId6"/>
    <p:sldId id="304" r:id="rId7"/>
    <p:sldId id="262" r:id="rId8"/>
    <p:sldId id="271" r:id="rId9"/>
    <p:sldId id="308" r:id="rId10"/>
    <p:sldId id="309" r:id="rId11"/>
    <p:sldId id="310" r:id="rId12"/>
    <p:sldId id="311" r:id="rId13"/>
    <p:sldId id="312" r:id="rId14"/>
    <p:sldId id="313" r:id="rId15"/>
    <p:sldId id="263" r:id="rId16"/>
    <p:sldId id="267" r:id="rId17"/>
    <p:sldId id="266" r:id="rId18"/>
    <p:sldId id="268" r:id="rId19"/>
    <p:sldId id="269"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314" r:id="rId35"/>
    <p:sldId id="290" r:id="rId36"/>
    <p:sldId id="291" r:id="rId37"/>
    <p:sldId id="292" r:id="rId38"/>
    <p:sldId id="316" r:id="rId39"/>
    <p:sldId id="306" r:id="rId40"/>
    <p:sldId id="317" r:id="rId41"/>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865" autoAdjust="0"/>
  </p:normalViewPr>
  <p:slideViewPr>
    <p:cSldViewPr>
      <p:cViewPr>
        <p:scale>
          <a:sx n="80" d="100"/>
          <a:sy n="80" d="100"/>
        </p:scale>
        <p:origin x="-1074"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812DDC6A-49C4-4687-BE27-8570FF6ECA8E}" type="datetimeFigureOut">
              <a:rPr lang="en-IE" smtClean="0"/>
              <a:t>15/03/2020</a:t>
            </a:fld>
            <a:endParaRPr lang="en-IE"/>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FCCD1DE-FAF8-4B3D-9781-D60990C319D7}" type="slidenum">
              <a:rPr lang="en-IE" smtClean="0"/>
              <a:t>‹#›</a:t>
            </a:fld>
            <a:endParaRPr lang="en-IE"/>
          </a:p>
        </p:txBody>
      </p:sp>
    </p:spTree>
    <p:extLst>
      <p:ext uri="{BB962C8B-B14F-4D97-AF65-F5344CB8AC3E}">
        <p14:creationId xmlns:p14="http://schemas.microsoft.com/office/powerpoint/2010/main" val="2961463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6EBA2DB-453F-4676-ACC2-A2B2A88B1C36}" type="datetimeFigureOut">
              <a:rPr lang="en-IE" smtClean="0"/>
              <a:t>15/03/2020</a:t>
            </a:fld>
            <a:endParaRPr lang="en-IE" dirty="0"/>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6E58B077-0359-4D4C-B043-3580F701EA92}" type="slidenum">
              <a:rPr lang="en-IE" smtClean="0"/>
              <a:t>‹#›</a:t>
            </a:fld>
            <a:endParaRPr lang="en-IE" dirty="0"/>
          </a:p>
        </p:txBody>
      </p:sp>
    </p:spTree>
    <p:extLst>
      <p:ext uri="{BB962C8B-B14F-4D97-AF65-F5344CB8AC3E}">
        <p14:creationId xmlns:p14="http://schemas.microsoft.com/office/powerpoint/2010/main" val="154909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1</a:t>
            </a:fld>
            <a:endParaRPr lang="en-I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sz="1200" dirty="0" smtClean="0"/>
              <a:t>We are trying to slow down the spread of COVID-19 so that the health system is not over burdened.</a:t>
            </a:r>
          </a:p>
          <a:p>
            <a:pPr marL="0" indent="0">
              <a:buNone/>
            </a:pPr>
            <a:endParaRPr lang="en-IE" sz="1200" dirty="0" smtClean="0"/>
          </a:p>
          <a:p>
            <a:pPr marL="0" indent="0">
              <a:buNone/>
            </a:pPr>
            <a:r>
              <a:rPr lang="en-IE" sz="1200" dirty="0" smtClean="0"/>
              <a:t>One of the ways of slowing down the spread of Covid-19 is by tracing people who have been in close contact with confirmed cases and managing them to prevent on-going transmission.</a:t>
            </a:r>
          </a:p>
          <a:p>
            <a:endParaRPr lang="en-IE" sz="1200" b="1" kern="1200" dirty="0" smtClean="0">
              <a:solidFill>
                <a:schemeClr val="tx1"/>
              </a:solidFill>
              <a:effectLst/>
              <a:latin typeface="+mn-lt"/>
              <a:ea typeface="+mn-ea"/>
              <a:cs typeface="+mn-cs"/>
            </a:endParaRPr>
          </a:p>
          <a:p>
            <a:r>
              <a:rPr lang="en-IE" sz="1200" b="1" kern="1200" dirty="0" smtClean="0">
                <a:solidFill>
                  <a:schemeClr val="tx1"/>
                </a:solidFill>
                <a:effectLst/>
                <a:latin typeface="+mn-lt"/>
                <a:ea typeface="+mn-ea"/>
                <a:cs typeface="+mn-cs"/>
              </a:rPr>
              <a:t>Refer to Epidemiological</a:t>
            </a:r>
            <a:r>
              <a:rPr lang="en-IE" sz="1200" b="1" kern="1200" baseline="0" dirty="0" smtClean="0">
                <a:solidFill>
                  <a:schemeClr val="tx1"/>
                </a:solidFill>
                <a:effectLst/>
                <a:latin typeface="+mn-lt"/>
                <a:ea typeface="+mn-ea"/>
                <a:cs typeface="+mn-cs"/>
              </a:rPr>
              <a:t> Curve – The objective is to flatten the curve by slowing down the spread and contact tracing is key to this.</a:t>
            </a:r>
            <a:endParaRPr lang="en-IE" sz="1200" b="1" kern="1200" dirty="0" smtClean="0">
              <a:solidFill>
                <a:schemeClr val="tx1"/>
              </a:solidFill>
              <a:effectLst/>
              <a:latin typeface="+mn-lt"/>
              <a:ea typeface="+mn-ea"/>
              <a:cs typeface="+mn-cs"/>
            </a:endParaRPr>
          </a:p>
          <a:p>
            <a:endParaRPr lang="en-IE" sz="1200" b="1" kern="1200" dirty="0" smtClean="0">
              <a:solidFill>
                <a:schemeClr val="tx1"/>
              </a:solidFill>
              <a:effectLst/>
              <a:latin typeface="+mn-lt"/>
              <a:ea typeface="+mn-ea"/>
              <a:cs typeface="+mn-cs"/>
            </a:endParaRPr>
          </a:p>
          <a:p>
            <a:endParaRPr lang="en-IE" sz="1200" b="1" kern="1200" dirty="0" smtClean="0">
              <a:solidFill>
                <a:schemeClr val="tx1"/>
              </a:solidFill>
              <a:effectLst/>
              <a:latin typeface="+mn-lt"/>
              <a:ea typeface="+mn-ea"/>
              <a:cs typeface="+mn-cs"/>
            </a:endParaRPr>
          </a:p>
          <a:p>
            <a:endParaRPr lang="en-IE" sz="1200" b="1" kern="1200" dirty="0" smtClean="0">
              <a:solidFill>
                <a:schemeClr val="tx1"/>
              </a:solidFill>
              <a:effectLst/>
              <a:latin typeface="+mn-lt"/>
              <a:ea typeface="+mn-ea"/>
              <a:cs typeface="+mn-cs"/>
            </a:endParaRPr>
          </a:p>
          <a:p>
            <a:endParaRPr lang="en-IE" sz="1200" b="1" kern="1200" dirty="0" smtClean="0">
              <a:solidFill>
                <a:schemeClr val="tx1"/>
              </a:solidFill>
              <a:effectLst/>
              <a:latin typeface="+mn-lt"/>
              <a:ea typeface="+mn-ea"/>
              <a:cs typeface="+mn-cs"/>
            </a:endParaRPr>
          </a:p>
          <a:p>
            <a:r>
              <a:rPr lang="en-IE" sz="1200" b="1" kern="1200" dirty="0" smtClean="0">
                <a:solidFill>
                  <a:schemeClr val="tx1"/>
                </a:solidFill>
                <a:effectLst/>
                <a:latin typeface="+mn-lt"/>
                <a:ea typeface="+mn-ea"/>
                <a:cs typeface="+mn-cs"/>
              </a:rPr>
              <a:t>Epidemiology</a:t>
            </a:r>
          </a:p>
          <a:p>
            <a:r>
              <a:rPr lang="en-IE" sz="1200" kern="1200" dirty="0" smtClean="0">
                <a:solidFill>
                  <a:schemeClr val="tx1"/>
                </a:solidFill>
                <a:effectLst/>
                <a:latin typeface="+mn-lt"/>
                <a:ea typeface="+mn-ea"/>
                <a:cs typeface="+mn-cs"/>
              </a:rPr>
              <a:t>Epidemiology is the study and analysis of the distribution, patterns and determinants of health and disease conditions in defined populations. It is a cornerstone of public health, and shapes policy decisions and evidence-based practice by identifying risk factors for disease and targets for preventive healthcare</a:t>
            </a:r>
          </a:p>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14</a:t>
            </a:fld>
            <a:endParaRPr lang="en-IE"/>
          </a:p>
        </p:txBody>
      </p:sp>
    </p:spTree>
    <p:extLst>
      <p:ext uri="{BB962C8B-B14F-4D97-AF65-F5344CB8AC3E}">
        <p14:creationId xmlns:p14="http://schemas.microsoft.com/office/powerpoint/2010/main" val="4061864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Symptoms of COVID-19</a:t>
            </a:r>
            <a:r>
              <a:rPr lang="en-US" baseline="0" dirty="0" smtClean="0"/>
              <a:t> </a:t>
            </a:r>
            <a:r>
              <a:rPr lang="en-US" dirty="0" smtClean="0"/>
              <a:t>are similar to influenza, with a broad spectrum of severity:</a:t>
            </a:r>
          </a:p>
          <a:p>
            <a:pPr lvl="1"/>
            <a:endParaRPr lang="en-US" dirty="0" smtClean="0"/>
          </a:p>
          <a:p>
            <a:pPr lvl="1"/>
            <a:r>
              <a:rPr lang="en-US" dirty="0" smtClean="0"/>
              <a:t>The 3 main symptoms are </a:t>
            </a:r>
          </a:p>
          <a:p>
            <a:pPr lvl="1"/>
            <a:r>
              <a:rPr lang="en-US" dirty="0" smtClean="0"/>
              <a:t>Fever</a:t>
            </a:r>
          </a:p>
          <a:p>
            <a:pPr lvl="1"/>
            <a:r>
              <a:rPr lang="en-US" dirty="0" smtClean="0"/>
              <a:t>Respiratory symptoms – cough</a:t>
            </a:r>
            <a:r>
              <a:rPr lang="en-US" baseline="0" dirty="0" smtClean="0"/>
              <a:t> and </a:t>
            </a:r>
            <a:r>
              <a:rPr lang="en-US" dirty="0" smtClean="0"/>
              <a:t>shortness of breath, sore throat</a:t>
            </a:r>
          </a:p>
          <a:p>
            <a:pPr lvl="1"/>
            <a:endParaRPr lang="en-US" dirty="0" smtClean="0"/>
          </a:p>
          <a:p>
            <a:pPr lvl="1"/>
            <a:r>
              <a:rPr lang="en-US" dirty="0" smtClean="0"/>
              <a:t>Small group of people may progress to acute respiratory distress syndrome and/or septic shock (requiring ICU support)</a:t>
            </a:r>
          </a:p>
          <a:p>
            <a:pPr lvl="1"/>
            <a:endParaRPr lang="en-US" dirty="0" smtClean="0"/>
          </a:p>
          <a:p>
            <a:pPr lvl="1"/>
            <a:r>
              <a:rPr lang="en-US" dirty="0" smtClean="0"/>
              <a:t>Potentially large numbers</a:t>
            </a:r>
            <a:r>
              <a:rPr lang="en-US" baseline="0" dirty="0" smtClean="0"/>
              <a:t> of people will be </a:t>
            </a:r>
            <a:r>
              <a:rPr lang="en-US" dirty="0" smtClean="0"/>
              <a:t>asymptomatic and minimally symptomatic cases</a:t>
            </a:r>
            <a:endParaRPr lang="en-US"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15</a:t>
            </a:fld>
            <a:endParaRPr lang="en-IE"/>
          </a:p>
        </p:txBody>
      </p:sp>
    </p:spTree>
    <p:extLst>
      <p:ext uri="{BB962C8B-B14F-4D97-AF65-F5344CB8AC3E}">
        <p14:creationId xmlns:p14="http://schemas.microsoft.com/office/powerpoint/2010/main" val="3693312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dirty="0" smtClean="0"/>
              <a:t>Disease in children appears to be relatively mild. </a:t>
            </a:r>
          </a:p>
          <a:p>
            <a:r>
              <a:rPr lang="en-IE" sz="1200" dirty="0" smtClean="0"/>
              <a:t>A large study from China suggested that just over 2% of cases were under 18 yrs.  Of these, fewer than 3% developed severe or critical symptoms of disease.</a:t>
            </a:r>
          </a:p>
          <a:p>
            <a:r>
              <a:rPr lang="en-IE" sz="1200" dirty="0" smtClean="0"/>
              <a:t>Children with underlying health conditions may be more vulnerable.</a:t>
            </a:r>
          </a:p>
          <a:p>
            <a:r>
              <a:rPr lang="en-IE" dirty="0" smtClean="0"/>
              <a:t>There is emerging evidence that suggests that while children may not</a:t>
            </a:r>
            <a:r>
              <a:rPr lang="en-IE" baseline="0" dirty="0" smtClean="0"/>
              <a:t> experience symptoms they may be transmitters of the disease</a:t>
            </a:r>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18</a:t>
            </a:fld>
            <a:endParaRPr lang="en-IE"/>
          </a:p>
        </p:txBody>
      </p:sp>
    </p:spTree>
    <p:extLst>
      <p:ext uri="{BB962C8B-B14F-4D97-AF65-F5344CB8AC3E}">
        <p14:creationId xmlns:p14="http://schemas.microsoft.com/office/powerpoint/2010/main" val="4174432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hse2</a:t>
            </a:r>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t>19</a:t>
            </a:fld>
            <a:endParaRPr lang="en-IE"/>
          </a:p>
        </p:txBody>
      </p:sp>
    </p:spTree>
    <p:extLst>
      <p:ext uri="{BB962C8B-B14F-4D97-AF65-F5344CB8AC3E}">
        <p14:creationId xmlns:p14="http://schemas.microsoft.com/office/powerpoint/2010/main" val="3319093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pPr>
            <a:r>
              <a:rPr lang="en-IE" sz="1200" dirty="0" smtClean="0"/>
              <a:t>While the term may seem new, the concept is actually quite old. </a:t>
            </a:r>
          </a:p>
          <a:p>
            <a:pPr>
              <a:buFont typeface="Wingdings" pitchFamily="2" charset="2"/>
              <a:buNone/>
            </a:pPr>
            <a:r>
              <a:rPr lang="en-IE" sz="1200" dirty="0" smtClean="0"/>
              <a:t>We’ve been “distancing” ourselves from sick people to prevent spread of disease. – ref leper</a:t>
            </a:r>
            <a:r>
              <a:rPr lang="en-IE" sz="1200" baseline="0" dirty="0" smtClean="0"/>
              <a:t> colonies</a:t>
            </a:r>
            <a:endParaRPr lang="en-IE" sz="1200" dirty="0" smtClean="0"/>
          </a:p>
          <a:p>
            <a:pPr>
              <a:buFont typeface="Wingdings" pitchFamily="2" charset="2"/>
              <a:buNone/>
            </a:pPr>
            <a:r>
              <a:rPr lang="en-IE" sz="1200" dirty="0" smtClean="0"/>
              <a:t>The approach was used in the influenza epidemic in 1918 where cities that quarantined sick patients and closed schools, theatres and churches cut their death rate in half.</a:t>
            </a:r>
          </a:p>
          <a:p>
            <a:pPr>
              <a:buFont typeface="Wingdings" pitchFamily="2" charset="2"/>
              <a:buChar char="§"/>
            </a:pPr>
            <a:endParaRPr lang="en-IE" sz="1200" dirty="0" smtClean="0"/>
          </a:p>
          <a:p>
            <a:pPr>
              <a:buFont typeface="Wingdings" pitchFamily="2" charset="2"/>
              <a:buChar char="§"/>
            </a:pPr>
            <a:endParaRPr lang="en-IE" sz="1200" dirty="0" smtClean="0"/>
          </a:p>
          <a:p>
            <a:pPr>
              <a:buFont typeface="Wingdings" pitchFamily="2" charset="2"/>
              <a:buChar char="§"/>
            </a:pPr>
            <a:endParaRPr lang="en-IE" sz="1200" dirty="0" smtClean="0"/>
          </a:p>
          <a:p>
            <a:pPr>
              <a:buFont typeface="Wingdings" pitchFamily="2" charset="2"/>
              <a:buChar char="§"/>
            </a:pPr>
            <a:r>
              <a:rPr lang="en-IE" sz="1200" dirty="0" smtClean="0"/>
              <a:t>While the term may seem new, the concept is actually quite old. </a:t>
            </a:r>
          </a:p>
          <a:p>
            <a:pPr>
              <a:buFont typeface="Wingdings" pitchFamily="2" charset="2"/>
              <a:buChar char="§"/>
            </a:pPr>
            <a:r>
              <a:rPr lang="en-IE" sz="1200" dirty="0" smtClean="0"/>
              <a:t>We’ve been “distancing” ourselves from sick people to prevent spread of disease. </a:t>
            </a:r>
          </a:p>
          <a:p>
            <a:pPr>
              <a:buFont typeface="Wingdings" pitchFamily="2" charset="2"/>
              <a:buChar char="§"/>
            </a:pPr>
            <a:r>
              <a:rPr lang="en-IE" sz="1200" dirty="0" smtClean="0"/>
              <a:t>The approach was used in the influenza epidemic in 1918 where cities that quarantined sick patients and closed schools, theatres and churches cut their death rate in half.</a:t>
            </a:r>
          </a:p>
          <a:p>
            <a:pPr marL="0" indent="0">
              <a:buNone/>
            </a:pPr>
            <a:endParaRPr lang="en-IE" sz="1000" dirty="0" smtClean="0"/>
          </a:p>
          <a:p>
            <a:pPr marL="0" indent="0">
              <a:buNone/>
            </a:pPr>
            <a:r>
              <a:rPr lang="en-IE" sz="1050" b="1" dirty="0" smtClean="0"/>
              <a:t>Examples of Social Distancing</a:t>
            </a:r>
          </a:p>
          <a:p>
            <a:pPr marL="0" indent="0">
              <a:buNone/>
            </a:pPr>
            <a:r>
              <a:rPr lang="en-IE" sz="1050" dirty="0" smtClean="0"/>
              <a:t>Schools, Colleges, Child care facilities closed</a:t>
            </a:r>
          </a:p>
          <a:p>
            <a:pPr marL="0" indent="0">
              <a:buNone/>
            </a:pPr>
            <a:r>
              <a:rPr lang="en-IE" sz="1050" dirty="0" smtClean="0"/>
              <a:t>Indoor mass gatherings of 100 people cancelled</a:t>
            </a:r>
          </a:p>
          <a:p>
            <a:pPr marL="0" indent="0">
              <a:buNone/>
            </a:pPr>
            <a:r>
              <a:rPr lang="en-IE" sz="1050" dirty="0" smtClean="0"/>
              <a:t>Outdoor mass gatherings of &gt;500 people cancelled</a:t>
            </a:r>
          </a:p>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21</a:t>
            </a:fld>
            <a:endParaRPr lang="en-IE"/>
          </a:p>
        </p:txBody>
      </p:sp>
    </p:spTree>
    <p:extLst>
      <p:ext uri="{BB962C8B-B14F-4D97-AF65-F5344CB8AC3E}">
        <p14:creationId xmlns:p14="http://schemas.microsoft.com/office/powerpoint/2010/main" val="41534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sz="1200" dirty="0" smtClean="0"/>
              <a:t>At least </a:t>
            </a:r>
            <a:r>
              <a:rPr lang="en-IE" sz="1200" dirty="0" smtClean="0">
                <a:solidFill>
                  <a:srgbClr val="FF0000"/>
                </a:solidFill>
              </a:rPr>
              <a:t>2 metres (6.5 feet)</a:t>
            </a:r>
            <a:r>
              <a:rPr lang="en-IE" sz="1200" i="1" dirty="0" smtClean="0"/>
              <a:t> </a:t>
            </a:r>
            <a:r>
              <a:rPr lang="en-IE" sz="1200" dirty="0" smtClean="0"/>
              <a:t>distance between people </a:t>
            </a:r>
            <a:r>
              <a:rPr lang="en-IE" sz="1050" dirty="0" smtClean="0"/>
              <a:t>(particularly those who are coughing, sneezing or have a fever).  The reason for this is that if you sneeze</a:t>
            </a:r>
            <a:r>
              <a:rPr lang="en-IE" sz="1050" baseline="0" dirty="0" smtClean="0"/>
              <a:t> or cough by the time it reaches 2 meters it will be diluted.</a:t>
            </a:r>
          </a:p>
          <a:p>
            <a:pPr marL="0" indent="0">
              <a:buNone/>
            </a:pPr>
            <a:r>
              <a:rPr lang="en-IE" sz="1050" baseline="0" dirty="0" smtClean="0"/>
              <a:t>Remember older people may not use metric measurement so 6.5 feet is equal to 2 meters.</a:t>
            </a:r>
            <a:endParaRPr lang="en-IE" sz="1050" dirty="0" smtClean="0"/>
          </a:p>
          <a:p>
            <a:pPr marL="0" indent="0">
              <a:buNone/>
            </a:pPr>
            <a:endParaRPr lang="en-IE" sz="1100" dirty="0" smtClean="0"/>
          </a:p>
          <a:p>
            <a:pPr marL="0" indent="0">
              <a:buNone/>
            </a:pPr>
            <a:r>
              <a:rPr lang="en-IE" sz="1200" dirty="0" smtClean="0"/>
              <a:t>No handshaking or hugs – elbow bump is the new greeting !</a:t>
            </a:r>
          </a:p>
          <a:p>
            <a:pPr marL="0" indent="0">
              <a:buNone/>
            </a:pPr>
            <a:endParaRPr lang="en-IE" sz="1100" dirty="0" smtClean="0"/>
          </a:p>
          <a:p>
            <a:pPr marL="0" indent="0">
              <a:buNone/>
            </a:pPr>
            <a:r>
              <a:rPr lang="en-IE" sz="1200" dirty="0" smtClean="0"/>
              <a:t>Avoid crowds, sporting events, concerts etc…</a:t>
            </a:r>
          </a:p>
        </p:txBody>
      </p:sp>
      <p:sp>
        <p:nvSpPr>
          <p:cNvPr id="4" name="Slide Number Placeholder 3"/>
          <p:cNvSpPr>
            <a:spLocks noGrp="1"/>
          </p:cNvSpPr>
          <p:nvPr>
            <p:ph type="sldNum" sz="quarter" idx="10"/>
          </p:nvPr>
        </p:nvSpPr>
        <p:spPr/>
        <p:txBody>
          <a:bodyPr/>
          <a:lstStyle/>
          <a:p>
            <a:fld id="{B7D69AB0-934D-4105-8ED2-F0DADCE55598}" type="slidenum">
              <a:rPr lang="en-IE" smtClean="0"/>
              <a:pPr/>
              <a:t>22</a:t>
            </a:fld>
            <a:endParaRPr lang="en-IE"/>
          </a:p>
        </p:txBody>
      </p:sp>
    </p:spTree>
    <p:extLst>
      <p:ext uri="{BB962C8B-B14F-4D97-AF65-F5344CB8AC3E}">
        <p14:creationId xmlns:p14="http://schemas.microsoft.com/office/powerpoint/2010/main" val="1549775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hse</a:t>
            </a:r>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24</a:t>
            </a:fld>
            <a:endParaRPr lang="en-IE"/>
          </a:p>
        </p:txBody>
      </p:sp>
    </p:spTree>
    <p:extLst>
      <p:ext uri="{BB962C8B-B14F-4D97-AF65-F5344CB8AC3E}">
        <p14:creationId xmlns:p14="http://schemas.microsoft.com/office/powerpoint/2010/main" val="1760122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HPSC</a:t>
            </a:r>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25</a:t>
            </a:fld>
            <a:endParaRPr lang="en-IE"/>
          </a:p>
        </p:txBody>
      </p:sp>
    </p:spTree>
    <p:extLst>
      <p:ext uri="{BB962C8B-B14F-4D97-AF65-F5344CB8AC3E}">
        <p14:creationId xmlns:p14="http://schemas.microsoft.com/office/powerpoint/2010/main" val="2053237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32</a:t>
            </a:fld>
            <a:endParaRPr lang="en-IE" dirty="0"/>
          </a:p>
        </p:txBody>
      </p:sp>
    </p:spTree>
    <p:extLst>
      <p:ext uri="{BB962C8B-B14F-4D97-AF65-F5344CB8AC3E}">
        <p14:creationId xmlns:p14="http://schemas.microsoft.com/office/powerpoint/2010/main" val="1648243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sz="1200" b="1" dirty="0" smtClean="0"/>
              <a:t>Household contacts </a:t>
            </a:r>
            <a:r>
              <a:rPr lang="en-IE" sz="1200" dirty="0" smtClean="0"/>
              <a:t>defined as living or sleeping in the same home, individuals in shared accommodation sharing kitchen or bathroom facilities and sexual partners.</a:t>
            </a:r>
          </a:p>
          <a:p>
            <a:endParaRPr lang="en-IE" sz="1200" dirty="0" smtClean="0"/>
          </a:p>
          <a:p>
            <a:pPr marL="0" indent="0">
              <a:buNone/>
            </a:pPr>
            <a:r>
              <a:rPr lang="en-IE" sz="1200" b="1" dirty="0" smtClean="0">
                <a:solidFill>
                  <a:srgbClr val="FF0000"/>
                </a:solidFill>
              </a:rPr>
              <a:t>Healthcare workers</a:t>
            </a:r>
            <a:r>
              <a:rPr lang="en-IE" sz="1200" dirty="0" smtClean="0">
                <a:solidFill>
                  <a:srgbClr val="FF0000"/>
                </a:solidFill>
              </a:rPr>
              <a:t>, including laboratory workers who </a:t>
            </a:r>
          </a:p>
          <a:p>
            <a:pPr marL="0" indent="0">
              <a:buNone/>
            </a:pPr>
            <a:r>
              <a:rPr lang="en-IE" sz="1200" dirty="0" smtClean="0">
                <a:solidFill>
                  <a:srgbClr val="FF0000"/>
                </a:solidFill>
              </a:rPr>
              <a:t>have not worn appropriate PPE or had a breach in PPE during the following exposures to the confirmed case</a:t>
            </a:r>
          </a:p>
          <a:p>
            <a:pPr marL="0" indent="0">
              <a:buNone/>
            </a:pPr>
            <a:r>
              <a:rPr lang="en-IE" sz="1200" dirty="0" smtClean="0">
                <a:solidFill>
                  <a:srgbClr val="FF0000"/>
                </a:solidFill>
              </a:rPr>
              <a:t>Had direct contact with the case (as defined above), their body fluids or their laboratory specimen </a:t>
            </a:r>
          </a:p>
          <a:p>
            <a:pPr marL="0" indent="0">
              <a:buNone/>
            </a:pPr>
            <a:r>
              <a:rPr lang="en-IE" sz="1200" dirty="0" smtClean="0">
                <a:solidFill>
                  <a:srgbClr val="FF0000"/>
                </a:solidFill>
              </a:rPr>
              <a:t>Were present in the same room when an aerosol generating procedure is undertaken on the case.</a:t>
            </a:r>
          </a:p>
          <a:p>
            <a:pPr marL="0" indent="0">
              <a:buNone/>
            </a:pPr>
            <a:endParaRPr lang="en-IE" sz="1200" dirty="0" smtClean="0">
              <a:solidFill>
                <a:srgbClr val="FF0000"/>
              </a:solidFill>
            </a:endParaRPr>
          </a:p>
          <a:p>
            <a:pPr marL="0" indent="0">
              <a:buNone/>
            </a:pPr>
            <a:r>
              <a:rPr lang="en-IE" sz="1200" b="1" dirty="0" smtClean="0">
                <a:solidFill>
                  <a:srgbClr val="FF0000"/>
                </a:solidFill>
              </a:rPr>
              <a:t>Passengers on an aircraft </a:t>
            </a:r>
            <a:r>
              <a:rPr lang="en-IE" sz="1200" dirty="0" smtClean="0">
                <a:solidFill>
                  <a:srgbClr val="FF0000"/>
                </a:solidFill>
              </a:rPr>
              <a:t>sitting within two seats (in any direction) of the COVID-19 case, travel companions or persons providing care, and crew members serving </a:t>
            </a:r>
            <a:r>
              <a:rPr lang="en-IE" sz="1200" dirty="0" err="1" smtClean="0">
                <a:solidFill>
                  <a:srgbClr val="FF0000"/>
                </a:solidFill>
              </a:rPr>
              <a:t>inthe</a:t>
            </a:r>
            <a:r>
              <a:rPr lang="en-IE" sz="1200" dirty="0" smtClean="0">
                <a:solidFill>
                  <a:srgbClr val="FF0000"/>
                </a:solidFill>
              </a:rPr>
              <a:t> section of the aircraft where the index case was seated</a:t>
            </a:r>
          </a:p>
          <a:p>
            <a:pPr marL="0" indent="0">
              <a:buNone/>
            </a:pPr>
            <a:endParaRPr lang="en-IE" sz="1200" dirty="0" smtClean="0">
              <a:solidFill>
                <a:srgbClr val="FF0000"/>
              </a:solidFill>
            </a:endParaRPr>
          </a:p>
          <a:p>
            <a:pPr marL="0" indent="0">
              <a:buNone/>
            </a:pPr>
            <a:r>
              <a:rPr lang="en-IE" sz="1200" dirty="0" smtClean="0">
                <a:solidFill>
                  <a:srgbClr val="FF0000"/>
                </a:solidFill>
              </a:rPr>
              <a:t>For those contacts who have shared a </a:t>
            </a:r>
            <a:r>
              <a:rPr lang="en-IE" sz="1200" b="1" dirty="0" smtClean="0">
                <a:solidFill>
                  <a:srgbClr val="FF0000"/>
                </a:solidFill>
              </a:rPr>
              <a:t>closed space </a:t>
            </a:r>
            <a:r>
              <a:rPr lang="en-IE" sz="1200" dirty="0" smtClean="0">
                <a:solidFill>
                  <a:srgbClr val="FF0000"/>
                </a:solidFill>
              </a:rPr>
              <a:t>with a confirmed case for longer than two hours, a risk assessment should be undertaken taking into consideration the size of the room, ventilation and the distance from the case. This may include office and school settings and any sort of large conveyance.</a:t>
            </a:r>
          </a:p>
          <a:p>
            <a:pPr marL="0" indent="0">
              <a:buNone/>
            </a:pPr>
            <a:endParaRPr lang="en-IE" sz="1200" dirty="0" smtClean="0">
              <a:solidFill>
                <a:srgbClr val="FF0000"/>
              </a:solidFill>
            </a:endParaRPr>
          </a:p>
          <a:p>
            <a:endParaRPr lang="en-IE" dirty="0">
              <a:solidFill>
                <a:srgbClr val="FF0000"/>
              </a:solidFill>
            </a:endParaRPr>
          </a:p>
        </p:txBody>
      </p:sp>
      <p:sp>
        <p:nvSpPr>
          <p:cNvPr id="4" name="Slide Number Placeholder 3"/>
          <p:cNvSpPr>
            <a:spLocks noGrp="1"/>
          </p:cNvSpPr>
          <p:nvPr>
            <p:ph type="sldNum" sz="quarter" idx="10"/>
          </p:nvPr>
        </p:nvSpPr>
        <p:spPr/>
        <p:txBody>
          <a:bodyPr/>
          <a:lstStyle/>
          <a:p>
            <a:fld id="{B7D69AB0-934D-4105-8ED2-F0DADCE55598}" type="slidenum">
              <a:rPr lang="en-IE" smtClean="0"/>
              <a:pPr/>
              <a:t>36</a:t>
            </a:fld>
            <a:endParaRPr lang="en-IE"/>
          </a:p>
        </p:txBody>
      </p:sp>
    </p:spTree>
    <p:extLst>
      <p:ext uri="{BB962C8B-B14F-4D97-AF65-F5344CB8AC3E}">
        <p14:creationId xmlns:p14="http://schemas.microsoft.com/office/powerpoint/2010/main" val="328344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dirty="0" smtClean="0"/>
              <a:t>The aim of this programme is to provide you with the knowledge and skills required to support the contact tracing process  for COVID-19/Coronavirus</a:t>
            </a:r>
          </a:p>
          <a:p>
            <a:r>
              <a:rPr lang="en-IE" dirty="0" smtClean="0"/>
              <a:t> </a:t>
            </a:r>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2</a:t>
            </a:fld>
            <a:endParaRPr lang="en-IE" dirty="0"/>
          </a:p>
        </p:txBody>
      </p:sp>
    </p:spTree>
    <p:extLst>
      <p:ext uri="{BB962C8B-B14F-4D97-AF65-F5344CB8AC3E}">
        <p14:creationId xmlns:p14="http://schemas.microsoft.com/office/powerpoint/2010/main" val="343570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We</a:t>
            </a:r>
            <a:r>
              <a:rPr lang="en-IE" baseline="0" dirty="0" smtClean="0"/>
              <a:t> will cover the basic knowledge required around the corona virus and the disease first and then we will look at the process of making the call.  You will have an opportunity to look at the skills required for making the call and the frequently asked questions that you might encounter.</a:t>
            </a:r>
          </a:p>
          <a:p>
            <a:endParaRPr lang="en-IE" baseline="0" dirty="0" smtClean="0"/>
          </a:p>
          <a:p>
            <a:r>
              <a:rPr lang="en-IE" baseline="0" dirty="0" smtClean="0"/>
              <a:t>Lastly you will have an opportunity to look at the data management system and learn how to input the data from the call.</a:t>
            </a:r>
          </a:p>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3</a:t>
            </a:fld>
            <a:endParaRPr lang="en-IE" dirty="0"/>
          </a:p>
        </p:txBody>
      </p:sp>
    </p:spTree>
    <p:extLst>
      <p:ext uri="{BB962C8B-B14F-4D97-AF65-F5344CB8AC3E}">
        <p14:creationId xmlns:p14="http://schemas.microsoft.com/office/powerpoint/2010/main" val="366570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4</a:t>
            </a:fld>
            <a:endParaRPr lang="en-IE" dirty="0"/>
          </a:p>
        </p:txBody>
      </p:sp>
    </p:spTree>
    <p:extLst>
      <p:ext uri="{BB962C8B-B14F-4D97-AF65-F5344CB8AC3E}">
        <p14:creationId xmlns:p14="http://schemas.microsoft.com/office/powerpoint/2010/main" val="1642055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Char char="§"/>
            </a:pPr>
            <a:r>
              <a:rPr lang="en-IE" sz="1200" dirty="0" smtClean="0"/>
              <a:t>A coronavirus is a type of  Zoonotic virus found in animals and humans. </a:t>
            </a:r>
          </a:p>
          <a:p>
            <a:pPr>
              <a:buFont typeface="Wingdings" pitchFamily="2" charset="2"/>
              <a:buChar char="§"/>
            </a:pPr>
            <a:endParaRPr lang="en-IE" sz="1200" dirty="0" smtClean="0">
              <a:solidFill>
                <a:srgbClr val="FF0000"/>
              </a:solidFill>
            </a:endParaRPr>
          </a:p>
          <a:p>
            <a:pPr>
              <a:buFont typeface="Wingdings" pitchFamily="2" charset="2"/>
              <a:buChar char="§"/>
            </a:pPr>
            <a:r>
              <a:rPr lang="en-IE" sz="1200" dirty="0" smtClean="0"/>
              <a:t>As a group, coronaviruses are common across the world.</a:t>
            </a:r>
          </a:p>
          <a:p>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t>5</a:t>
            </a:fld>
            <a:endParaRPr lang="en-IE" dirty="0"/>
          </a:p>
        </p:txBody>
      </p:sp>
    </p:spTree>
    <p:extLst>
      <p:ext uri="{BB962C8B-B14F-4D97-AF65-F5344CB8AC3E}">
        <p14:creationId xmlns:p14="http://schemas.microsoft.com/office/powerpoint/2010/main" val="3364259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There are a</a:t>
            </a:r>
            <a:r>
              <a:rPr lang="en-IE" baseline="0" dirty="0" smtClean="0"/>
              <a:t> number of corona viruses and you will be familiar with the common cold which is actually a corona virus and you may remember hearing about SARS which caused a large outbreak in China back in 2003.  This new virus is similar to SARS and is actually called SARS-COV-2</a:t>
            </a:r>
          </a:p>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6</a:t>
            </a:fld>
            <a:endParaRPr lang="en-IE"/>
          </a:p>
        </p:txBody>
      </p:sp>
    </p:spTree>
    <p:extLst>
      <p:ext uri="{BB962C8B-B14F-4D97-AF65-F5344CB8AC3E}">
        <p14:creationId xmlns:p14="http://schemas.microsoft.com/office/powerpoint/2010/main" val="3985003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Some people</a:t>
            </a:r>
            <a:r>
              <a:rPr lang="en-IE" baseline="0" dirty="0" smtClean="0"/>
              <a:t> might be a little confused about the two terms, so Sars-CoV-2 is the name of this particular Corona Virus and COVID-19 is the name given to the resulting disease.</a:t>
            </a:r>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7</a:t>
            </a:fld>
            <a:endParaRPr lang="en-IE"/>
          </a:p>
        </p:txBody>
      </p:sp>
    </p:spTree>
    <p:extLst>
      <p:ext uri="{BB962C8B-B14F-4D97-AF65-F5344CB8AC3E}">
        <p14:creationId xmlns:p14="http://schemas.microsoft.com/office/powerpoint/2010/main" val="1260319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dirty="0" smtClean="0"/>
              <a:t>We are still learning about how easily the virus spreads between people.</a:t>
            </a:r>
          </a:p>
          <a:p>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12</a:t>
            </a:fld>
            <a:endParaRPr lang="en-IE"/>
          </a:p>
        </p:txBody>
      </p:sp>
    </p:spTree>
    <p:extLst>
      <p:ext uri="{BB962C8B-B14F-4D97-AF65-F5344CB8AC3E}">
        <p14:creationId xmlns:p14="http://schemas.microsoft.com/office/powerpoint/2010/main" val="3467937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13</a:t>
            </a:fld>
            <a:endParaRPr lang="en-IE"/>
          </a:p>
        </p:txBody>
      </p:sp>
    </p:spTree>
    <p:extLst>
      <p:ext uri="{BB962C8B-B14F-4D97-AF65-F5344CB8AC3E}">
        <p14:creationId xmlns:p14="http://schemas.microsoft.com/office/powerpoint/2010/main" val="92434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r>
              <a:rPr lang="en-US" smtClean="0"/>
              <a:t>NCTP  Training &amp; Resources Team</a:t>
            </a:r>
            <a:endParaRPr lang="en-IE" dirty="0"/>
          </a:p>
        </p:txBody>
      </p:sp>
      <p:sp>
        <p:nvSpPr>
          <p:cNvPr id="5" name="Footer Placeholder 4"/>
          <p:cNvSpPr>
            <a:spLocks noGrp="1"/>
          </p:cNvSpPr>
          <p:nvPr>
            <p:ph type="ftr" sz="quarter" idx="11"/>
          </p:nvPr>
        </p:nvSpPr>
        <p:spPr/>
        <p:txBody>
          <a:bodyPr/>
          <a:lstStyle/>
          <a:p>
            <a:r>
              <a:rPr lang="en-IE" smtClean="0"/>
              <a:t>NCTP Revision 05  </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404600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r>
              <a:rPr lang="en-US" smtClean="0"/>
              <a:t>NCTP  Training &amp; Resources Team</a:t>
            </a:r>
            <a:endParaRPr lang="en-IE" dirty="0"/>
          </a:p>
        </p:txBody>
      </p:sp>
      <p:sp>
        <p:nvSpPr>
          <p:cNvPr id="5" name="Footer Placeholder 4"/>
          <p:cNvSpPr>
            <a:spLocks noGrp="1"/>
          </p:cNvSpPr>
          <p:nvPr>
            <p:ph type="ftr" sz="quarter" idx="11"/>
          </p:nvPr>
        </p:nvSpPr>
        <p:spPr/>
        <p:txBody>
          <a:bodyPr/>
          <a:lstStyle/>
          <a:p>
            <a:r>
              <a:rPr lang="en-IE" smtClean="0"/>
              <a:t>NCTP Revision 05  </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68408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r>
              <a:rPr lang="en-US" smtClean="0"/>
              <a:t>NCTP  Training &amp; Resources Team</a:t>
            </a:r>
            <a:endParaRPr lang="en-IE" dirty="0"/>
          </a:p>
        </p:txBody>
      </p:sp>
      <p:sp>
        <p:nvSpPr>
          <p:cNvPr id="5" name="Footer Placeholder 4"/>
          <p:cNvSpPr>
            <a:spLocks noGrp="1"/>
          </p:cNvSpPr>
          <p:nvPr>
            <p:ph type="ftr" sz="quarter" idx="11"/>
          </p:nvPr>
        </p:nvSpPr>
        <p:spPr/>
        <p:txBody>
          <a:bodyPr/>
          <a:lstStyle/>
          <a:p>
            <a:r>
              <a:rPr lang="en-IE" smtClean="0"/>
              <a:t>NCTP Revision 05  </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315603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r>
              <a:rPr lang="en-US" smtClean="0"/>
              <a:t>NCTP  Training &amp; Resources Team</a:t>
            </a:r>
            <a:endParaRPr lang="en-IE" dirty="0"/>
          </a:p>
        </p:txBody>
      </p:sp>
      <p:sp>
        <p:nvSpPr>
          <p:cNvPr id="5" name="Footer Placeholder 4"/>
          <p:cNvSpPr>
            <a:spLocks noGrp="1"/>
          </p:cNvSpPr>
          <p:nvPr>
            <p:ph type="ftr" sz="quarter" idx="11"/>
          </p:nvPr>
        </p:nvSpPr>
        <p:spPr/>
        <p:txBody>
          <a:bodyPr/>
          <a:lstStyle/>
          <a:p>
            <a:r>
              <a:rPr lang="en-IE" smtClean="0"/>
              <a:t>NCTP Revision 05  </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pPr/>
              <a:t>‹#›</a:t>
            </a:fld>
            <a:endParaRPr lang="en-IE" dirty="0"/>
          </a:p>
        </p:txBody>
      </p:sp>
    </p:spTree>
    <p:extLst>
      <p:ext uri="{BB962C8B-B14F-4D97-AF65-F5344CB8AC3E}">
        <p14:creationId xmlns:p14="http://schemas.microsoft.com/office/powerpoint/2010/main" val="123237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NCTP  Training &amp; Resources Team</a:t>
            </a:r>
            <a:endParaRPr lang="en-IE" dirty="0"/>
          </a:p>
        </p:txBody>
      </p:sp>
      <p:sp>
        <p:nvSpPr>
          <p:cNvPr id="5" name="Footer Placeholder 4"/>
          <p:cNvSpPr>
            <a:spLocks noGrp="1"/>
          </p:cNvSpPr>
          <p:nvPr>
            <p:ph type="ftr" sz="quarter" idx="11"/>
          </p:nvPr>
        </p:nvSpPr>
        <p:spPr/>
        <p:txBody>
          <a:bodyPr/>
          <a:lstStyle/>
          <a:p>
            <a:r>
              <a:rPr lang="en-IE" smtClean="0"/>
              <a:t>NCTP Revision 05  </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62892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r>
              <a:rPr lang="en-US" smtClean="0"/>
              <a:t>NCTP  Training &amp; Resources Team</a:t>
            </a:r>
            <a:endParaRPr lang="en-IE"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87673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r>
              <a:rPr lang="en-US" smtClean="0"/>
              <a:t>NCTP  Training &amp; Resources Team</a:t>
            </a:r>
            <a:endParaRPr lang="en-IE" dirty="0"/>
          </a:p>
        </p:txBody>
      </p:sp>
      <p:sp>
        <p:nvSpPr>
          <p:cNvPr id="8" name="Footer Placeholder 7"/>
          <p:cNvSpPr>
            <a:spLocks noGrp="1"/>
          </p:cNvSpPr>
          <p:nvPr>
            <p:ph type="ftr" sz="quarter" idx="11"/>
          </p:nvPr>
        </p:nvSpPr>
        <p:spPr/>
        <p:txBody>
          <a:bodyPr/>
          <a:lstStyle/>
          <a:p>
            <a:r>
              <a:rPr lang="en-IE" smtClean="0"/>
              <a:t>NCTP Revision 05  </a:t>
            </a:r>
            <a:endParaRPr lang="en-IE" dirty="0"/>
          </a:p>
        </p:txBody>
      </p:sp>
      <p:sp>
        <p:nvSpPr>
          <p:cNvPr id="9" name="Slide Number Placeholder 8"/>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2073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r>
              <a:rPr lang="en-US" smtClean="0"/>
              <a:t>NCTP  Training &amp; Resources Team</a:t>
            </a:r>
            <a:endParaRPr lang="en-IE" dirty="0"/>
          </a:p>
        </p:txBody>
      </p:sp>
      <p:sp>
        <p:nvSpPr>
          <p:cNvPr id="4" name="Footer Placeholder 3"/>
          <p:cNvSpPr>
            <a:spLocks noGrp="1"/>
          </p:cNvSpPr>
          <p:nvPr>
            <p:ph type="ftr" sz="quarter" idx="11"/>
          </p:nvPr>
        </p:nvSpPr>
        <p:spPr/>
        <p:txBody>
          <a:bodyPr/>
          <a:lstStyle/>
          <a:p>
            <a:r>
              <a:rPr lang="en-IE" smtClean="0"/>
              <a:t>NCTP Revision 05  </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06751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NCTP  Training &amp; Resources Team</a:t>
            </a:r>
            <a:endParaRPr lang="en-IE" dirty="0"/>
          </a:p>
        </p:txBody>
      </p:sp>
      <p:sp>
        <p:nvSpPr>
          <p:cNvPr id="3" name="Footer Placeholder 2"/>
          <p:cNvSpPr>
            <a:spLocks noGrp="1"/>
          </p:cNvSpPr>
          <p:nvPr>
            <p:ph type="ftr" sz="quarter" idx="11"/>
          </p:nvPr>
        </p:nvSpPr>
        <p:spPr/>
        <p:txBody>
          <a:bodyPr/>
          <a:lstStyle/>
          <a:p>
            <a:r>
              <a:rPr lang="en-IE" smtClean="0"/>
              <a:t>NCTP Revision 05  </a:t>
            </a:r>
            <a:endParaRPr lang="en-IE" dirty="0"/>
          </a:p>
        </p:txBody>
      </p:sp>
      <p:sp>
        <p:nvSpPr>
          <p:cNvPr id="4" name="Slide Number Placeholder 3"/>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211886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NCTP  Training &amp; Resources Team</a:t>
            </a:r>
            <a:endParaRPr lang="en-IE"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47847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NCTP  Training &amp; Resources Team</a:t>
            </a:r>
            <a:endParaRPr lang="en-IE"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257143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NCTP  Training &amp; Resources Team</a:t>
            </a:r>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smtClean="0"/>
              <a:t>NCTP Revision 05  </a:t>
            </a:r>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0F0F5-A8C8-457D-933A-8CE786927DCC}" type="slidenum">
              <a:rPr lang="en-IE" smtClean="0"/>
              <a:t>‹#›</a:t>
            </a:fld>
            <a:endParaRPr lang="en-IE" dirty="0"/>
          </a:p>
        </p:txBody>
      </p:sp>
    </p:spTree>
    <p:extLst>
      <p:ext uri="{BB962C8B-B14F-4D97-AF65-F5344CB8AC3E}">
        <p14:creationId xmlns:p14="http://schemas.microsoft.com/office/powerpoint/2010/main" val="225381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IsgLivAD2F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5.xml"/><Relationship Id="rId4" Type="http://schemas.openxmlformats.org/officeDocument/2006/relationships/hyperlink" Target="https://www2.hse.ie/conditions/coronavirus/coronavirus.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0" indent="0">
              <a:buNone/>
            </a:pPr>
            <a:r>
              <a:rPr lang="en-IE" dirty="0" smtClean="0"/>
              <a:t> </a:t>
            </a:r>
            <a:endParaRPr lang="en-IE" dirty="0"/>
          </a:p>
        </p:txBody>
      </p:sp>
      <p:sp>
        <p:nvSpPr>
          <p:cNvPr id="2" name="TextBox 1"/>
          <p:cNvSpPr txBox="1"/>
          <p:nvPr/>
        </p:nvSpPr>
        <p:spPr>
          <a:xfrm>
            <a:off x="3554361" y="3633411"/>
            <a:ext cx="1734386" cy="369332"/>
          </a:xfrm>
          <a:prstGeom prst="rect">
            <a:avLst/>
          </a:prstGeom>
          <a:noFill/>
        </p:spPr>
        <p:txBody>
          <a:bodyPr wrap="none" rtlCol="0">
            <a:spAutoFit/>
          </a:bodyPr>
          <a:lstStyle/>
          <a:p>
            <a:r>
              <a:rPr lang="en-IE" dirty="0" smtClean="0">
                <a:solidFill>
                  <a:schemeClr val="bg1"/>
                </a:solidFill>
              </a:rPr>
              <a:t>Rev  04 14/4/20 </a:t>
            </a:r>
            <a:endParaRPr lang="en-IE"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361" y="4002743"/>
            <a:ext cx="1953743" cy="1339946"/>
          </a:xfrm>
          <a:prstGeom prst="rect">
            <a:avLst/>
          </a:prstGeom>
        </p:spPr>
      </p:pic>
      <p:sp>
        <p:nvSpPr>
          <p:cNvPr id="7" name="Rectangle 6"/>
          <p:cNvSpPr/>
          <p:nvPr/>
        </p:nvSpPr>
        <p:spPr>
          <a:xfrm>
            <a:off x="0" y="15668"/>
            <a:ext cx="9144000" cy="328498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t>National Contact Tracing Induction Programme </a:t>
            </a:r>
            <a:endParaRPr lang="en-IE" sz="3600" b="1" dirty="0"/>
          </a:p>
        </p:txBody>
      </p:sp>
      <p:sp>
        <p:nvSpPr>
          <p:cNvPr id="8" name="Title 7"/>
          <p:cNvSpPr>
            <a:spLocks noGrp="1"/>
          </p:cNvSpPr>
          <p:nvPr>
            <p:ph type="title"/>
          </p:nvPr>
        </p:nvSpPr>
        <p:spPr>
          <a:xfrm>
            <a:off x="683568" y="1916832"/>
            <a:ext cx="8229600" cy="1143000"/>
          </a:xfrm>
        </p:spPr>
        <p:txBody>
          <a:bodyPr>
            <a:normAutofit/>
          </a:bodyPr>
          <a:lstStyle/>
          <a:p>
            <a:r>
              <a:rPr lang="en-IE" sz="3600" b="1" smtClean="0">
                <a:solidFill>
                  <a:schemeClr val="bg1"/>
                </a:solidFill>
              </a:rPr>
              <a:t>Overview</a:t>
            </a:r>
            <a:endParaRPr lang="en-IE" sz="3600" b="1" dirty="0">
              <a:solidFill>
                <a:schemeClr val="bg1"/>
              </a:solidFill>
            </a:endParaRPr>
          </a:p>
        </p:txBody>
      </p:sp>
      <p:sp>
        <p:nvSpPr>
          <p:cNvPr id="3" name="Footer Placeholder 2"/>
          <p:cNvSpPr>
            <a:spLocks noGrp="1"/>
          </p:cNvSpPr>
          <p:nvPr>
            <p:ph type="ftr" sz="quarter" idx="11"/>
          </p:nvPr>
        </p:nvSpPr>
        <p:spPr/>
        <p:txBody>
          <a:bodyPr/>
          <a:lstStyle/>
          <a:p>
            <a:r>
              <a:rPr lang="en-IE" smtClean="0"/>
              <a:t>NCTP Revision 05  </a:t>
            </a:r>
            <a:endParaRPr lang="en-IE" dirty="0"/>
          </a:p>
        </p:txBody>
      </p:sp>
      <p:sp>
        <p:nvSpPr>
          <p:cNvPr id="10" name="Slide Number Placeholder 9"/>
          <p:cNvSpPr>
            <a:spLocks noGrp="1"/>
          </p:cNvSpPr>
          <p:nvPr>
            <p:ph type="sldNum" sz="quarter" idx="12"/>
          </p:nvPr>
        </p:nvSpPr>
        <p:spPr/>
        <p:txBody>
          <a:bodyPr/>
          <a:lstStyle/>
          <a:p>
            <a:fld id="{D240F0F5-A8C8-457D-933A-8CE786927DCC}" type="slidenum">
              <a:rPr lang="en-IE" smtClean="0"/>
              <a:pPr/>
              <a:t>1</a:t>
            </a:fld>
            <a:endParaRPr lang="en-IE" dirty="0"/>
          </a:p>
        </p:txBody>
      </p:sp>
    </p:spTree>
    <p:extLst>
      <p:ext uri="{BB962C8B-B14F-4D97-AF65-F5344CB8AC3E}">
        <p14:creationId xmlns:p14="http://schemas.microsoft.com/office/powerpoint/2010/main" val="138656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Impact of Covid-19</a:t>
            </a:r>
            <a:endParaRPr lang="en-IE" b="1" dirty="0"/>
          </a:p>
        </p:txBody>
      </p:sp>
      <p:sp>
        <p:nvSpPr>
          <p:cNvPr id="3" name="Content Placeholder 2"/>
          <p:cNvSpPr>
            <a:spLocks noGrp="1"/>
          </p:cNvSpPr>
          <p:nvPr>
            <p:ph sz="half" idx="1"/>
          </p:nvPr>
        </p:nvSpPr>
        <p:spPr/>
        <p:txBody>
          <a:bodyPr>
            <a:normAutofit fontScale="85000" lnSpcReduction="10000"/>
          </a:bodyPr>
          <a:lstStyle/>
          <a:p>
            <a:pPr>
              <a:buFont typeface="Wingdings" pitchFamily="2" charset="2"/>
              <a:buChar char="§"/>
            </a:pPr>
            <a:r>
              <a:rPr lang="en-IE" dirty="0" smtClean="0"/>
              <a:t>80</a:t>
            </a:r>
            <a:r>
              <a:rPr lang="en-IE" dirty="0"/>
              <a:t>% of cases have mild symptoms.</a:t>
            </a:r>
          </a:p>
          <a:p>
            <a:pPr marL="0" indent="0">
              <a:buNone/>
            </a:pPr>
            <a:endParaRPr lang="en-IE" dirty="0" smtClean="0">
              <a:solidFill>
                <a:schemeClr val="tx1"/>
              </a:solidFill>
            </a:endParaRPr>
          </a:p>
          <a:p>
            <a:pPr>
              <a:buFont typeface="Wingdings" pitchFamily="2" charset="2"/>
              <a:buChar char="§"/>
            </a:pPr>
            <a:r>
              <a:rPr lang="en-IE" dirty="0" smtClean="0">
                <a:solidFill>
                  <a:schemeClr val="tx1"/>
                </a:solidFill>
              </a:rPr>
              <a:t>15% of people infected become severely unwell</a:t>
            </a:r>
          </a:p>
          <a:p>
            <a:pPr>
              <a:buFont typeface="Wingdings" pitchFamily="2" charset="2"/>
              <a:buChar char="§"/>
            </a:pPr>
            <a:endParaRPr lang="en-IE" dirty="0" smtClean="0">
              <a:solidFill>
                <a:schemeClr val="tx1"/>
              </a:solidFill>
            </a:endParaRPr>
          </a:p>
          <a:p>
            <a:pPr>
              <a:buFont typeface="Wingdings" pitchFamily="2" charset="2"/>
              <a:buChar char="§"/>
            </a:pPr>
            <a:r>
              <a:rPr lang="en-IE" dirty="0" smtClean="0">
                <a:solidFill>
                  <a:schemeClr val="tx1"/>
                </a:solidFill>
              </a:rPr>
              <a:t>5% become critically un-well</a:t>
            </a:r>
          </a:p>
          <a:p>
            <a:pPr>
              <a:buFont typeface="Wingdings" pitchFamily="2" charset="2"/>
              <a:buChar char="§"/>
            </a:pPr>
            <a:endParaRPr lang="en-IE" dirty="0" smtClean="0">
              <a:solidFill>
                <a:schemeClr val="tx1"/>
              </a:solidFill>
            </a:endParaRPr>
          </a:p>
          <a:p>
            <a:pPr>
              <a:buFont typeface="Wingdings" pitchFamily="2" charset="2"/>
              <a:buChar char="§"/>
            </a:pPr>
            <a:r>
              <a:rPr lang="en-IE" dirty="0" smtClean="0">
                <a:solidFill>
                  <a:schemeClr val="tx1"/>
                </a:solidFill>
              </a:rPr>
              <a:t>Fatality rate increases with age and depends on other underlying conditions</a:t>
            </a:r>
            <a:endParaRPr lang="en-IE" dirty="0">
              <a:solidFill>
                <a:schemeClr val="tx1"/>
              </a:solidFill>
            </a:endParaRPr>
          </a:p>
        </p:txBody>
      </p:sp>
      <p:pic>
        <p:nvPicPr>
          <p:cNvPr id="102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16016" y="1796819"/>
            <a:ext cx="3950550" cy="230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10</a:t>
            </a:fld>
            <a:endParaRPr lang="en-IE" dirty="0"/>
          </a:p>
        </p:txBody>
      </p:sp>
    </p:spTree>
    <p:extLst>
      <p:ext uri="{BB962C8B-B14F-4D97-AF65-F5344CB8AC3E}">
        <p14:creationId xmlns:p14="http://schemas.microsoft.com/office/powerpoint/2010/main" val="182662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Section 2 – Spread in the Population</a:t>
            </a:r>
            <a:endParaRPr lang="en-IE" dirty="0"/>
          </a:p>
        </p:txBody>
      </p:sp>
      <p:sp>
        <p:nvSpPr>
          <p:cNvPr id="3" name="Content Placeholder 2"/>
          <p:cNvSpPr>
            <a:spLocks noGrp="1"/>
          </p:cNvSpPr>
          <p:nvPr>
            <p:ph idx="1"/>
          </p:nvPr>
        </p:nvSpPr>
        <p:spPr/>
        <p:txBody>
          <a:bodyPr/>
          <a:lstStyle/>
          <a:p>
            <a:endParaRPr lang="en-IE" dirty="0" smtClean="0"/>
          </a:p>
          <a:p>
            <a:endParaRPr lang="en-I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206423"/>
            <a:ext cx="4968552" cy="4647204"/>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11</a:t>
            </a:fld>
            <a:endParaRPr lang="en-IE" dirty="0"/>
          </a:p>
        </p:txBody>
      </p:sp>
    </p:spTree>
    <p:extLst>
      <p:ext uri="{BB962C8B-B14F-4D97-AF65-F5344CB8AC3E}">
        <p14:creationId xmlns:p14="http://schemas.microsoft.com/office/powerpoint/2010/main" val="3725854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IE" dirty="0" smtClean="0"/>
              <a:t>How does the virus spread?</a:t>
            </a:r>
            <a:endParaRPr lang="en-IE" dirty="0"/>
          </a:p>
        </p:txBody>
      </p:sp>
      <p:sp>
        <p:nvSpPr>
          <p:cNvPr id="3" name="Content Placeholder 2"/>
          <p:cNvSpPr>
            <a:spLocks noGrp="1"/>
          </p:cNvSpPr>
          <p:nvPr>
            <p:ph idx="1"/>
          </p:nvPr>
        </p:nvSpPr>
        <p:spPr/>
        <p:txBody>
          <a:bodyPr>
            <a:normAutofit/>
          </a:bodyPr>
          <a:lstStyle/>
          <a:p>
            <a:pPr>
              <a:buFont typeface="Wingdings" pitchFamily="2" charset="2"/>
              <a:buChar char="Ø"/>
            </a:pPr>
            <a:r>
              <a:rPr lang="en-IE" sz="2400" b="1" dirty="0" smtClean="0"/>
              <a:t>Aerosol Spread</a:t>
            </a:r>
          </a:p>
          <a:p>
            <a:pPr lvl="1">
              <a:buFont typeface="Wingdings" pitchFamily="2" charset="2"/>
              <a:buChar char="Ø"/>
            </a:pPr>
            <a:r>
              <a:rPr lang="en-IE" sz="2000" dirty="0" smtClean="0"/>
              <a:t>When someone with the infection coughs or sneezes they can spread the germ through the air to people close to them</a:t>
            </a:r>
            <a:endParaRPr lang="en-IE" sz="2000" dirty="0"/>
          </a:p>
          <a:p>
            <a:pPr>
              <a:buFont typeface="Wingdings" pitchFamily="2" charset="2"/>
              <a:buChar char="Ø"/>
            </a:pPr>
            <a:endParaRPr lang="en-IE" sz="2400" dirty="0" smtClean="0"/>
          </a:p>
          <a:p>
            <a:pPr>
              <a:buFont typeface="Wingdings" pitchFamily="2" charset="2"/>
              <a:buChar char="Ø"/>
            </a:pPr>
            <a:r>
              <a:rPr lang="en-IE" sz="2400" b="1" dirty="0" smtClean="0"/>
              <a:t>Droplet Spread</a:t>
            </a:r>
          </a:p>
          <a:p>
            <a:pPr lvl="1">
              <a:buFont typeface="Wingdings" pitchFamily="2" charset="2"/>
              <a:buChar char="Ø"/>
            </a:pPr>
            <a:r>
              <a:rPr lang="en-IE" sz="2000" dirty="0" smtClean="0"/>
              <a:t>When someone coughs or sneezes and droplets land or surfaces close to them </a:t>
            </a:r>
          </a:p>
          <a:p>
            <a:pPr lvl="1">
              <a:buFont typeface="Wingdings" pitchFamily="2" charset="2"/>
              <a:buChar char="Ø"/>
            </a:pPr>
            <a:endParaRPr lang="en-IE" sz="2000" dirty="0"/>
          </a:p>
          <a:p>
            <a:pPr lvl="1">
              <a:buFont typeface="Wingdings" pitchFamily="2" charset="2"/>
              <a:buChar char="Ø"/>
            </a:pPr>
            <a:r>
              <a:rPr lang="en-IE" sz="2000" dirty="0" smtClean="0"/>
              <a:t>These surfaces can include door handles, table tops, counter spaces, taps, sinks, kitchen utensils, towels &amp; face clothes.</a:t>
            </a:r>
          </a:p>
          <a:p>
            <a:pPr>
              <a:buFont typeface="Wingdings" pitchFamily="2" charset="2"/>
              <a:buChar char="Ø"/>
            </a:pPr>
            <a:endParaRPr lang="en-IE" sz="2400" dirty="0"/>
          </a:p>
          <a:p>
            <a:pPr>
              <a:buFont typeface="Wingdings" pitchFamily="2" charset="2"/>
              <a:buChar char="Ø"/>
            </a:pPr>
            <a:endParaRPr lang="en-IE" sz="2400" dirty="0" smtClean="0"/>
          </a:p>
          <a:p>
            <a:pPr>
              <a:buFont typeface="Wingdings" pitchFamily="2" charset="2"/>
              <a:buChar char="§"/>
            </a:pPr>
            <a:endParaRPr lang="en-IE"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5848" y="116632"/>
            <a:ext cx="1368152" cy="1706259"/>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12</a:t>
            </a:fld>
            <a:endParaRPr lang="en-IE" dirty="0"/>
          </a:p>
        </p:txBody>
      </p:sp>
    </p:spTree>
    <p:extLst>
      <p:ext uri="{BB962C8B-B14F-4D97-AF65-F5344CB8AC3E}">
        <p14:creationId xmlns:p14="http://schemas.microsoft.com/office/powerpoint/2010/main" val="1890236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IE" dirty="0" smtClean="0"/>
              <a:t>Phases of the Outbreak</a:t>
            </a:r>
            <a:endParaRPr lang="en-IE" dirty="0"/>
          </a:p>
        </p:txBody>
      </p:sp>
      <p:sp>
        <p:nvSpPr>
          <p:cNvPr id="5" name="Content Placeholder 4"/>
          <p:cNvSpPr>
            <a:spLocks noGrp="1"/>
          </p:cNvSpPr>
          <p:nvPr>
            <p:ph idx="1"/>
          </p:nvPr>
        </p:nvSpPr>
        <p:spPr/>
        <p:txBody>
          <a:bodyPr>
            <a:normAutofit fontScale="62500" lnSpcReduction="20000"/>
          </a:bodyPr>
          <a:lstStyle/>
          <a:p>
            <a:pPr marL="514350" indent="-514350">
              <a:buFont typeface="+mj-lt"/>
              <a:buAutoNum type="arabicPeriod"/>
            </a:pPr>
            <a:r>
              <a:rPr lang="en-IE" b="1" dirty="0" smtClean="0"/>
              <a:t>Containment</a:t>
            </a:r>
          </a:p>
          <a:p>
            <a:pPr lvl="1"/>
            <a:r>
              <a:rPr lang="en-IE" dirty="0" smtClean="0"/>
              <a:t>Preventing spread </a:t>
            </a:r>
          </a:p>
          <a:p>
            <a:pPr lvl="2"/>
            <a:r>
              <a:rPr lang="en-IE" dirty="0" smtClean="0"/>
              <a:t>Isolation of cases</a:t>
            </a:r>
          </a:p>
          <a:p>
            <a:pPr lvl="2"/>
            <a:r>
              <a:rPr lang="en-IE" dirty="0" smtClean="0"/>
              <a:t>Tracing and quarantine of contacts</a:t>
            </a:r>
          </a:p>
          <a:p>
            <a:pPr lvl="2"/>
            <a:r>
              <a:rPr lang="en-IE" dirty="0" smtClean="0"/>
              <a:t>Good Hygiene practices</a:t>
            </a:r>
          </a:p>
          <a:p>
            <a:pPr marL="514350" indent="-514350">
              <a:buFont typeface="+mj-lt"/>
              <a:buAutoNum type="arabicPeriod"/>
            </a:pPr>
            <a:endParaRPr lang="en-IE" b="1" dirty="0" smtClean="0"/>
          </a:p>
          <a:p>
            <a:pPr marL="514350" indent="-514350">
              <a:buFont typeface="+mj-lt"/>
              <a:buAutoNum type="arabicPeriod"/>
            </a:pPr>
            <a:r>
              <a:rPr lang="en-IE" b="1" dirty="0" smtClean="0"/>
              <a:t>Delay</a:t>
            </a:r>
          </a:p>
          <a:p>
            <a:pPr lvl="1"/>
            <a:r>
              <a:rPr lang="en-IE" dirty="0" smtClean="0"/>
              <a:t>Slowing down spread</a:t>
            </a:r>
          </a:p>
          <a:p>
            <a:pPr lvl="2"/>
            <a:r>
              <a:rPr lang="en-IE" dirty="0"/>
              <a:t>Isolation</a:t>
            </a:r>
          </a:p>
          <a:p>
            <a:pPr lvl="2"/>
            <a:r>
              <a:rPr lang="en-IE" dirty="0"/>
              <a:t>Quarantine</a:t>
            </a:r>
          </a:p>
          <a:p>
            <a:pPr lvl="2"/>
            <a:r>
              <a:rPr lang="en-IE" dirty="0"/>
              <a:t>Good Hygiene </a:t>
            </a:r>
            <a:r>
              <a:rPr lang="en-IE" dirty="0" smtClean="0"/>
              <a:t>practices</a:t>
            </a:r>
          </a:p>
          <a:p>
            <a:pPr lvl="2"/>
            <a:r>
              <a:rPr lang="en-IE" dirty="0" smtClean="0"/>
              <a:t>Social Distancing</a:t>
            </a:r>
          </a:p>
          <a:p>
            <a:pPr marL="514350" indent="-514350">
              <a:buFont typeface="+mj-lt"/>
              <a:buAutoNum type="arabicPeriod"/>
            </a:pPr>
            <a:endParaRPr lang="en-IE" b="1" dirty="0" smtClean="0"/>
          </a:p>
          <a:p>
            <a:pPr marL="514350" indent="-514350">
              <a:buFont typeface="+mj-lt"/>
              <a:buAutoNum type="arabicPeriod"/>
            </a:pPr>
            <a:r>
              <a:rPr lang="en-IE" b="1" dirty="0" smtClean="0"/>
              <a:t>Mitigation</a:t>
            </a:r>
          </a:p>
          <a:p>
            <a:pPr lvl="1"/>
            <a:r>
              <a:rPr lang="en-IE" dirty="0" smtClean="0"/>
              <a:t>All above measures plus</a:t>
            </a:r>
          </a:p>
          <a:p>
            <a:pPr lvl="1"/>
            <a:r>
              <a:rPr lang="en-IE" dirty="0" smtClean="0"/>
              <a:t>Treating the cases while maintaining health services</a:t>
            </a:r>
          </a:p>
          <a:p>
            <a:pPr lvl="1"/>
            <a:endParaRPr lang="en-I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988840"/>
            <a:ext cx="2484276" cy="2323602"/>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13</a:t>
            </a:fld>
            <a:endParaRPr lang="en-IE" dirty="0"/>
          </a:p>
        </p:txBody>
      </p:sp>
    </p:spTree>
    <p:extLst>
      <p:ext uri="{BB962C8B-B14F-4D97-AF65-F5344CB8AC3E}">
        <p14:creationId xmlns:p14="http://schemas.microsoft.com/office/powerpoint/2010/main" val="3611454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IE" dirty="0" smtClean="0"/>
              <a:t>Delay Phase Slowing down the Outbreak</a:t>
            </a:r>
            <a:endParaRPr lang="en-IE" dirty="0"/>
          </a:p>
        </p:txBody>
      </p:sp>
      <p:sp>
        <p:nvSpPr>
          <p:cNvPr id="5" name="Content Placeholder 2"/>
          <p:cNvSpPr>
            <a:spLocks noGrp="1"/>
          </p:cNvSpPr>
          <p:nvPr>
            <p:ph idx="1"/>
          </p:nvPr>
        </p:nvSpPr>
        <p:spPr>
          <a:xfrm>
            <a:off x="457200" y="1600200"/>
            <a:ext cx="4330824" cy="4525963"/>
          </a:xfrm>
        </p:spPr>
        <p:txBody>
          <a:bodyPr>
            <a:normAutofit/>
          </a:bodyPr>
          <a:lstStyle/>
          <a:p>
            <a:pPr marL="0" indent="0">
              <a:buNone/>
            </a:pPr>
            <a:r>
              <a:rPr lang="en-IE" sz="2000" dirty="0" smtClean="0"/>
              <a:t>We are trying to slow down the spread of COVID-19 so that the health system is not over burdened.</a:t>
            </a:r>
            <a:endParaRPr lang="en-IE" sz="2000" dirty="0"/>
          </a:p>
          <a:p>
            <a:pPr marL="0" indent="0">
              <a:buNone/>
            </a:pPr>
            <a:endParaRPr lang="en-IE" sz="2000" dirty="0" smtClean="0"/>
          </a:p>
          <a:p>
            <a:pPr marL="0" indent="0">
              <a:buNone/>
            </a:pPr>
            <a:r>
              <a:rPr lang="en-IE" sz="2000" dirty="0" smtClean="0"/>
              <a:t>One of the ways of slowing down the spread of Covid-19 is by tracing people who have been in close contact with confirmed cases and managing them to prevent on-going transmission.</a:t>
            </a:r>
            <a:endParaRPr lang="en-IE" sz="2000" dirty="0"/>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5742" b="19232"/>
          <a:stretch/>
        </p:blipFill>
        <p:spPr bwMode="auto">
          <a:xfrm>
            <a:off x="5263433" y="1556792"/>
            <a:ext cx="3380378" cy="3240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940152" y="5132428"/>
            <a:ext cx="2296013" cy="369332"/>
          </a:xfrm>
          <a:prstGeom prst="rect">
            <a:avLst/>
          </a:prstGeom>
          <a:noFill/>
        </p:spPr>
        <p:txBody>
          <a:bodyPr wrap="none" rtlCol="0">
            <a:spAutoFit/>
          </a:bodyPr>
          <a:lstStyle/>
          <a:p>
            <a:r>
              <a:rPr lang="en-IE" b="1" dirty="0" smtClean="0"/>
              <a:t>Epidemiological Curve</a:t>
            </a:r>
            <a:endParaRPr lang="en-IE" b="1" dirty="0"/>
          </a:p>
        </p:txBody>
      </p:sp>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9" name="Slide Number Placeholder 8"/>
          <p:cNvSpPr>
            <a:spLocks noGrp="1"/>
          </p:cNvSpPr>
          <p:nvPr>
            <p:ph type="sldNum" sz="quarter" idx="12"/>
          </p:nvPr>
        </p:nvSpPr>
        <p:spPr/>
        <p:txBody>
          <a:bodyPr/>
          <a:lstStyle/>
          <a:p>
            <a:fld id="{D240F0F5-A8C8-457D-933A-8CE786927DCC}" type="slidenum">
              <a:rPr lang="en-IE" smtClean="0"/>
              <a:pPr/>
              <a:t>14</a:t>
            </a:fld>
            <a:endParaRPr lang="en-IE" dirty="0"/>
          </a:p>
        </p:txBody>
      </p:sp>
    </p:spTree>
    <p:extLst>
      <p:ext uri="{BB962C8B-B14F-4D97-AF65-F5344CB8AC3E}">
        <p14:creationId xmlns:p14="http://schemas.microsoft.com/office/powerpoint/2010/main" val="3233267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536" y="0"/>
            <a:ext cx="8229600" cy="1143000"/>
          </a:xfrm>
        </p:spPr>
        <p:txBody>
          <a:bodyPr/>
          <a:lstStyle/>
          <a:p>
            <a:r>
              <a:rPr lang="en-IE" dirty="0" smtClean="0"/>
              <a:t>Symptoms</a:t>
            </a:r>
            <a:endParaRPr lang="en-IE" dirty="0"/>
          </a:p>
        </p:txBody>
      </p:sp>
      <p:sp>
        <p:nvSpPr>
          <p:cNvPr id="8" name="Content Placeholder 7"/>
          <p:cNvSpPr>
            <a:spLocks noGrp="1"/>
          </p:cNvSpPr>
          <p:nvPr>
            <p:ph idx="1"/>
          </p:nvPr>
        </p:nvSpPr>
        <p:spPr>
          <a:xfrm>
            <a:off x="467544" y="1101213"/>
            <a:ext cx="8229600" cy="4992083"/>
          </a:xfrm>
        </p:spPr>
        <p:txBody>
          <a:bodyPr>
            <a:normAutofit fontScale="92500" lnSpcReduction="20000"/>
          </a:bodyPr>
          <a:lstStyle/>
          <a:p>
            <a:pPr marL="0" indent="0">
              <a:buNone/>
            </a:pPr>
            <a:r>
              <a:rPr lang="en-IE" b="1" dirty="0" smtClean="0"/>
              <a:t>1. Fever</a:t>
            </a:r>
          </a:p>
          <a:p>
            <a:pPr marL="0" indent="0">
              <a:buNone/>
            </a:pPr>
            <a:r>
              <a:rPr lang="en-IE" sz="2600" dirty="0" smtClean="0"/>
              <a:t>Feeling hot /feverish</a:t>
            </a:r>
          </a:p>
          <a:p>
            <a:pPr marL="0" indent="0">
              <a:buNone/>
            </a:pPr>
            <a:r>
              <a:rPr lang="en-IE" sz="2200" i="1" dirty="0" smtClean="0"/>
              <a:t>(A high temperature is anything above 38</a:t>
            </a:r>
            <a:r>
              <a:rPr lang="en-IE" sz="2200" i="1" baseline="30000" dirty="0" smtClean="0"/>
              <a:t>0 </a:t>
            </a:r>
            <a:r>
              <a:rPr lang="en-IE" sz="2200" i="1" dirty="0" smtClean="0"/>
              <a:t>c or 100.4 </a:t>
            </a:r>
            <a:r>
              <a:rPr lang="en-IE" sz="2200" i="1" baseline="30000" dirty="0" smtClean="0"/>
              <a:t>o</a:t>
            </a:r>
            <a:r>
              <a:rPr lang="en-IE" sz="2200" i="1" dirty="0" smtClean="0"/>
              <a:t> F)</a:t>
            </a:r>
          </a:p>
          <a:p>
            <a:pPr marL="0" indent="0">
              <a:buNone/>
            </a:pPr>
            <a:endParaRPr lang="en-IE" dirty="0" smtClean="0"/>
          </a:p>
          <a:p>
            <a:pPr marL="0" indent="0">
              <a:buNone/>
            </a:pPr>
            <a:r>
              <a:rPr lang="en-IE" b="1" dirty="0" smtClean="0"/>
              <a:t>2. Cough</a:t>
            </a:r>
          </a:p>
          <a:p>
            <a:pPr marL="0" indent="0">
              <a:buNone/>
            </a:pPr>
            <a:endParaRPr lang="en-IE" dirty="0"/>
          </a:p>
          <a:p>
            <a:pPr marL="0" indent="0">
              <a:buNone/>
            </a:pPr>
            <a:endParaRPr lang="en-IE" dirty="0" smtClean="0"/>
          </a:p>
          <a:p>
            <a:pPr marL="0" indent="0">
              <a:buNone/>
            </a:pPr>
            <a:r>
              <a:rPr lang="en-IE" b="1" dirty="0" smtClean="0"/>
              <a:t>3. Breathing Difficulty</a:t>
            </a:r>
          </a:p>
          <a:p>
            <a:pPr marL="0" indent="0">
              <a:buNone/>
            </a:pPr>
            <a:r>
              <a:rPr lang="en-IE" sz="2600" dirty="0" smtClean="0"/>
              <a:t>Shortness of breath</a:t>
            </a:r>
          </a:p>
          <a:p>
            <a:pPr marL="0" indent="0">
              <a:buNone/>
            </a:pPr>
            <a:endParaRPr lang="en-IE" b="1" dirty="0" smtClean="0"/>
          </a:p>
          <a:p>
            <a:pPr marL="0" indent="0">
              <a:buNone/>
            </a:pPr>
            <a:r>
              <a:rPr lang="en-IE" sz="2600" dirty="0"/>
              <a:t>The time between exposure to the virus and onset of symptoms can be up to </a:t>
            </a:r>
            <a:r>
              <a:rPr lang="en-IE" sz="2600" b="1" dirty="0"/>
              <a:t>14 days </a:t>
            </a:r>
            <a:r>
              <a:rPr lang="en-IE" sz="2600" dirty="0"/>
              <a:t>but this can be shorter.</a:t>
            </a:r>
            <a:endParaRPr lang="en-IE" sz="2600" b="1" dirty="0"/>
          </a:p>
          <a:p>
            <a:pPr marL="0" indent="0">
              <a:buNone/>
            </a:pPr>
            <a:endParaRPr lang="en-IE" sz="2600" b="1"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5464" b="7699"/>
          <a:stretch/>
        </p:blipFill>
        <p:spPr>
          <a:xfrm>
            <a:off x="7034610" y="1099332"/>
            <a:ext cx="1242151" cy="13469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1036" y="2825288"/>
            <a:ext cx="1224136" cy="126290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3456742"/>
            <a:ext cx="1530608" cy="153060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7983" y="3840551"/>
            <a:ext cx="936104" cy="1388773"/>
          </a:xfrm>
          <a:prstGeom prst="rect">
            <a:avLst/>
          </a:prstGeom>
        </p:spPr>
      </p:pic>
      <p:sp>
        <p:nvSpPr>
          <p:cNvPr id="4" name="Footer Placeholder 3"/>
          <p:cNvSpPr>
            <a:spLocks noGrp="1"/>
          </p:cNvSpPr>
          <p:nvPr>
            <p:ph type="ftr" sz="quarter" idx="11"/>
          </p:nvPr>
        </p:nvSpPr>
        <p:spPr/>
        <p:txBody>
          <a:bodyPr/>
          <a:lstStyle/>
          <a:p>
            <a:r>
              <a:rPr lang="en-IE" smtClean="0"/>
              <a:t>NCTP Revision 05  </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pPr/>
              <a:t>15</a:t>
            </a:fld>
            <a:endParaRPr lang="en-IE" dirty="0"/>
          </a:p>
        </p:txBody>
      </p:sp>
    </p:spTree>
    <p:extLst>
      <p:ext uri="{BB962C8B-B14F-4D97-AF65-F5344CB8AC3E}">
        <p14:creationId xmlns:p14="http://schemas.microsoft.com/office/powerpoint/2010/main" val="1598323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IE" dirty="0" smtClean="0"/>
              <a:t>Those most likely to become unwell</a:t>
            </a:r>
            <a:endParaRPr lang="en-IE" dirty="0"/>
          </a:p>
        </p:txBody>
      </p:sp>
      <p:sp>
        <p:nvSpPr>
          <p:cNvPr id="3" name="Content Placeholder 2"/>
          <p:cNvSpPr>
            <a:spLocks noGrp="1"/>
          </p:cNvSpPr>
          <p:nvPr>
            <p:ph idx="1"/>
          </p:nvPr>
        </p:nvSpPr>
        <p:spPr/>
        <p:txBody>
          <a:bodyPr>
            <a:noAutofit/>
          </a:bodyPr>
          <a:lstStyle/>
          <a:p>
            <a:pPr marL="0" indent="0">
              <a:buNone/>
            </a:pPr>
            <a:r>
              <a:rPr lang="en-IE" sz="2400" dirty="0" smtClean="0"/>
              <a:t>These include;</a:t>
            </a:r>
          </a:p>
          <a:p>
            <a:endParaRPr lang="en-IE" sz="2400" dirty="0"/>
          </a:p>
          <a:p>
            <a:r>
              <a:rPr lang="en-IE" sz="2400" dirty="0" smtClean="0"/>
              <a:t>Elderly </a:t>
            </a:r>
            <a:r>
              <a:rPr lang="en-IE" sz="2400" dirty="0"/>
              <a:t>people</a:t>
            </a:r>
          </a:p>
          <a:p>
            <a:endParaRPr lang="en-US" sz="2400" dirty="0" smtClean="0"/>
          </a:p>
          <a:p>
            <a:r>
              <a:rPr lang="en-US" sz="2400" dirty="0" smtClean="0"/>
              <a:t>People </a:t>
            </a:r>
            <a:r>
              <a:rPr lang="en-US" sz="2400" dirty="0"/>
              <a:t>with underlying health conditions</a:t>
            </a:r>
          </a:p>
          <a:p>
            <a:pPr marL="0" indent="0">
              <a:buNone/>
            </a:pPr>
            <a:r>
              <a:rPr lang="en-US" sz="2400" dirty="0"/>
              <a:t> </a:t>
            </a:r>
            <a:r>
              <a:rPr lang="en-US" sz="1800" dirty="0"/>
              <a:t>(high blood pressure, diabetes, chronic respiratory disease, </a:t>
            </a:r>
            <a:r>
              <a:rPr lang="en-US" sz="1800" dirty="0" err="1"/>
              <a:t>immuno</a:t>
            </a:r>
            <a:r>
              <a:rPr lang="en-US" sz="1800" dirty="0"/>
              <a:t>-compromised </a:t>
            </a:r>
            <a:r>
              <a:rPr lang="en-US" sz="2000" dirty="0"/>
              <a:t>patients )</a:t>
            </a:r>
          </a:p>
          <a:p>
            <a:endParaRPr lang="en-US" sz="2400" dirty="0" smtClean="0"/>
          </a:p>
          <a:p>
            <a:r>
              <a:rPr lang="en-US" sz="2400" dirty="0" smtClean="0"/>
              <a:t>Healthcare </a:t>
            </a:r>
            <a:r>
              <a:rPr lang="en-US" sz="2400" dirty="0"/>
              <a:t>workers treating cases</a:t>
            </a:r>
          </a:p>
          <a:p>
            <a:endParaRPr lang="en-US" sz="2400" dirty="0"/>
          </a:p>
          <a:p>
            <a:endParaRPr lang="en-US" sz="2400" dirty="0"/>
          </a:p>
          <a:p>
            <a:endParaRPr lang="en-US" sz="2400" dirty="0"/>
          </a:p>
          <a:p>
            <a:endParaRPr lang="en-IE" sz="2400"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16</a:t>
            </a:fld>
            <a:endParaRPr lang="en-IE" dirty="0"/>
          </a:p>
        </p:txBody>
      </p:sp>
    </p:spTree>
    <p:extLst>
      <p:ext uri="{BB962C8B-B14F-4D97-AF65-F5344CB8AC3E}">
        <p14:creationId xmlns:p14="http://schemas.microsoft.com/office/powerpoint/2010/main" val="3227791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What is the Infectious Period?  </a:t>
            </a:r>
            <a:endParaRPr lang="en-IE" b="1" dirty="0"/>
          </a:p>
        </p:txBody>
      </p:sp>
      <p:sp>
        <p:nvSpPr>
          <p:cNvPr id="3" name="Content Placeholder 2"/>
          <p:cNvSpPr>
            <a:spLocks noGrp="1"/>
          </p:cNvSpPr>
          <p:nvPr>
            <p:ph idx="1"/>
          </p:nvPr>
        </p:nvSpPr>
        <p:spPr/>
        <p:txBody>
          <a:bodyPr>
            <a:normAutofit/>
          </a:bodyPr>
          <a:lstStyle/>
          <a:p>
            <a:pPr marL="0" indent="0">
              <a:buNone/>
            </a:pPr>
            <a:endParaRPr lang="en-IE" sz="2400" dirty="0" smtClean="0"/>
          </a:p>
          <a:p>
            <a:pPr marL="0" indent="0">
              <a:buNone/>
            </a:pPr>
            <a:r>
              <a:rPr lang="en-IE" sz="2400" dirty="0" smtClean="0"/>
              <a:t>The infectious period is defined as :</a:t>
            </a:r>
          </a:p>
          <a:p>
            <a:pPr marL="0" indent="0">
              <a:buNone/>
            </a:pPr>
            <a:endParaRPr lang="en-IE" sz="2400" dirty="0">
              <a:solidFill>
                <a:srgbClr val="FF0000"/>
              </a:solidFill>
            </a:endParaRPr>
          </a:p>
          <a:p>
            <a:pPr marL="0" indent="0">
              <a:buNone/>
            </a:pPr>
            <a:r>
              <a:rPr lang="en-IE" sz="2400" dirty="0" smtClean="0">
                <a:solidFill>
                  <a:schemeClr val="tx1"/>
                </a:solidFill>
              </a:rPr>
              <a:t>Fr</a:t>
            </a:r>
            <a:r>
              <a:rPr lang="en-IE" sz="2000" dirty="0" smtClean="0">
                <a:solidFill>
                  <a:schemeClr val="tx1"/>
                </a:solidFill>
              </a:rPr>
              <a:t>om the </a:t>
            </a:r>
            <a:r>
              <a:rPr lang="en-IE" sz="2000" b="1" dirty="0" smtClean="0">
                <a:solidFill>
                  <a:schemeClr val="tx1"/>
                </a:solidFill>
              </a:rPr>
              <a:t>date of onset of the first symptoms </a:t>
            </a:r>
            <a:r>
              <a:rPr lang="en-IE" sz="2000" dirty="0" smtClean="0">
                <a:solidFill>
                  <a:schemeClr val="tx1"/>
                </a:solidFill>
              </a:rPr>
              <a:t>until the person is classified as no longer infectious by the treating team</a:t>
            </a:r>
          </a:p>
          <a:p>
            <a:pPr marL="0" indent="0">
              <a:buNone/>
            </a:pPr>
            <a:endParaRPr lang="en-IE" sz="3200" i="1" dirty="0">
              <a:solidFill>
                <a:srgbClr val="FF0000"/>
              </a:solidFill>
            </a:endParaRPr>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17</a:t>
            </a:fld>
            <a:endParaRPr lang="en-IE" dirty="0"/>
          </a:p>
        </p:txBody>
      </p:sp>
    </p:spTree>
    <p:extLst>
      <p:ext uri="{BB962C8B-B14F-4D97-AF65-F5344CB8AC3E}">
        <p14:creationId xmlns:p14="http://schemas.microsoft.com/office/powerpoint/2010/main" val="239796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IE" dirty="0" smtClean="0"/>
              <a:t>What about Children?</a:t>
            </a:r>
            <a:endParaRPr lang="en-IE" dirty="0"/>
          </a:p>
        </p:txBody>
      </p:sp>
      <p:sp>
        <p:nvSpPr>
          <p:cNvPr id="3" name="Content Placeholder 2"/>
          <p:cNvSpPr>
            <a:spLocks noGrp="1"/>
          </p:cNvSpPr>
          <p:nvPr>
            <p:ph idx="1"/>
          </p:nvPr>
        </p:nvSpPr>
        <p:spPr/>
        <p:txBody>
          <a:bodyPr>
            <a:noAutofit/>
          </a:bodyPr>
          <a:lstStyle/>
          <a:p>
            <a:r>
              <a:rPr lang="en-IE" sz="2400" dirty="0"/>
              <a:t>Disease in children appears to be relatively m</a:t>
            </a:r>
            <a:r>
              <a:rPr lang="en-IE" sz="2400" dirty="0" smtClean="0"/>
              <a:t>ild</a:t>
            </a:r>
            <a:r>
              <a:rPr lang="en-IE" sz="2400" dirty="0"/>
              <a:t>. </a:t>
            </a:r>
            <a:endParaRPr lang="en-IE" sz="2400" dirty="0" smtClean="0"/>
          </a:p>
          <a:p>
            <a:endParaRPr lang="en-IE" sz="2400" dirty="0"/>
          </a:p>
          <a:p>
            <a:r>
              <a:rPr lang="en-IE" sz="2400" dirty="0" smtClean="0"/>
              <a:t>A </a:t>
            </a:r>
            <a:r>
              <a:rPr lang="en-IE" sz="2400" dirty="0"/>
              <a:t>large study from China suggested that just over 2% of cases were under 18 </a:t>
            </a:r>
            <a:r>
              <a:rPr lang="en-IE" sz="2400" dirty="0" smtClean="0"/>
              <a:t>yrs.  </a:t>
            </a:r>
            <a:r>
              <a:rPr lang="en-IE" sz="2400" dirty="0"/>
              <a:t>Of these, fewer than 3% developed severe or critical </a:t>
            </a:r>
            <a:r>
              <a:rPr lang="en-IE" sz="2400" dirty="0" smtClean="0"/>
              <a:t>symptoms of disease.</a:t>
            </a:r>
          </a:p>
          <a:p>
            <a:endParaRPr lang="en-IE" sz="2400" dirty="0" smtClean="0">
              <a:solidFill>
                <a:schemeClr val="accent2"/>
              </a:solidFill>
            </a:endParaRPr>
          </a:p>
          <a:p>
            <a:r>
              <a:rPr lang="en-IE" sz="2400" dirty="0"/>
              <a:t>Children with underlying health conditions may be more vulnerable.</a:t>
            </a:r>
          </a:p>
          <a:p>
            <a:endParaRPr lang="en-IE" sz="2400" dirty="0" smtClean="0"/>
          </a:p>
          <a:p>
            <a:pPr marL="0" indent="0">
              <a:buNone/>
            </a:pPr>
            <a:endParaRPr lang="en-IE" sz="2400" dirty="0"/>
          </a:p>
          <a:p>
            <a:endParaRPr lang="en-IE"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2413" y="188640"/>
            <a:ext cx="1679070" cy="1484395"/>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18</a:t>
            </a:fld>
            <a:endParaRPr lang="en-IE" dirty="0"/>
          </a:p>
        </p:txBody>
      </p:sp>
    </p:spTree>
    <p:extLst>
      <p:ext uri="{BB962C8B-B14F-4D97-AF65-F5344CB8AC3E}">
        <p14:creationId xmlns:p14="http://schemas.microsoft.com/office/powerpoint/2010/main" val="2479260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Is there a risk in pregnancy?</a:t>
            </a:r>
            <a:endParaRPr lang="en-IE"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IE" sz="2400" dirty="0"/>
              <a:t>We are still learning about coronavirus (COVID-19). We don't yet know how it affects pregnant women and their babies</a:t>
            </a:r>
            <a:r>
              <a:rPr lang="en-IE" sz="2400" dirty="0" smtClean="0"/>
              <a:t>.</a:t>
            </a:r>
          </a:p>
          <a:p>
            <a:pPr marL="0" indent="0">
              <a:buNone/>
            </a:pPr>
            <a:endParaRPr lang="en-US" sz="2400" dirty="0" smtClean="0">
              <a:solidFill>
                <a:schemeClr val="tx1"/>
              </a:solidFill>
            </a:endParaRPr>
          </a:p>
          <a:p>
            <a:pPr>
              <a:buFont typeface="Wingdings" pitchFamily="2" charset="2"/>
              <a:buChar char="§"/>
            </a:pPr>
            <a:r>
              <a:rPr lang="en-US" sz="2400" dirty="0" smtClean="0">
                <a:solidFill>
                  <a:schemeClr val="tx1"/>
                </a:solidFill>
              </a:rPr>
              <a:t>There is currently no evidence that pregnant women are more vulnerable.</a:t>
            </a:r>
            <a:endParaRPr lang="en-IE" sz="2400" dirty="0" smtClean="0">
              <a:solidFill>
                <a:schemeClr val="tx1"/>
              </a:solidFill>
            </a:endParaRPr>
          </a:p>
          <a:p>
            <a:pPr lvl="0">
              <a:buFont typeface="Wingdings" pitchFamily="2" charset="2"/>
              <a:buChar char="§"/>
            </a:pPr>
            <a:endParaRPr lang="en-IE" sz="2400" dirty="0" smtClean="0">
              <a:solidFill>
                <a:schemeClr val="tx1"/>
              </a:solidFill>
            </a:endParaRPr>
          </a:p>
          <a:p>
            <a:pPr lvl="0">
              <a:buFont typeface="Wingdings" pitchFamily="2" charset="2"/>
              <a:buChar char="§"/>
            </a:pPr>
            <a:r>
              <a:rPr lang="en-IE" sz="2400" dirty="0" smtClean="0">
                <a:solidFill>
                  <a:schemeClr val="tx1"/>
                </a:solidFill>
              </a:rPr>
              <a:t>At </a:t>
            </a:r>
            <a:r>
              <a:rPr lang="en-IE" sz="2400" dirty="0">
                <a:solidFill>
                  <a:schemeClr val="tx1"/>
                </a:solidFill>
              </a:rPr>
              <a:t>present, there is no evidence of transmission of COVID-19 from mother to baby occurring during </a:t>
            </a:r>
            <a:r>
              <a:rPr lang="en-IE" sz="2400" dirty="0" smtClean="0">
                <a:solidFill>
                  <a:schemeClr val="tx1"/>
                </a:solidFill>
              </a:rPr>
              <a:t>pregnancy.</a:t>
            </a:r>
          </a:p>
          <a:p>
            <a:pPr lvl="0">
              <a:buFont typeface="Wingdings" pitchFamily="2" charset="2"/>
              <a:buChar char="§"/>
            </a:pPr>
            <a:endParaRPr lang="en-IE" sz="2400" dirty="0" smtClean="0">
              <a:solidFill>
                <a:schemeClr val="tx1"/>
              </a:solidFill>
            </a:endParaRPr>
          </a:p>
          <a:p>
            <a:pPr lvl="0">
              <a:buFont typeface="Wingdings" pitchFamily="2" charset="2"/>
              <a:buChar char="§"/>
            </a:pPr>
            <a:r>
              <a:rPr lang="en-IE" sz="2400" dirty="0" smtClean="0">
                <a:solidFill>
                  <a:schemeClr val="tx1"/>
                </a:solidFill>
              </a:rPr>
              <a:t>Breast feeding – can continue  -however advice needs to be sought from GP, Midwife.</a:t>
            </a:r>
          </a:p>
          <a:p>
            <a:pPr marL="0" lvl="0" indent="0">
              <a:buNone/>
            </a:pPr>
            <a:endParaRPr lang="en-IE" sz="2400" dirty="0">
              <a:solidFill>
                <a:schemeClr val="tx1"/>
              </a:solidFill>
            </a:endParaRPr>
          </a:p>
          <a:p>
            <a:pPr lvl="0">
              <a:buFont typeface="Wingdings" pitchFamily="2" charset="2"/>
              <a:buChar char="§"/>
            </a:pPr>
            <a:endParaRPr lang="en-IE" sz="2000" dirty="0" smtClean="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19</a:t>
            </a:fld>
            <a:endParaRPr lang="en-IE" dirty="0"/>
          </a:p>
        </p:txBody>
      </p:sp>
    </p:spTree>
    <p:extLst>
      <p:ext uri="{BB962C8B-B14F-4D97-AF65-F5344CB8AC3E}">
        <p14:creationId xmlns:p14="http://schemas.microsoft.com/office/powerpoint/2010/main" val="4202065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0702"/>
            <a:ext cx="9144000" cy="1220753"/>
          </a:xfrm>
          <a:prstGeom prst="rect">
            <a:avLst/>
          </a:prstGeom>
        </p:spPr>
        <p:txBody>
          <a:bodyPr/>
          <a:lstStyle/>
          <a:p>
            <a:r>
              <a:rPr lang="en-IE" b="1" dirty="0" smtClean="0">
                <a:solidFill>
                  <a:schemeClr val="tx1"/>
                </a:solidFill>
              </a:rPr>
              <a:t>Aim</a:t>
            </a:r>
            <a:endParaRPr lang="en-IE" b="1" dirty="0">
              <a:solidFill>
                <a:schemeClr val="tx1"/>
              </a:solidFill>
            </a:endParaRPr>
          </a:p>
        </p:txBody>
      </p:sp>
      <p:sp>
        <p:nvSpPr>
          <p:cNvPr id="3" name="Content Placeholder 2"/>
          <p:cNvSpPr>
            <a:spLocks noGrp="1"/>
          </p:cNvSpPr>
          <p:nvPr>
            <p:ph idx="1"/>
          </p:nvPr>
        </p:nvSpPr>
        <p:spPr>
          <a:xfrm>
            <a:off x="497681" y="2756925"/>
            <a:ext cx="8229600" cy="4320480"/>
          </a:xfrm>
        </p:spPr>
        <p:txBody>
          <a:bodyPr>
            <a:normAutofit/>
          </a:bodyPr>
          <a:lstStyle/>
          <a:p>
            <a:pPr marL="0" indent="0">
              <a:buNone/>
            </a:pPr>
            <a:r>
              <a:rPr lang="en-IE" sz="2800" dirty="0" smtClean="0"/>
              <a:t>The aim of this programme is to provide you with the knowledge and skills required to support the contact tracing process  for COVID-19/Coronavirus</a:t>
            </a:r>
            <a:endParaRPr lang="en-IE"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48680"/>
            <a:ext cx="1641351" cy="1644157"/>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2</a:t>
            </a:fld>
            <a:endParaRPr lang="en-IE" dirty="0"/>
          </a:p>
        </p:txBody>
      </p:sp>
    </p:spTree>
    <p:extLst>
      <p:ext uri="{BB962C8B-B14F-4D97-AF65-F5344CB8AC3E}">
        <p14:creationId xmlns:p14="http://schemas.microsoft.com/office/powerpoint/2010/main" val="3875028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Covid-19 Public Health Measures</a:t>
            </a:r>
            <a:endParaRPr lang="en-IE" dirty="0"/>
          </a:p>
        </p:txBody>
      </p:sp>
      <p:sp>
        <p:nvSpPr>
          <p:cNvPr id="3" name="Content Placeholder 2"/>
          <p:cNvSpPr>
            <a:spLocks noGrp="1"/>
          </p:cNvSpPr>
          <p:nvPr>
            <p:ph idx="1"/>
          </p:nvPr>
        </p:nvSpPr>
        <p:spPr/>
        <p:txBody>
          <a:bodyPr>
            <a:normAutofit/>
          </a:bodyPr>
          <a:lstStyle/>
          <a:p>
            <a:r>
              <a:rPr lang="en-IE" dirty="0" smtClean="0"/>
              <a:t>Guidance on how to protect yourself &amp; others</a:t>
            </a:r>
          </a:p>
          <a:p>
            <a:r>
              <a:rPr lang="en-IE" dirty="0" smtClean="0"/>
              <a:t>Contact </a:t>
            </a:r>
            <a:r>
              <a:rPr lang="en-IE" dirty="0"/>
              <a:t>Tracing</a:t>
            </a:r>
          </a:p>
          <a:p>
            <a:r>
              <a:rPr lang="en-IE" dirty="0" smtClean="0"/>
              <a:t>Social Distancing</a:t>
            </a:r>
          </a:p>
          <a:p>
            <a:r>
              <a:rPr lang="en-IE" dirty="0" smtClean="0"/>
              <a:t>Self-Quarantine</a:t>
            </a:r>
          </a:p>
          <a:p>
            <a:r>
              <a:rPr lang="en-IE" dirty="0" smtClean="0"/>
              <a:t>Self-Isolation</a:t>
            </a:r>
          </a:p>
          <a:p>
            <a:endParaRPr lang="en-IE"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20</a:t>
            </a:fld>
            <a:endParaRPr lang="en-IE" dirty="0"/>
          </a:p>
        </p:txBody>
      </p:sp>
    </p:spTree>
    <p:extLst>
      <p:ext uri="{BB962C8B-B14F-4D97-AF65-F5344CB8AC3E}">
        <p14:creationId xmlns:p14="http://schemas.microsoft.com/office/powerpoint/2010/main" val="2767654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IE" dirty="0" smtClean="0"/>
              <a:t>Social Distancing </a:t>
            </a:r>
            <a:endParaRPr lang="en-IE" dirty="0"/>
          </a:p>
        </p:txBody>
      </p:sp>
      <p:sp>
        <p:nvSpPr>
          <p:cNvPr id="3" name="Content Placeholder 2"/>
          <p:cNvSpPr>
            <a:spLocks noGrp="1"/>
          </p:cNvSpPr>
          <p:nvPr>
            <p:ph idx="1"/>
          </p:nvPr>
        </p:nvSpPr>
        <p:spPr/>
        <p:txBody>
          <a:bodyPr>
            <a:normAutofit/>
          </a:bodyPr>
          <a:lstStyle/>
          <a:p>
            <a:pPr marL="0" indent="0">
              <a:buNone/>
            </a:pPr>
            <a:r>
              <a:rPr lang="en-IE" sz="2000" i="1" dirty="0"/>
              <a:t>Social distancing</a:t>
            </a:r>
            <a:r>
              <a:rPr lang="en-IE" sz="2000" dirty="0"/>
              <a:t> is a term applied to certain actions that are taken by Public Health officials to stop or slow down the spread of a highly contagious disease.</a:t>
            </a:r>
          </a:p>
          <a:p>
            <a:pPr marL="0" indent="0">
              <a:buNone/>
            </a:pPr>
            <a:endParaRPr lang="en-IE" sz="2000" dirty="0" smtClean="0"/>
          </a:p>
          <a:p>
            <a:pPr marL="0" indent="0">
              <a:buNone/>
            </a:pPr>
            <a:endParaRPr lang="en-IE" sz="1400" dirty="0" smtClean="0"/>
          </a:p>
          <a:p>
            <a:pPr marL="0" indent="0">
              <a:buNone/>
            </a:pPr>
            <a:r>
              <a:rPr lang="en-IE" sz="2000" b="1" dirty="0" smtClean="0"/>
              <a:t>Examples of Social Distancing</a:t>
            </a:r>
            <a:endParaRPr lang="en-IE" sz="2000" b="1" dirty="0"/>
          </a:p>
          <a:p>
            <a:pPr marL="0" indent="0">
              <a:buNone/>
            </a:pPr>
            <a:r>
              <a:rPr lang="en-IE" sz="2000" dirty="0"/>
              <a:t>Schools, Colleges, Child care facilities closed</a:t>
            </a:r>
          </a:p>
          <a:p>
            <a:pPr marL="0" indent="0">
              <a:buNone/>
            </a:pPr>
            <a:r>
              <a:rPr lang="en-IE" sz="2000" dirty="0"/>
              <a:t>Indoor mass gatherings of </a:t>
            </a:r>
            <a:r>
              <a:rPr lang="en-IE" sz="2000" dirty="0" smtClean="0"/>
              <a:t>&gt;100 </a:t>
            </a:r>
            <a:r>
              <a:rPr lang="en-IE" sz="2000" dirty="0"/>
              <a:t>people cancelled</a:t>
            </a:r>
          </a:p>
          <a:p>
            <a:pPr marL="0" indent="0">
              <a:buNone/>
            </a:pPr>
            <a:r>
              <a:rPr lang="en-IE" sz="2000" dirty="0"/>
              <a:t>Outdoor mass gatherings of &gt;500 people cancelled</a:t>
            </a:r>
          </a:p>
          <a:p>
            <a:pPr marL="0" indent="0">
              <a:buNone/>
            </a:pPr>
            <a:endParaRPr lang="en-IE" sz="3600" dirty="0"/>
          </a:p>
          <a:p>
            <a:pPr marL="0" indent="0">
              <a:buNone/>
            </a:pPr>
            <a:endParaRPr lang="en-IE" dirty="0" smtClean="0"/>
          </a:p>
          <a:p>
            <a:pPr marL="0" indent="0">
              <a:buNone/>
            </a:pPr>
            <a:endParaRPr lang="en-IE" dirty="0" smtClean="0"/>
          </a:p>
          <a:p>
            <a:pPr marL="0" indent="0">
              <a:buNone/>
            </a:pPr>
            <a:endParaRPr lang="en-IE"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21</a:t>
            </a:fld>
            <a:endParaRPr lang="en-IE" dirty="0"/>
          </a:p>
        </p:txBody>
      </p:sp>
    </p:spTree>
    <p:extLst>
      <p:ext uri="{BB962C8B-B14F-4D97-AF65-F5344CB8AC3E}">
        <p14:creationId xmlns:p14="http://schemas.microsoft.com/office/powerpoint/2010/main" val="1642786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IE" dirty="0" smtClean="0"/>
              <a:t>Social Distancing</a:t>
            </a:r>
            <a:endParaRPr lang="en-IE" dirty="0"/>
          </a:p>
        </p:txBody>
      </p:sp>
      <p:sp>
        <p:nvSpPr>
          <p:cNvPr id="3" name="Content Placeholder 2"/>
          <p:cNvSpPr>
            <a:spLocks noGrp="1"/>
          </p:cNvSpPr>
          <p:nvPr>
            <p:ph idx="1"/>
          </p:nvPr>
        </p:nvSpPr>
        <p:spPr>
          <a:xfrm>
            <a:off x="457200" y="1600200"/>
            <a:ext cx="5698976" cy="4525963"/>
          </a:xfrm>
        </p:spPr>
        <p:txBody>
          <a:bodyPr>
            <a:normAutofit/>
          </a:bodyPr>
          <a:lstStyle/>
          <a:p>
            <a:pPr marL="0" indent="0">
              <a:buNone/>
            </a:pPr>
            <a:r>
              <a:rPr lang="en-IE" sz="2400" dirty="0" smtClean="0"/>
              <a:t>At least </a:t>
            </a:r>
            <a:r>
              <a:rPr lang="en-IE" sz="2400" dirty="0" smtClean="0">
                <a:solidFill>
                  <a:srgbClr val="FF0000"/>
                </a:solidFill>
              </a:rPr>
              <a:t>2 metres (6.5 feet)</a:t>
            </a:r>
            <a:r>
              <a:rPr lang="en-IE" sz="2400" i="1" dirty="0" smtClean="0"/>
              <a:t> </a:t>
            </a:r>
            <a:r>
              <a:rPr lang="en-IE" sz="2400" dirty="0" smtClean="0"/>
              <a:t>distance between people </a:t>
            </a:r>
            <a:r>
              <a:rPr lang="en-IE" sz="1800" dirty="0" smtClean="0"/>
              <a:t>(particularly those who are coughing, sneezing or have a fever).  </a:t>
            </a:r>
          </a:p>
          <a:p>
            <a:pPr marL="0" indent="0">
              <a:buNone/>
            </a:pPr>
            <a:endParaRPr lang="en-IE" sz="2000" dirty="0" smtClean="0"/>
          </a:p>
          <a:p>
            <a:pPr marL="0" indent="0">
              <a:buNone/>
            </a:pPr>
            <a:r>
              <a:rPr lang="en-IE" sz="2400" dirty="0"/>
              <a:t>No handshaking or </a:t>
            </a:r>
            <a:r>
              <a:rPr lang="en-IE" sz="2400" dirty="0" smtClean="0"/>
              <a:t>hugs -</a:t>
            </a:r>
            <a:endParaRPr lang="en-IE" sz="2400" dirty="0"/>
          </a:p>
          <a:p>
            <a:pPr marL="0" indent="0">
              <a:buNone/>
            </a:pPr>
            <a:endParaRPr lang="en-IE" sz="2000" dirty="0" smtClean="0"/>
          </a:p>
          <a:p>
            <a:pPr marL="0" indent="0">
              <a:buNone/>
            </a:pPr>
            <a:endParaRPr lang="en-IE" sz="2400" dirty="0"/>
          </a:p>
          <a:p>
            <a:pPr marL="0" indent="0">
              <a:buNone/>
            </a:pPr>
            <a:r>
              <a:rPr lang="en-IE" sz="2400" dirty="0" smtClean="0"/>
              <a:t>Avoid crowds, sporting events, concerts etc…</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5611"/>
          <a:stretch/>
        </p:blipFill>
        <p:spPr>
          <a:xfrm>
            <a:off x="5436096" y="1556792"/>
            <a:ext cx="2353312" cy="285631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5783" b="15611"/>
          <a:stretch/>
        </p:blipFill>
        <p:spPr>
          <a:xfrm>
            <a:off x="7259394" y="1412776"/>
            <a:ext cx="1746547" cy="2856317"/>
          </a:xfrm>
          <a:prstGeom prst="rect">
            <a:avLst/>
          </a:prstGeom>
        </p:spPr>
      </p:pic>
      <p:cxnSp>
        <p:nvCxnSpPr>
          <p:cNvPr id="7" name="Straight Arrow Connector 6"/>
          <p:cNvCxnSpPr/>
          <p:nvPr/>
        </p:nvCxnSpPr>
        <p:spPr>
          <a:xfrm>
            <a:off x="6908531" y="2204864"/>
            <a:ext cx="1224136" cy="0"/>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9553" y="5478398"/>
            <a:ext cx="1051891" cy="261610"/>
          </a:xfrm>
          <a:prstGeom prst="rect">
            <a:avLst/>
          </a:prstGeom>
          <a:noFill/>
        </p:spPr>
        <p:txBody>
          <a:bodyPr wrap="none" rtlCol="0">
            <a:spAutoFit/>
          </a:bodyPr>
          <a:lstStyle/>
          <a:p>
            <a:r>
              <a:rPr lang="en-IE" sz="1100" i="1" dirty="0" smtClean="0"/>
              <a:t>www. HSPSC.ie</a:t>
            </a:r>
            <a:endParaRPr lang="en-IE" sz="1100" i="1" dirty="0"/>
          </a:p>
        </p:txBody>
      </p:sp>
      <p:sp>
        <p:nvSpPr>
          <p:cNvPr id="9" name="Footer Placeholder 8"/>
          <p:cNvSpPr>
            <a:spLocks noGrp="1"/>
          </p:cNvSpPr>
          <p:nvPr>
            <p:ph type="ftr" sz="quarter" idx="11"/>
          </p:nvPr>
        </p:nvSpPr>
        <p:spPr/>
        <p:txBody>
          <a:bodyPr/>
          <a:lstStyle/>
          <a:p>
            <a:r>
              <a:rPr lang="en-IE" smtClean="0"/>
              <a:t>NCTP Revision 05  </a:t>
            </a:r>
            <a:endParaRPr lang="en-IE" dirty="0"/>
          </a:p>
        </p:txBody>
      </p:sp>
      <p:sp>
        <p:nvSpPr>
          <p:cNvPr id="10" name="Slide Number Placeholder 9"/>
          <p:cNvSpPr>
            <a:spLocks noGrp="1"/>
          </p:cNvSpPr>
          <p:nvPr>
            <p:ph type="sldNum" sz="quarter" idx="12"/>
          </p:nvPr>
        </p:nvSpPr>
        <p:spPr/>
        <p:txBody>
          <a:bodyPr/>
          <a:lstStyle/>
          <a:p>
            <a:fld id="{D240F0F5-A8C8-457D-933A-8CE786927DCC}" type="slidenum">
              <a:rPr lang="en-IE" smtClean="0"/>
              <a:pPr/>
              <a:t>22</a:t>
            </a:fld>
            <a:endParaRPr lang="en-IE" dirty="0"/>
          </a:p>
        </p:txBody>
      </p:sp>
    </p:spTree>
    <p:extLst>
      <p:ext uri="{BB962C8B-B14F-4D97-AF65-F5344CB8AC3E}">
        <p14:creationId xmlns:p14="http://schemas.microsoft.com/office/powerpoint/2010/main" val="3982825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9"/>
            <a:ext cx="9144000" cy="1220753"/>
          </a:xfrm>
        </p:spPr>
        <p:txBody>
          <a:bodyPr>
            <a:normAutofit/>
          </a:bodyPr>
          <a:lstStyle/>
          <a:p>
            <a:r>
              <a:rPr lang="en-IE" sz="2800" dirty="0" smtClean="0"/>
              <a:t>Protecting Yourself &amp; Others</a:t>
            </a:r>
            <a:endParaRPr lang="en-IE" sz="2800" dirty="0"/>
          </a:p>
        </p:txBody>
      </p:sp>
      <p:pic>
        <p:nvPicPr>
          <p:cNvPr id="819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211960" y="1295099"/>
            <a:ext cx="4932040" cy="5562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sz="half" idx="2"/>
          </p:nvPr>
        </p:nvSpPr>
        <p:spPr>
          <a:xfrm>
            <a:off x="323528" y="1700808"/>
            <a:ext cx="4038600" cy="4094592"/>
          </a:xfrm>
        </p:spPr>
        <p:txBody>
          <a:bodyPr/>
          <a:lstStyle/>
          <a:p>
            <a:endParaRPr lang="en-IE" dirty="0" smtClean="0"/>
          </a:p>
          <a:p>
            <a:r>
              <a:rPr lang="en-IE" dirty="0" smtClean="0"/>
              <a:t>Coughing and Sneezing  Etiquette</a:t>
            </a:r>
          </a:p>
          <a:p>
            <a:endParaRPr lang="en-IE" dirty="0"/>
          </a:p>
          <a:p>
            <a:r>
              <a:rPr lang="en-IE" dirty="0" smtClean="0"/>
              <a:t>Hand Hygiene</a:t>
            </a:r>
            <a:endParaRPr lang="en-IE"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23</a:t>
            </a:fld>
            <a:endParaRPr lang="en-IE" dirty="0"/>
          </a:p>
        </p:txBody>
      </p:sp>
    </p:spTree>
    <p:extLst>
      <p:ext uri="{BB962C8B-B14F-4D97-AF65-F5344CB8AC3E}">
        <p14:creationId xmlns:p14="http://schemas.microsoft.com/office/powerpoint/2010/main" val="3207282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prstGeom prst="rect">
            <a:avLst/>
          </a:prstGeom>
        </p:spPr>
        <p:txBody>
          <a:bodyPr/>
          <a:lstStyle/>
          <a:p>
            <a:r>
              <a:rPr lang="en-IE" dirty="0" smtClean="0"/>
              <a:t>When to wash your hands</a:t>
            </a:r>
            <a:endParaRPr lang="en-IE" dirty="0"/>
          </a:p>
        </p:txBody>
      </p:sp>
      <p:sp>
        <p:nvSpPr>
          <p:cNvPr id="5" name="Content Placeholder 2"/>
          <p:cNvSpPr>
            <a:spLocks noGrp="1"/>
          </p:cNvSpPr>
          <p:nvPr>
            <p:ph idx="1"/>
          </p:nvPr>
        </p:nvSpPr>
        <p:spPr>
          <a:xfrm>
            <a:off x="457200" y="1600200"/>
            <a:ext cx="6774784" cy="4525963"/>
          </a:xfrm>
        </p:spPr>
        <p:txBody>
          <a:bodyPr>
            <a:noAutofit/>
          </a:bodyPr>
          <a:lstStyle/>
          <a:p>
            <a:pPr>
              <a:buFont typeface="Wingdings" pitchFamily="2" charset="2"/>
              <a:buChar char="§"/>
            </a:pPr>
            <a:r>
              <a:rPr lang="en-IE" sz="1600" dirty="0" smtClean="0"/>
              <a:t>after </a:t>
            </a:r>
            <a:r>
              <a:rPr lang="en-IE" sz="1600" dirty="0"/>
              <a:t>coughing or sneezing</a:t>
            </a:r>
          </a:p>
          <a:p>
            <a:pPr>
              <a:buFont typeface="Wingdings" pitchFamily="2" charset="2"/>
              <a:buChar char="§"/>
            </a:pPr>
            <a:r>
              <a:rPr lang="en-IE" sz="1600" dirty="0" smtClean="0"/>
              <a:t>before </a:t>
            </a:r>
            <a:r>
              <a:rPr lang="en-IE" sz="1600" dirty="0"/>
              <a:t>and after preparing </a:t>
            </a:r>
            <a:r>
              <a:rPr lang="en-IE" sz="1600" dirty="0" smtClean="0"/>
              <a:t>and eating food</a:t>
            </a:r>
            <a:endParaRPr lang="en-IE" sz="1600" dirty="0"/>
          </a:p>
          <a:p>
            <a:pPr>
              <a:buFont typeface="Wingdings" pitchFamily="2" charset="2"/>
              <a:buChar char="§"/>
            </a:pPr>
            <a:r>
              <a:rPr lang="en-IE" sz="1600" dirty="0"/>
              <a:t>if you were in contact with someone who </a:t>
            </a:r>
            <a:r>
              <a:rPr lang="en-IE" sz="1600" dirty="0" smtClean="0"/>
              <a:t>has </a:t>
            </a:r>
            <a:r>
              <a:rPr lang="en-IE" sz="1600" dirty="0"/>
              <a:t>a fever or respiratory symptoms </a:t>
            </a:r>
            <a:endParaRPr lang="en-IE" sz="1600" dirty="0" smtClean="0"/>
          </a:p>
          <a:p>
            <a:pPr>
              <a:buFont typeface="Wingdings" pitchFamily="2" charset="2"/>
              <a:buChar char="§"/>
            </a:pPr>
            <a:r>
              <a:rPr lang="en-IE" sz="1600" dirty="0" smtClean="0"/>
              <a:t>after </a:t>
            </a:r>
            <a:r>
              <a:rPr lang="en-IE" sz="1600" dirty="0"/>
              <a:t>being on public transport or in a crowd </a:t>
            </a:r>
            <a:r>
              <a:rPr lang="en-IE" sz="1600" dirty="0" smtClean="0"/>
              <a:t> (</a:t>
            </a:r>
            <a:r>
              <a:rPr lang="en-IE" sz="1600" dirty="0"/>
              <a:t>especially an indoor crowd)</a:t>
            </a:r>
          </a:p>
          <a:p>
            <a:pPr>
              <a:buFont typeface="Wingdings" pitchFamily="2" charset="2"/>
              <a:buChar char="§"/>
            </a:pPr>
            <a:r>
              <a:rPr lang="en-IE" sz="1600" dirty="0"/>
              <a:t>if you have handled animals or animal waste</a:t>
            </a:r>
          </a:p>
          <a:p>
            <a:pPr>
              <a:buFont typeface="Wingdings" pitchFamily="2" charset="2"/>
              <a:buChar char="§"/>
            </a:pPr>
            <a:r>
              <a:rPr lang="en-IE" sz="1600" dirty="0" smtClean="0"/>
              <a:t>after </a:t>
            </a:r>
            <a:r>
              <a:rPr lang="en-IE" sz="1600" dirty="0"/>
              <a:t>toilet </a:t>
            </a:r>
            <a:r>
              <a:rPr lang="en-IE" sz="1600" dirty="0" smtClean="0"/>
              <a:t>use</a:t>
            </a:r>
          </a:p>
          <a:p>
            <a:pPr marL="0" indent="0">
              <a:buNone/>
            </a:pPr>
            <a:endParaRPr lang="en-IE" sz="1600" dirty="0" smtClean="0"/>
          </a:p>
          <a:p>
            <a:pPr marL="0" indent="0">
              <a:buNone/>
            </a:pPr>
            <a:r>
              <a:rPr lang="en-IE" sz="1600" dirty="0" smtClean="0"/>
              <a:t>Moisturise your hands often. Any </a:t>
            </a:r>
            <a:r>
              <a:rPr lang="en-IE" sz="1600" dirty="0"/>
              <a:t>basic product that is not </a:t>
            </a:r>
            <a:r>
              <a:rPr lang="en-IE" sz="1600" dirty="0" smtClean="0"/>
              <a:t>perfumed/coloured </a:t>
            </a:r>
            <a:r>
              <a:rPr lang="en-IE" sz="1600" dirty="0"/>
              <a:t>is </a:t>
            </a:r>
            <a:r>
              <a:rPr lang="en-IE" sz="1600" dirty="0" smtClean="0"/>
              <a:t>ok.</a:t>
            </a:r>
            <a:r>
              <a:rPr lang="en-IE" sz="1600" dirty="0"/>
              <a:t> </a:t>
            </a:r>
          </a:p>
          <a:p>
            <a:pPr marL="0" indent="0">
              <a:buNone/>
            </a:pPr>
            <a:endParaRPr lang="en-IE" sz="1600" b="1" dirty="0" smtClean="0">
              <a:solidFill>
                <a:schemeClr val="accent2"/>
              </a:solidFill>
            </a:endParaRPr>
          </a:p>
          <a:p>
            <a:pPr marL="0" indent="0">
              <a:buNone/>
            </a:pPr>
            <a:r>
              <a:rPr lang="en-IE" sz="1600" dirty="0" smtClean="0"/>
              <a:t>Do </a:t>
            </a:r>
            <a:r>
              <a:rPr lang="en-IE" sz="1600" dirty="0"/>
              <a:t>not wear gloves </a:t>
            </a:r>
            <a:r>
              <a:rPr lang="en-IE" sz="1600" i="1" dirty="0"/>
              <a:t>instead</a:t>
            </a:r>
            <a:r>
              <a:rPr lang="en-IE" sz="1600" dirty="0"/>
              <a:t> of washing your hands. The virus gets on them in the same way it gets on your hands. Also, your hands can get contaminated when you take </a:t>
            </a:r>
            <a:r>
              <a:rPr lang="en-IE" sz="1600" dirty="0" smtClean="0"/>
              <a:t>the gloves </a:t>
            </a:r>
            <a:r>
              <a:rPr lang="en-IE" sz="1600" dirty="0"/>
              <a:t>off.</a:t>
            </a:r>
          </a:p>
          <a:p>
            <a:endParaRPr lang="en-IE" sz="7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1984" y="1700809"/>
            <a:ext cx="1555373" cy="1296144"/>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24</a:t>
            </a:fld>
            <a:endParaRPr lang="en-IE" dirty="0"/>
          </a:p>
        </p:txBody>
      </p:sp>
    </p:spTree>
    <p:extLst>
      <p:ext uri="{BB962C8B-B14F-4D97-AF65-F5344CB8AC3E}">
        <p14:creationId xmlns:p14="http://schemas.microsoft.com/office/powerpoint/2010/main" val="178304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6336"/>
            <a:ext cx="9144000" cy="1220753"/>
          </a:xfrm>
          <a:prstGeom prst="rect">
            <a:avLst/>
          </a:prstGeom>
        </p:spPr>
        <p:txBody>
          <a:bodyPr>
            <a:normAutofit fontScale="90000"/>
          </a:bodyPr>
          <a:lstStyle/>
          <a:p>
            <a:r>
              <a:rPr lang="en-IE" sz="3200" dirty="0"/>
              <a:t>How to wash your hands with soap and water</a:t>
            </a:r>
            <a:r>
              <a:rPr lang="en-IE" sz="4800" dirty="0"/>
              <a:t/>
            </a:r>
            <a:br>
              <a:rPr lang="en-IE" sz="4800" dirty="0"/>
            </a:br>
            <a:endParaRPr lang="en-IE" sz="4800" dirty="0"/>
          </a:p>
        </p:txBody>
      </p:sp>
      <p:sp>
        <p:nvSpPr>
          <p:cNvPr id="5" name="Rectangle 4"/>
          <p:cNvSpPr/>
          <p:nvPr/>
        </p:nvSpPr>
        <p:spPr>
          <a:xfrm>
            <a:off x="395536" y="836712"/>
            <a:ext cx="4572000" cy="2862322"/>
          </a:xfrm>
          <a:prstGeom prst="rect">
            <a:avLst/>
          </a:prstGeom>
        </p:spPr>
        <p:txBody>
          <a:bodyPr>
            <a:spAutoFit/>
          </a:bodyPr>
          <a:lstStyle/>
          <a:p>
            <a:pPr marL="342900" indent="-342900">
              <a:buFont typeface="+mj-lt"/>
              <a:buAutoNum type="arabicPeriod"/>
            </a:pPr>
            <a:r>
              <a:rPr lang="en-IE" dirty="0"/>
              <a:t>Wet your hands with warm water and apply soap.</a:t>
            </a:r>
          </a:p>
          <a:p>
            <a:pPr marL="342900" indent="-342900">
              <a:buFont typeface="+mj-lt"/>
              <a:buAutoNum type="arabicPeriod"/>
            </a:pPr>
            <a:r>
              <a:rPr lang="en-IE" dirty="0"/>
              <a:t>Rub your hands together until the soap forms a lather.</a:t>
            </a:r>
          </a:p>
          <a:p>
            <a:pPr marL="342900" indent="-342900">
              <a:buFont typeface="+mj-lt"/>
              <a:buAutoNum type="arabicPeriod"/>
            </a:pPr>
            <a:r>
              <a:rPr lang="en-IE" dirty="0"/>
              <a:t>Rub the top of your hands, between your fingers and under your fingernails.</a:t>
            </a:r>
          </a:p>
          <a:p>
            <a:pPr marL="342900" indent="-342900">
              <a:buFont typeface="+mj-lt"/>
              <a:buAutoNum type="arabicPeriod"/>
            </a:pPr>
            <a:r>
              <a:rPr lang="en-IE" dirty="0"/>
              <a:t>Do this for about 15 seconds.</a:t>
            </a:r>
          </a:p>
          <a:p>
            <a:pPr marL="342900" indent="-342900">
              <a:buFont typeface="+mj-lt"/>
              <a:buAutoNum type="arabicPeriod"/>
            </a:pPr>
            <a:r>
              <a:rPr lang="en-IE" dirty="0"/>
              <a:t>Rinse your hands under running water.</a:t>
            </a:r>
          </a:p>
          <a:p>
            <a:pPr marL="342900" indent="-342900">
              <a:buFont typeface="+mj-lt"/>
              <a:buAutoNum type="arabicPeriod"/>
            </a:pPr>
            <a:r>
              <a:rPr lang="en-IE" dirty="0"/>
              <a:t>Dry your hands with a clean towel or paper towel</a:t>
            </a:r>
          </a:p>
        </p:txBody>
      </p:sp>
      <p:sp>
        <p:nvSpPr>
          <p:cNvPr id="6" name="Rectangle 5"/>
          <p:cNvSpPr/>
          <p:nvPr/>
        </p:nvSpPr>
        <p:spPr>
          <a:xfrm>
            <a:off x="467544" y="4869160"/>
            <a:ext cx="2958246" cy="369332"/>
          </a:xfrm>
          <a:prstGeom prst="rect">
            <a:avLst/>
          </a:prstGeom>
        </p:spPr>
        <p:txBody>
          <a:bodyPr wrap="none">
            <a:spAutoFit/>
          </a:bodyPr>
          <a:lstStyle/>
          <a:p>
            <a:r>
              <a:rPr lang="en-IE" dirty="0">
                <a:hlinkClick r:id="rId3"/>
              </a:rPr>
              <a:t>https://</a:t>
            </a:r>
            <a:r>
              <a:rPr lang="en-IE" dirty="0" smtClean="0">
                <a:hlinkClick r:id="rId3"/>
              </a:rPr>
              <a:t>youtu.be/IsgLivAD2FE</a:t>
            </a:r>
            <a:endParaRPr lang="en-IE" dirty="0" smtClean="0"/>
          </a:p>
        </p:txBody>
      </p:sp>
      <p:pic>
        <p:nvPicPr>
          <p:cNvPr id="7" name="Picture 2"/>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bwMode="auto">
          <a:xfrm>
            <a:off x="5652121" y="1610320"/>
            <a:ext cx="3030193" cy="3751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426" y="4229099"/>
            <a:ext cx="1284734" cy="719451"/>
          </a:xfrm>
          <a:prstGeom prst="rect">
            <a:avLst/>
          </a:prstGeom>
        </p:spPr>
      </p:pic>
      <p:sp>
        <p:nvSpPr>
          <p:cNvPr id="9" name="Footer Placeholder 8"/>
          <p:cNvSpPr>
            <a:spLocks noGrp="1"/>
          </p:cNvSpPr>
          <p:nvPr>
            <p:ph type="ftr" sz="quarter" idx="11"/>
          </p:nvPr>
        </p:nvSpPr>
        <p:spPr/>
        <p:txBody>
          <a:bodyPr/>
          <a:lstStyle/>
          <a:p>
            <a:r>
              <a:rPr lang="en-IE" smtClean="0"/>
              <a:t>NCTP Revision 05  </a:t>
            </a:r>
            <a:endParaRPr lang="en-IE" dirty="0"/>
          </a:p>
        </p:txBody>
      </p:sp>
      <p:sp>
        <p:nvSpPr>
          <p:cNvPr id="10" name="Slide Number Placeholder 9"/>
          <p:cNvSpPr>
            <a:spLocks noGrp="1"/>
          </p:cNvSpPr>
          <p:nvPr>
            <p:ph type="sldNum" sz="quarter" idx="12"/>
          </p:nvPr>
        </p:nvSpPr>
        <p:spPr/>
        <p:txBody>
          <a:bodyPr/>
          <a:lstStyle/>
          <a:p>
            <a:fld id="{D240F0F5-A8C8-457D-933A-8CE786927DCC}" type="slidenum">
              <a:rPr lang="en-IE" smtClean="0"/>
              <a:pPr/>
              <a:t>25</a:t>
            </a:fld>
            <a:endParaRPr lang="en-IE" dirty="0"/>
          </a:p>
        </p:txBody>
      </p:sp>
    </p:spTree>
    <p:extLst>
      <p:ext uri="{BB962C8B-B14F-4D97-AF65-F5344CB8AC3E}">
        <p14:creationId xmlns:p14="http://schemas.microsoft.com/office/powerpoint/2010/main" val="82635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What do we mean by quarantine?</a:t>
            </a:r>
            <a:endParaRPr lang="en-IE" dirty="0"/>
          </a:p>
        </p:txBody>
      </p:sp>
      <p:sp>
        <p:nvSpPr>
          <p:cNvPr id="3" name="Content Placeholder 2"/>
          <p:cNvSpPr>
            <a:spLocks noGrp="1"/>
          </p:cNvSpPr>
          <p:nvPr>
            <p:ph idx="1"/>
          </p:nvPr>
        </p:nvSpPr>
        <p:spPr>
          <a:xfrm>
            <a:off x="467544" y="1188917"/>
            <a:ext cx="5976664" cy="4320480"/>
          </a:xfrm>
        </p:spPr>
        <p:txBody>
          <a:bodyPr>
            <a:noAutofit/>
          </a:bodyPr>
          <a:lstStyle/>
          <a:p>
            <a:r>
              <a:rPr lang="en-IE" sz="1800" dirty="0" smtClean="0"/>
              <a:t>People may be asked to </a:t>
            </a:r>
            <a:r>
              <a:rPr lang="en-IE" sz="1800" dirty="0"/>
              <a:t>self-quarantine. This is because </a:t>
            </a:r>
            <a:r>
              <a:rPr lang="en-IE" sz="1800" dirty="0" smtClean="0"/>
              <a:t>they have </a:t>
            </a:r>
            <a:r>
              <a:rPr lang="en-IE" sz="1800" dirty="0"/>
              <a:t>been in close contact with a case of </a:t>
            </a:r>
            <a:r>
              <a:rPr lang="en-IE" sz="1800" dirty="0" smtClean="0"/>
              <a:t>corona virus but have </a:t>
            </a:r>
            <a:r>
              <a:rPr lang="en-IE" sz="1800" b="1" dirty="0" smtClean="0"/>
              <a:t>no symptoms.</a:t>
            </a:r>
          </a:p>
          <a:p>
            <a:endParaRPr lang="en-IE" sz="1600" dirty="0"/>
          </a:p>
          <a:p>
            <a:r>
              <a:rPr lang="en-IE" sz="1800" dirty="0" smtClean="0"/>
              <a:t>The period they may be asked to self-quarantine for is usually 14 days from the last contact with the case.</a:t>
            </a:r>
          </a:p>
          <a:p>
            <a:endParaRPr lang="en-IE" sz="1800" dirty="0" smtClean="0"/>
          </a:p>
          <a:p>
            <a:r>
              <a:rPr lang="en-IE" sz="1800" dirty="0" smtClean="0"/>
              <a:t>People </a:t>
            </a:r>
            <a:r>
              <a:rPr lang="en-IE" sz="1800" dirty="0"/>
              <a:t>can still go outside for walks, runs or cycles on </a:t>
            </a:r>
            <a:r>
              <a:rPr lang="en-IE" sz="1800" dirty="0" smtClean="0"/>
              <a:t>their own but </a:t>
            </a:r>
            <a:r>
              <a:rPr lang="en-IE" sz="1800" dirty="0"/>
              <a:t>you should not spend time in close contact with other people</a:t>
            </a:r>
            <a:r>
              <a:rPr lang="en-IE" sz="1800" dirty="0" smtClean="0"/>
              <a:t>.</a:t>
            </a:r>
          </a:p>
          <a:p>
            <a:endParaRPr lang="en-IE" sz="1800" dirty="0"/>
          </a:p>
          <a:p>
            <a:r>
              <a:rPr lang="en-IE" sz="1800" dirty="0"/>
              <a:t>Other household members do not need to restrict their activities, unless they are also close contacts of a case</a:t>
            </a:r>
            <a:r>
              <a:rPr lang="en-IE" sz="1600" dirty="0"/>
              <a:t>.</a:t>
            </a:r>
          </a:p>
          <a:p>
            <a:endParaRPr lang="en-IE"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0819" y="1268760"/>
            <a:ext cx="1316117" cy="1952549"/>
          </a:xfrm>
          <a:prstGeom prst="rect">
            <a:avLst/>
          </a:prstGeom>
        </p:spPr>
      </p:pic>
      <p:sp>
        <p:nvSpPr>
          <p:cNvPr id="5" name="TextBox 4"/>
          <p:cNvSpPr txBox="1"/>
          <p:nvPr/>
        </p:nvSpPr>
        <p:spPr>
          <a:xfrm>
            <a:off x="7129984" y="3501008"/>
            <a:ext cx="1277786" cy="923330"/>
          </a:xfrm>
          <a:prstGeom prst="rect">
            <a:avLst/>
          </a:prstGeom>
          <a:noFill/>
        </p:spPr>
        <p:txBody>
          <a:bodyPr wrap="none" rtlCol="0">
            <a:spAutoFit/>
          </a:bodyPr>
          <a:lstStyle/>
          <a:p>
            <a:endParaRPr lang="en-IE" dirty="0" smtClean="0">
              <a:hlinkClick r:id=""/>
            </a:endParaRPr>
          </a:p>
          <a:p>
            <a:r>
              <a:rPr lang="en-IE" dirty="0" smtClean="0">
                <a:hlinkClick r:id=""/>
              </a:rPr>
              <a:t>www.hse.ie</a:t>
            </a:r>
            <a:endParaRPr lang="en-IE" dirty="0" smtClean="0"/>
          </a:p>
          <a:p>
            <a:endParaRPr lang="en-IE"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9" name="Slide Number Placeholder 8"/>
          <p:cNvSpPr>
            <a:spLocks noGrp="1"/>
          </p:cNvSpPr>
          <p:nvPr>
            <p:ph type="sldNum" sz="quarter" idx="12"/>
          </p:nvPr>
        </p:nvSpPr>
        <p:spPr/>
        <p:txBody>
          <a:bodyPr/>
          <a:lstStyle/>
          <a:p>
            <a:fld id="{D240F0F5-A8C8-457D-933A-8CE786927DCC}" type="slidenum">
              <a:rPr lang="en-IE" smtClean="0"/>
              <a:pPr/>
              <a:t>26</a:t>
            </a:fld>
            <a:endParaRPr lang="en-IE" dirty="0"/>
          </a:p>
        </p:txBody>
      </p:sp>
    </p:spTree>
    <p:extLst>
      <p:ext uri="{BB962C8B-B14F-4D97-AF65-F5344CB8AC3E}">
        <p14:creationId xmlns:p14="http://schemas.microsoft.com/office/powerpoint/2010/main" val="2755113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How do people self-quarantine?</a:t>
            </a:r>
            <a:endParaRPr lang="en-IE" b="1" dirty="0"/>
          </a:p>
        </p:txBody>
      </p:sp>
      <p:sp>
        <p:nvSpPr>
          <p:cNvPr id="7" name="Content Placeholder 6"/>
          <p:cNvSpPr>
            <a:spLocks noGrp="1"/>
          </p:cNvSpPr>
          <p:nvPr>
            <p:ph idx="1"/>
          </p:nvPr>
        </p:nvSpPr>
        <p:spPr/>
        <p:txBody>
          <a:bodyPr>
            <a:noAutofit/>
          </a:bodyPr>
          <a:lstStyle/>
          <a:p>
            <a:r>
              <a:rPr lang="en-IE" sz="2000" dirty="0"/>
              <a:t>Do not go to school, college or work.</a:t>
            </a:r>
          </a:p>
          <a:p>
            <a:r>
              <a:rPr lang="en-IE" sz="2000" dirty="0"/>
              <a:t>Do not use public transport.</a:t>
            </a:r>
          </a:p>
          <a:p>
            <a:r>
              <a:rPr lang="en-IE" sz="2000" dirty="0"/>
              <a:t>Do not go to meetings, social gatherings, group events or crowded places.</a:t>
            </a:r>
          </a:p>
          <a:p>
            <a:r>
              <a:rPr lang="en-IE" sz="2000" dirty="0"/>
              <a:t>Do not have visitors at your home.</a:t>
            </a:r>
          </a:p>
          <a:p>
            <a:r>
              <a:rPr lang="en-IE" sz="2000" dirty="0"/>
              <a:t>Do not go shopping - where possible, order your groceries online or have some family or friends drop them off.</a:t>
            </a:r>
          </a:p>
          <a:p>
            <a:r>
              <a:rPr lang="en-IE" sz="2000" dirty="0" smtClean="0"/>
              <a:t>Avoid contact with older </a:t>
            </a:r>
            <a:r>
              <a:rPr lang="en-IE" sz="2000" dirty="0"/>
              <a:t>people, people with chronic health problems and pregnant </a:t>
            </a:r>
            <a:r>
              <a:rPr lang="en-IE" sz="2000" dirty="0" smtClean="0"/>
              <a:t>women</a:t>
            </a:r>
            <a:r>
              <a:rPr lang="en-IE" sz="2000" dirty="0"/>
              <a:t> </a:t>
            </a:r>
            <a:r>
              <a:rPr lang="en-IE" sz="2000" dirty="0" smtClean="0"/>
              <a:t>if possible. </a:t>
            </a:r>
          </a:p>
          <a:p>
            <a:r>
              <a:rPr lang="en-IE" sz="2000" dirty="0" smtClean="0"/>
              <a:t>Do </a:t>
            </a:r>
            <a:r>
              <a:rPr lang="en-IE" sz="2000" dirty="0"/>
              <a:t>not travel outside Ireland.</a:t>
            </a:r>
          </a:p>
          <a:p>
            <a:endParaRPr lang="en-IE" sz="2000" dirty="0"/>
          </a:p>
        </p:txBody>
      </p:sp>
      <p:sp>
        <p:nvSpPr>
          <p:cNvPr id="5" name="Footer Placeholder 4"/>
          <p:cNvSpPr>
            <a:spLocks noGrp="1"/>
          </p:cNvSpPr>
          <p:nvPr>
            <p:ph type="ftr" sz="quarter" idx="11"/>
          </p:nvPr>
        </p:nvSpPr>
        <p:spPr/>
        <p:txBody>
          <a:bodyPr/>
          <a:lstStyle/>
          <a:p>
            <a:r>
              <a:rPr lang="en-IE" smtClean="0"/>
              <a:t>NCTP Revision 05  </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pPr/>
              <a:t>27</a:t>
            </a:fld>
            <a:endParaRPr lang="en-IE" dirty="0"/>
          </a:p>
        </p:txBody>
      </p:sp>
    </p:spTree>
    <p:extLst>
      <p:ext uri="{BB962C8B-B14F-4D97-AF65-F5344CB8AC3E}">
        <p14:creationId xmlns:p14="http://schemas.microsoft.com/office/powerpoint/2010/main" val="1498330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What do we mean by self-isolate?</a:t>
            </a:r>
            <a:endParaRPr lang="en-IE" dirty="0"/>
          </a:p>
        </p:txBody>
      </p:sp>
      <p:sp>
        <p:nvSpPr>
          <p:cNvPr id="3" name="Content Placeholder 2"/>
          <p:cNvSpPr>
            <a:spLocks noGrp="1"/>
          </p:cNvSpPr>
          <p:nvPr>
            <p:ph idx="1"/>
          </p:nvPr>
        </p:nvSpPr>
        <p:spPr>
          <a:xfrm>
            <a:off x="457200" y="1361976"/>
            <a:ext cx="6491064" cy="5235376"/>
          </a:xfrm>
        </p:spPr>
        <p:txBody>
          <a:bodyPr>
            <a:normAutofit/>
          </a:bodyPr>
          <a:lstStyle/>
          <a:p>
            <a:pPr marL="0" indent="0">
              <a:buNone/>
            </a:pPr>
            <a:r>
              <a:rPr lang="en-IE" sz="1800" dirty="0" smtClean="0"/>
              <a:t>If during the quarantine period a person develop symptoms of Covid-19, they must self-isolate and phone </a:t>
            </a:r>
            <a:r>
              <a:rPr lang="en-IE" sz="1800" b="1" dirty="0" smtClean="0"/>
              <a:t>HSE Live 1850-24-1850.</a:t>
            </a:r>
          </a:p>
          <a:p>
            <a:pPr marL="0" indent="0">
              <a:buNone/>
            </a:pPr>
            <a:endParaRPr lang="en-IE" sz="1800" dirty="0"/>
          </a:p>
          <a:p>
            <a:pPr marL="0" indent="0">
              <a:buNone/>
            </a:pPr>
            <a:r>
              <a:rPr lang="en-IE" sz="1800" dirty="0" smtClean="0"/>
              <a:t>Once you phone the helpline the person will be assessed and testing will be arranged.</a:t>
            </a:r>
          </a:p>
          <a:p>
            <a:pPr marL="0" indent="0">
              <a:buNone/>
            </a:pPr>
            <a:endParaRPr lang="en-IE" sz="1800" dirty="0"/>
          </a:p>
          <a:p>
            <a:pPr marL="0" indent="0">
              <a:buNone/>
            </a:pPr>
            <a:r>
              <a:rPr lang="en-IE" sz="1800" dirty="0" smtClean="0"/>
              <a:t>Self-isolation </a:t>
            </a:r>
            <a:r>
              <a:rPr lang="en-IE" sz="1800" dirty="0"/>
              <a:t>means staying indoors and completely avoiding contact with other people. </a:t>
            </a:r>
            <a:endParaRPr lang="en-IE" sz="1800" dirty="0" smtClean="0"/>
          </a:p>
          <a:p>
            <a:pPr marL="0" indent="0">
              <a:buNone/>
            </a:pPr>
            <a:endParaRPr lang="en-IE" sz="1800" dirty="0"/>
          </a:p>
          <a:p>
            <a:pPr lvl="1"/>
            <a:r>
              <a:rPr lang="en-IE" sz="1400" dirty="0" smtClean="0"/>
              <a:t>before </a:t>
            </a:r>
            <a:r>
              <a:rPr lang="en-IE" sz="1400" dirty="0"/>
              <a:t>you get tested for coronavirus</a:t>
            </a:r>
          </a:p>
          <a:p>
            <a:pPr lvl="1"/>
            <a:r>
              <a:rPr lang="en-IE" sz="1400" dirty="0"/>
              <a:t>while you wait for test results</a:t>
            </a:r>
          </a:p>
          <a:p>
            <a:pPr lvl="1"/>
            <a:r>
              <a:rPr lang="en-IE" sz="1400" dirty="0"/>
              <a:t>if you have had a positive test result for coronavirus</a:t>
            </a:r>
          </a:p>
          <a:p>
            <a:pPr marL="0" indent="0">
              <a:buNone/>
            </a:pPr>
            <a:endParaRPr lang="en-IE" sz="1800" dirty="0" smtClean="0"/>
          </a:p>
          <a:p>
            <a:pPr marL="0" indent="0">
              <a:buNone/>
            </a:pPr>
            <a:r>
              <a:rPr lang="en-IE" sz="1800" dirty="0" smtClean="0">
                <a:solidFill>
                  <a:srgbClr val="FF0000"/>
                </a:solidFill>
              </a:rPr>
              <a:t>The period you may be asked to self-isolate for is from the day of symptom onset until you are classified as no longer infectious by the treatment team. </a:t>
            </a:r>
            <a:endParaRPr lang="en-IE" sz="1800" dirty="0">
              <a:solidFill>
                <a:srgbClr val="FF0000"/>
              </a:solidFill>
            </a:endParaRPr>
          </a:p>
        </p:txBody>
      </p:sp>
      <p:sp>
        <p:nvSpPr>
          <p:cNvPr id="5" name="Footer Placeholder 4"/>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28</a:t>
            </a:fld>
            <a:endParaRPr lang="en-IE" dirty="0"/>
          </a:p>
        </p:txBody>
      </p:sp>
    </p:spTree>
    <p:extLst>
      <p:ext uri="{BB962C8B-B14F-4D97-AF65-F5344CB8AC3E}">
        <p14:creationId xmlns:p14="http://schemas.microsoft.com/office/powerpoint/2010/main" val="28233771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600" b="1" dirty="0" smtClean="0"/>
              <a:t>How do people self-isolate?</a:t>
            </a:r>
            <a:endParaRPr lang="en-IE" sz="3600" b="1" dirty="0"/>
          </a:p>
        </p:txBody>
      </p:sp>
      <p:sp>
        <p:nvSpPr>
          <p:cNvPr id="3" name="Content Placeholder 2"/>
          <p:cNvSpPr>
            <a:spLocks noGrp="1"/>
          </p:cNvSpPr>
          <p:nvPr>
            <p:ph sz="half" idx="2"/>
          </p:nvPr>
        </p:nvSpPr>
        <p:spPr>
          <a:xfrm>
            <a:off x="395536" y="1700808"/>
            <a:ext cx="4464496" cy="3264363"/>
          </a:xfrm>
        </p:spPr>
        <p:txBody>
          <a:bodyPr>
            <a:noAutofit/>
          </a:bodyPr>
          <a:lstStyle/>
          <a:p>
            <a:r>
              <a:rPr lang="en-IE" sz="1400" dirty="0"/>
              <a:t>Stay at home, in a room with the window open.</a:t>
            </a:r>
          </a:p>
          <a:p>
            <a:r>
              <a:rPr lang="en-IE" sz="1400" dirty="0"/>
              <a:t>Keep away from others in your home as much as you can</a:t>
            </a:r>
            <a:r>
              <a:rPr lang="en-IE" sz="1400" dirty="0" smtClean="0"/>
              <a:t>. (especially older people, pregnant women or anyone with an underlying  health condition)</a:t>
            </a:r>
            <a:endParaRPr lang="en-IE" sz="1400" dirty="0"/>
          </a:p>
          <a:p>
            <a:r>
              <a:rPr lang="en-IE" sz="1400" dirty="0"/>
              <a:t>Check your symptoms - call a doctor if they get worse.</a:t>
            </a:r>
          </a:p>
          <a:p>
            <a:r>
              <a:rPr lang="en-IE" sz="1400" dirty="0"/>
              <a:t>Phone your doctor if you need to - do not visit them.</a:t>
            </a:r>
          </a:p>
          <a:p>
            <a:r>
              <a:rPr lang="en-IE" sz="1400" dirty="0"/>
              <a:t>Cover your coughs and sneezes using a tissue - clean your hands properly afterwards.</a:t>
            </a:r>
          </a:p>
          <a:p>
            <a:r>
              <a:rPr lang="en-IE" sz="1400" dirty="0"/>
              <a:t>Wash your hands properly and </a:t>
            </a:r>
            <a:r>
              <a:rPr lang="en-IE" sz="1400" dirty="0" smtClean="0"/>
              <a:t>often.</a:t>
            </a:r>
            <a:endParaRPr lang="en-IE" sz="1400" dirty="0"/>
          </a:p>
          <a:p>
            <a:r>
              <a:rPr lang="en-IE" sz="1400" dirty="0"/>
              <a:t>Use your own towel - do not share a towel with others.</a:t>
            </a:r>
          </a:p>
          <a:p>
            <a:r>
              <a:rPr lang="en-IE" sz="1400" dirty="0"/>
              <a:t>Clean your room every day with a household cleaner or disinfectant.</a:t>
            </a:r>
          </a:p>
          <a:p>
            <a:pPr lvl="1">
              <a:buFont typeface="Wingdings" pitchFamily="2" charset="2"/>
              <a:buChar char="ü"/>
            </a:pPr>
            <a:endParaRPr lang="en-US" sz="1050" dirty="0"/>
          </a:p>
        </p:txBody>
      </p:sp>
      <p:sp>
        <p:nvSpPr>
          <p:cNvPr id="8" name="Content Placeholder 7"/>
          <p:cNvSpPr>
            <a:spLocks noGrp="1"/>
          </p:cNvSpPr>
          <p:nvPr>
            <p:ph sz="quarter" idx="4"/>
          </p:nvPr>
        </p:nvSpPr>
        <p:spPr>
          <a:xfrm>
            <a:off x="4932040" y="1556792"/>
            <a:ext cx="4041775" cy="3264363"/>
          </a:xfrm>
        </p:spPr>
        <p:txBody>
          <a:bodyPr>
            <a:normAutofit/>
          </a:bodyPr>
          <a:lstStyle/>
          <a:p>
            <a:r>
              <a:rPr lang="en-IE" sz="1400" dirty="0"/>
              <a:t>Do not go to work, school, religious services or public areas.</a:t>
            </a:r>
          </a:p>
          <a:p>
            <a:endParaRPr lang="en-IE" sz="1400" dirty="0" smtClean="0"/>
          </a:p>
          <a:p>
            <a:r>
              <a:rPr lang="en-IE" sz="1400" dirty="0" smtClean="0"/>
              <a:t>Do </a:t>
            </a:r>
            <a:r>
              <a:rPr lang="en-IE" sz="1400" dirty="0"/>
              <a:t>not share your </a:t>
            </a:r>
            <a:r>
              <a:rPr lang="en-IE" sz="1400" dirty="0" smtClean="0"/>
              <a:t>anything you handle</a:t>
            </a:r>
            <a:endParaRPr lang="en-IE" sz="1400" dirty="0"/>
          </a:p>
          <a:p>
            <a:endParaRPr lang="en-IE" sz="1400" dirty="0" smtClean="0"/>
          </a:p>
          <a:p>
            <a:r>
              <a:rPr lang="en-IE" sz="1400" dirty="0" smtClean="0"/>
              <a:t>Do </a:t>
            </a:r>
            <a:r>
              <a:rPr lang="en-IE" sz="1400" dirty="0"/>
              <a:t>not use public transport or taxis.</a:t>
            </a:r>
          </a:p>
          <a:p>
            <a:endParaRPr lang="en-IE" sz="1400" dirty="0" smtClean="0"/>
          </a:p>
          <a:p>
            <a:r>
              <a:rPr lang="en-IE" sz="1400" dirty="0" smtClean="0"/>
              <a:t>Do </a:t>
            </a:r>
            <a:r>
              <a:rPr lang="en-IE" sz="1400" dirty="0"/>
              <a:t>not invite visitors to your home.</a:t>
            </a:r>
          </a:p>
          <a:p>
            <a:endParaRPr lang="en-IE"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94" y="282421"/>
            <a:ext cx="920028" cy="86052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112" y="260648"/>
            <a:ext cx="626938" cy="826472"/>
          </a:xfrm>
          <a:prstGeom prst="rect">
            <a:avLst/>
          </a:prstGeom>
        </p:spPr>
      </p:pic>
      <p:sp>
        <p:nvSpPr>
          <p:cNvPr id="10" name="TextBox 9"/>
          <p:cNvSpPr txBox="1"/>
          <p:nvPr/>
        </p:nvSpPr>
        <p:spPr>
          <a:xfrm>
            <a:off x="5361617" y="4485117"/>
            <a:ext cx="3026807" cy="1477328"/>
          </a:xfrm>
          <a:prstGeom prst="rect">
            <a:avLst/>
          </a:prstGeom>
          <a:noFill/>
        </p:spPr>
        <p:txBody>
          <a:bodyPr wrap="square" rtlCol="0">
            <a:spAutoFit/>
          </a:bodyPr>
          <a:lstStyle/>
          <a:p>
            <a:r>
              <a:rPr lang="en-IE" b="1" dirty="0" smtClean="0"/>
              <a:t>For more information refer to </a:t>
            </a:r>
            <a:r>
              <a:rPr lang="en-IE" dirty="0" smtClean="0">
                <a:hlinkClick r:id="rId4"/>
              </a:rPr>
              <a:t>ht</a:t>
            </a:r>
            <a:r>
              <a:rPr lang="en-IE" b="1" dirty="0" smtClean="0">
                <a:hlinkClick r:id="rId4"/>
              </a:rPr>
              <a:t>tps</a:t>
            </a:r>
            <a:r>
              <a:rPr lang="en-IE" b="1" dirty="0">
                <a:hlinkClick r:id="rId4"/>
              </a:rPr>
              <a:t>://</a:t>
            </a:r>
            <a:r>
              <a:rPr lang="en-IE" b="1" dirty="0" smtClean="0">
                <a:hlinkClick r:id="rId4"/>
              </a:rPr>
              <a:t>www2.hse.ie/conditions/coronavirus/coronavirus.html</a:t>
            </a:r>
            <a:endParaRPr lang="en-IE" b="1" dirty="0" smtClean="0">
              <a:solidFill>
                <a:srgbClr val="FF0000"/>
              </a:solidFill>
            </a:endParaRPr>
          </a:p>
          <a:p>
            <a:endParaRPr lang="en-IE" dirty="0">
              <a:solidFill>
                <a:srgbClr val="FF0000"/>
              </a:solidFill>
            </a:endParaRPr>
          </a:p>
        </p:txBody>
      </p:sp>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11" name="Slide Number Placeholder 10"/>
          <p:cNvSpPr>
            <a:spLocks noGrp="1"/>
          </p:cNvSpPr>
          <p:nvPr>
            <p:ph type="sldNum" sz="quarter" idx="12"/>
          </p:nvPr>
        </p:nvSpPr>
        <p:spPr/>
        <p:txBody>
          <a:bodyPr/>
          <a:lstStyle/>
          <a:p>
            <a:fld id="{D240F0F5-A8C8-457D-933A-8CE786927DCC}" type="slidenum">
              <a:rPr lang="en-IE" smtClean="0"/>
              <a:t>29</a:t>
            </a:fld>
            <a:endParaRPr lang="en-IE" dirty="0"/>
          </a:p>
        </p:txBody>
      </p:sp>
    </p:spTree>
    <p:extLst>
      <p:ext uri="{BB962C8B-B14F-4D97-AF65-F5344CB8AC3E}">
        <p14:creationId xmlns:p14="http://schemas.microsoft.com/office/powerpoint/2010/main" val="3739021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b="1" dirty="0" smtClean="0">
                <a:solidFill>
                  <a:schemeClr val="tx1"/>
                </a:solidFill>
              </a:rPr>
              <a:t>Sections</a:t>
            </a:r>
            <a:endParaRPr lang="en-IE" b="1" dirty="0">
              <a:solidFill>
                <a:schemeClr val="tx1"/>
              </a:solidFill>
            </a:endParaRPr>
          </a:p>
        </p:txBody>
      </p:sp>
      <p:sp>
        <p:nvSpPr>
          <p:cNvPr id="3" name="Content Placeholder 2"/>
          <p:cNvSpPr>
            <a:spLocks noGrp="1"/>
          </p:cNvSpPr>
          <p:nvPr>
            <p:ph idx="1"/>
          </p:nvPr>
        </p:nvSpPr>
        <p:spPr/>
        <p:txBody>
          <a:bodyPr>
            <a:normAutofit/>
          </a:bodyPr>
          <a:lstStyle/>
          <a:p>
            <a:r>
              <a:rPr lang="en-IE" dirty="0" smtClean="0"/>
              <a:t>Section 1 – Corona Virus Background</a:t>
            </a:r>
          </a:p>
          <a:p>
            <a:endParaRPr lang="en-IE" dirty="0" smtClean="0"/>
          </a:p>
          <a:p>
            <a:r>
              <a:rPr lang="en-IE" dirty="0" smtClean="0"/>
              <a:t>Section 2 – Spread in the Population</a:t>
            </a:r>
          </a:p>
          <a:p>
            <a:endParaRPr lang="en-IE" dirty="0" smtClean="0"/>
          </a:p>
          <a:p>
            <a:r>
              <a:rPr lang="en-IE" dirty="0" smtClean="0"/>
              <a:t>Section 3 – Contact Tracing</a:t>
            </a:r>
          </a:p>
          <a:p>
            <a:endParaRPr lang="en-IE" dirty="0" smtClean="0"/>
          </a:p>
          <a:p>
            <a:endParaRPr lang="en-IE"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3</a:t>
            </a:fld>
            <a:endParaRPr lang="en-IE" dirty="0"/>
          </a:p>
        </p:txBody>
      </p:sp>
    </p:spTree>
    <p:extLst>
      <p:ext uri="{BB962C8B-B14F-4D97-AF65-F5344CB8AC3E}">
        <p14:creationId xmlns:p14="http://schemas.microsoft.com/office/powerpoint/2010/main" val="3753131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Section – 3 Contract Tracing </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316766"/>
            <a:ext cx="4635896" cy="4120796"/>
          </a:xfrm>
          <a:prstGeom prst="rect">
            <a:avLst/>
          </a:prstGeom>
        </p:spPr>
      </p:pic>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30</a:t>
            </a:fld>
            <a:endParaRPr lang="en-IE" dirty="0"/>
          </a:p>
        </p:txBody>
      </p:sp>
    </p:spTree>
    <p:extLst>
      <p:ext uri="{BB962C8B-B14F-4D97-AF65-F5344CB8AC3E}">
        <p14:creationId xmlns:p14="http://schemas.microsoft.com/office/powerpoint/2010/main" val="2281984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b="1" dirty="0" smtClean="0"/>
              <a:t>What is Contact Tracing?</a:t>
            </a:r>
            <a:endParaRPr lang="en-IE" b="1" dirty="0"/>
          </a:p>
        </p:txBody>
      </p:sp>
      <p:sp>
        <p:nvSpPr>
          <p:cNvPr id="3" name="Content Placeholder 2"/>
          <p:cNvSpPr>
            <a:spLocks noGrp="1"/>
          </p:cNvSpPr>
          <p:nvPr>
            <p:ph idx="1"/>
          </p:nvPr>
        </p:nvSpPr>
        <p:spPr/>
        <p:txBody>
          <a:bodyPr>
            <a:normAutofit/>
          </a:bodyPr>
          <a:lstStyle/>
          <a:p>
            <a:pPr marL="0" indent="0">
              <a:buNone/>
            </a:pPr>
            <a:r>
              <a:rPr lang="en-US" sz="2400" dirty="0"/>
              <a:t>Contact tracing is the process of identifying all people </a:t>
            </a:r>
            <a:r>
              <a:rPr lang="en-US" sz="2400" dirty="0" smtClean="0"/>
              <a:t> to whom a confirmed case </a:t>
            </a:r>
            <a:r>
              <a:rPr lang="en-US" sz="2400" dirty="0"/>
              <a:t>may have transmitted the infection, and putting in place measures to ensure these exposed people do not further transmit disease</a:t>
            </a:r>
          </a:p>
          <a:p>
            <a:pPr marL="0" indent="0">
              <a:buNone/>
            </a:pPr>
            <a:endParaRPr lang="en-IE" dirty="0" smtClean="0"/>
          </a:p>
          <a:p>
            <a:pPr marL="0" indent="0">
              <a:buNone/>
            </a:pPr>
            <a:endParaRPr lang="en-I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6176" y="3525011"/>
            <a:ext cx="1944216" cy="1728192"/>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31</a:t>
            </a:fld>
            <a:endParaRPr lang="en-IE" dirty="0"/>
          </a:p>
        </p:txBody>
      </p:sp>
    </p:spTree>
    <p:extLst>
      <p:ext uri="{BB962C8B-B14F-4D97-AF65-F5344CB8AC3E}">
        <p14:creationId xmlns:p14="http://schemas.microsoft.com/office/powerpoint/2010/main" val="128551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b="1" dirty="0" smtClean="0"/>
              <a:t>What does it involve?</a:t>
            </a:r>
            <a:endParaRPr lang="en-IE" b="1" dirty="0"/>
          </a:p>
        </p:txBody>
      </p:sp>
      <p:sp>
        <p:nvSpPr>
          <p:cNvPr id="3" name="Content Placeholder 2"/>
          <p:cNvSpPr>
            <a:spLocks noGrp="1"/>
          </p:cNvSpPr>
          <p:nvPr>
            <p:ph idx="1"/>
          </p:nvPr>
        </p:nvSpPr>
        <p:spPr>
          <a:xfrm>
            <a:off x="457200" y="1361976"/>
            <a:ext cx="5554960" cy="4320480"/>
          </a:xfrm>
        </p:spPr>
        <p:txBody>
          <a:bodyPr>
            <a:normAutofit/>
          </a:bodyPr>
          <a:lstStyle/>
          <a:p>
            <a:pPr marL="0" indent="0">
              <a:buNone/>
            </a:pPr>
            <a:r>
              <a:rPr lang="en-IE" sz="2400" dirty="0"/>
              <a:t>Phoning those people who were in contact with a confirmed case of COVID-19 to provide </a:t>
            </a:r>
            <a:endParaRPr lang="en-IE" sz="2400" dirty="0" smtClean="0"/>
          </a:p>
          <a:p>
            <a:pPr marL="0" indent="0">
              <a:buNone/>
            </a:pPr>
            <a:endParaRPr lang="en-IE" sz="2400" dirty="0"/>
          </a:p>
          <a:p>
            <a:pPr marL="0" indent="0">
              <a:buNone/>
            </a:pPr>
            <a:endParaRPr lang="en-IE" sz="2400" dirty="0"/>
          </a:p>
          <a:p>
            <a:pPr>
              <a:buFont typeface="Wingdings" pitchFamily="2" charset="2"/>
              <a:buChar char="ü"/>
            </a:pPr>
            <a:r>
              <a:rPr lang="en-IE" sz="2400" dirty="0"/>
              <a:t>Advise</a:t>
            </a:r>
          </a:p>
          <a:p>
            <a:pPr>
              <a:buFont typeface="Wingdings" pitchFamily="2" charset="2"/>
              <a:buChar char="ü"/>
            </a:pPr>
            <a:r>
              <a:rPr lang="en-IE" sz="2400" dirty="0"/>
              <a:t>Guidance</a:t>
            </a:r>
          </a:p>
          <a:p>
            <a:pPr>
              <a:buFont typeface="Wingdings" pitchFamily="2" charset="2"/>
              <a:buChar char="ü"/>
            </a:pPr>
            <a:r>
              <a:rPr lang="en-IE" sz="2400" dirty="0"/>
              <a:t>Information</a:t>
            </a:r>
            <a:endParaRPr lang="en-IE" sz="2000" dirty="0"/>
          </a:p>
          <a:p>
            <a:pPr marL="457200" lvl="1" indent="0">
              <a:buNone/>
            </a:pPr>
            <a:endParaRPr lang="en-IE"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1" y="1796819"/>
            <a:ext cx="2143125" cy="2857500"/>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32</a:t>
            </a:fld>
            <a:endParaRPr lang="en-IE" dirty="0"/>
          </a:p>
        </p:txBody>
      </p:sp>
    </p:spTree>
    <p:extLst>
      <p:ext uri="{BB962C8B-B14F-4D97-AF65-F5344CB8AC3E}">
        <p14:creationId xmlns:p14="http://schemas.microsoft.com/office/powerpoint/2010/main" val="4212099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IE" b="1" dirty="0" smtClean="0"/>
              <a:t>Definition of a contact</a:t>
            </a:r>
            <a:endParaRPr lang="en-IE" b="1" dirty="0"/>
          </a:p>
        </p:txBody>
      </p:sp>
      <p:sp>
        <p:nvSpPr>
          <p:cNvPr id="3" name="Content Placeholder 2"/>
          <p:cNvSpPr>
            <a:spLocks noGrp="1"/>
          </p:cNvSpPr>
          <p:nvPr>
            <p:ph idx="1"/>
          </p:nvPr>
        </p:nvSpPr>
        <p:spPr/>
        <p:txBody>
          <a:bodyPr>
            <a:normAutofit/>
          </a:bodyPr>
          <a:lstStyle/>
          <a:p>
            <a:pPr marL="0" indent="0">
              <a:buNone/>
            </a:pPr>
            <a:r>
              <a:rPr lang="en-IE" sz="2400" dirty="0" smtClean="0"/>
              <a:t>Anyone who has been in contact with someone who has been confirmed as having Covid-19.</a:t>
            </a:r>
          </a:p>
          <a:p>
            <a:pPr marL="0" indent="0">
              <a:buNone/>
            </a:pPr>
            <a:endParaRPr lang="en-IE" sz="2400" dirty="0" smtClean="0"/>
          </a:p>
          <a:p>
            <a:pPr marL="0" indent="0">
              <a:buNone/>
            </a:pPr>
            <a:r>
              <a:rPr lang="en-IE" sz="2400" dirty="0" smtClean="0"/>
              <a:t>The contact timeframe is </a:t>
            </a:r>
            <a:r>
              <a:rPr lang="en-IE" sz="2400" b="1" dirty="0" smtClean="0"/>
              <a:t>from the day the infected person showed signs of symptoms</a:t>
            </a:r>
            <a:r>
              <a:rPr lang="en-IE" sz="2400" dirty="0" smtClean="0"/>
              <a:t>  until the infected person is no longer classified as infectious by the treating team. </a:t>
            </a:r>
            <a:r>
              <a:rPr lang="en-IE" sz="2400" i="1" dirty="0" smtClean="0"/>
              <a:t>(usually 24 hours after symptom resolution)</a:t>
            </a:r>
          </a:p>
          <a:p>
            <a:pPr marL="0" indent="0">
              <a:buNone/>
            </a:pPr>
            <a:endParaRPr lang="en-IE" sz="2400" dirty="0"/>
          </a:p>
          <a:p>
            <a:pPr marL="0" indent="0">
              <a:buNone/>
            </a:pPr>
            <a:endParaRPr lang="en-IE" sz="2800" dirty="0" smtClean="0"/>
          </a:p>
          <a:p>
            <a:endParaRPr lang="en-IE" sz="2800" dirty="0"/>
          </a:p>
          <a:p>
            <a:endParaRPr lang="en-IE" sz="2800" dirty="0" smtClean="0"/>
          </a:p>
          <a:p>
            <a:endParaRPr lang="en-IE" sz="2800" dirty="0" smtClean="0"/>
          </a:p>
          <a:p>
            <a:endParaRPr lang="en-IE" sz="2800"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33</a:t>
            </a:fld>
            <a:endParaRPr lang="en-IE" dirty="0"/>
          </a:p>
        </p:txBody>
      </p:sp>
    </p:spTree>
    <p:extLst>
      <p:ext uri="{BB962C8B-B14F-4D97-AF65-F5344CB8AC3E}">
        <p14:creationId xmlns:p14="http://schemas.microsoft.com/office/powerpoint/2010/main" val="3216628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Types  of Contact </a:t>
            </a:r>
            <a:endParaRPr lang="en-IE" dirty="0"/>
          </a:p>
        </p:txBody>
      </p:sp>
      <p:sp>
        <p:nvSpPr>
          <p:cNvPr id="6" name="Content Placeholder 5"/>
          <p:cNvSpPr>
            <a:spLocks noGrp="1"/>
          </p:cNvSpPr>
          <p:nvPr>
            <p:ph idx="1"/>
          </p:nvPr>
        </p:nvSpPr>
        <p:spPr/>
        <p:txBody>
          <a:bodyPr/>
          <a:lstStyle/>
          <a:p>
            <a:pPr marL="514350" indent="-514350">
              <a:buFont typeface="+mj-lt"/>
              <a:buAutoNum type="arabicPeriod"/>
            </a:pPr>
            <a:endParaRPr lang="en-IE" dirty="0" smtClean="0"/>
          </a:p>
          <a:p>
            <a:pPr marL="514350" indent="-514350">
              <a:buFont typeface="+mj-lt"/>
              <a:buAutoNum type="arabicPeriod"/>
            </a:pPr>
            <a:r>
              <a:rPr lang="en-IE" sz="2800" dirty="0" smtClean="0"/>
              <a:t>Close Contact </a:t>
            </a:r>
          </a:p>
          <a:p>
            <a:pPr marL="514350" indent="-514350">
              <a:buFont typeface="+mj-lt"/>
              <a:buAutoNum type="arabicPeriod"/>
            </a:pPr>
            <a:r>
              <a:rPr lang="en-IE" sz="2800" dirty="0" smtClean="0"/>
              <a:t>Casual Contact</a:t>
            </a:r>
          </a:p>
          <a:p>
            <a:pPr marL="514350" indent="-514350">
              <a:buFont typeface="+mj-lt"/>
              <a:buAutoNum type="arabicPeriod"/>
            </a:pPr>
            <a:r>
              <a:rPr lang="en-IE" sz="2800" dirty="0" smtClean="0">
                <a:solidFill>
                  <a:srgbClr val="C00000"/>
                </a:solidFill>
              </a:rPr>
              <a:t>Unknown Contacts</a:t>
            </a:r>
          </a:p>
        </p:txBody>
      </p:sp>
      <p:sp>
        <p:nvSpPr>
          <p:cNvPr id="4" name="Footer Placeholder 3"/>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34</a:t>
            </a:fld>
            <a:endParaRPr lang="en-IE" dirty="0"/>
          </a:p>
        </p:txBody>
      </p:sp>
    </p:spTree>
    <p:extLst>
      <p:ext uri="{BB962C8B-B14F-4D97-AF65-F5344CB8AC3E}">
        <p14:creationId xmlns:p14="http://schemas.microsoft.com/office/powerpoint/2010/main" val="4138175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Definition of a Close Contact</a:t>
            </a:r>
            <a:endParaRPr lang="en-IE" dirty="0"/>
          </a:p>
        </p:txBody>
      </p:sp>
      <p:sp>
        <p:nvSpPr>
          <p:cNvPr id="3" name="Content Placeholder 2"/>
          <p:cNvSpPr>
            <a:spLocks noGrp="1"/>
          </p:cNvSpPr>
          <p:nvPr>
            <p:ph idx="1"/>
          </p:nvPr>
        </p:nvSpPr>
        <p:spPr>
          <a:xfrm>
            <a:off x="457200" y="1361976"/>
            <a:ext cx="4546848" cy="4320480"/>
          </a:xfrm>
        </p:spPr>
        <p:txBody>
          <a:bodyPr>
            <a:normAutofit/>
          </a:bodyPr>
          <a:lstStyle/>
          <a:p>
            <a:pPr marL="0" indent="0">
              <a:buNone/>
            </a:pPr>
            <a:r>
              <a:rPr lang="en-IE" sz="2000" dirty="0" smtClean="0"/>
              <a:t>Is defined as an </a:t>
            </a:r>
            <a:r>
              <a:rPr lang="en-IE" sz="2000" dirty="0"/>
              <a:t>individual who has had greater than </a:t>
            </a:r>
            <a:r>
              <a:rPr lang="en-IE" sz="2000" b="1" dirty="0"/>
              <a:t>15 minutes face-to-face </a:t>
            </a:r>
            <a:r>
              <a:rPr lang="en-IE" sz="2000" b="1" dirty="0" smtClean="0"/>
              <a:t>contact </a:t>
            </a:r>
            <a:r>
              <a:rPr lang="en-IE" sz="2000" dirty="0" smtClean="0"/>
              <a:t>with </a:t>
            </a:r>
            <a:r>
              <a:rPr lang="en-IE" sz="2000" dirty="0"/>
              <a:t>a confirmed </a:t>
            </a:r>
            <a:r>
              <a:rPr lang="en-IE" sz="2000" dirty="0" smtClean="0"/>
              <a:t>case of Covid-19 </a:t>
            </a:r>
            <a:r>
              <a:rPr lang="en-IE" sz="2000" dirty="0"/>
              <a:t>in any </a:t>
            </a:r>
            <a:r>
              <a:rPr lang="en-IE" sz="2000" dirty="0" smtClean="0"/>
              <a:t>setting within </a:t>
            </a:r>
            <a:r>
              <a:rPr lang="en-IE" sz="2000" b="1" dirty="0" smtClean="0"/>
              <a:t>less than 2 meters </a:t>
            </a:r>
            <a:r>
              <a:rPr lang="en-IE" sz="2000" dirty="0" smtClean="0"/>
              <a:t>distance.</a:t>
            </a:r>
            <a:endParaRPr lang="en-IE" sz="2000" dirty="0"/>
          </a:p>
          <a:p>
            <a:pPr marL="0" indent="0">
              <a:buNone/>
            </a:pPr>
            <a:endParaRPr lang="en-IE" b="1" dirty="0" smtClean="0"/>
          </a:p>
          <a:p>
            <a:pPr marL="0" indent="0">
              <a:buNone/>
            </a:pPr>
            <a:endParaRPr lang="en-IE"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5611"/>
          <a:stretch/>
        </p:blipFill>
        <p:spPr>
          <a:xfrm>
            <a:off x="5155300" y="2643455"/>
            <a:ext cx="2057400" cy="2497156"/>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5611"/>
          <a:stretch/>
        </p:blipFill>
        <p:spPr>
          <a:xfrm>
            <a:off x="6516216" y="2643454"/>
            <a:ext cx="2057400" cy="2497156"/>
          </a:xfrm>
          <a:prstGeom prst="rect">
            <a:avLst/>
          </a:prstGeom>
        </p:spPr>
      </p:pic>
      <p:cxnSp>
        <p:nvCxnSpPr>
          <p:cNvPr id="7" name="Straight Arrow Connector 6"/>
          <p:cNvCxnSpPr/>
          <p:nvPr/>
        </p:nvCxnSpPr>
        <p:spPr>
          <a:xfrm>
            <a:off x="6587346" y="3525011"/>
            <a:ext cx="545232"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16216" y="3707365"/>
            <a:ext cx="659924" cy="276999"/>
          </a:xfrm>
          <a:prstGeom prst="rect">
            <a:avLst/>
          </a:prstGeom>
          <a:noFill/>
        </p:spPr>
        <p:txBody>
          <a:bodyPr wrap="none" rtlCol="0">
            <a:spAutoFit/>
          </a:bodyPr>
          <a:lstStyle/>
          <a:p>
            <a:r>
              <a:rPr lang="en-IE" sz="1200" dirty="0" smtClean="0">
                <a:solidFill>
                  <a:srgbClr val="FF0000"/>
                </a:solidFill>
                <a:latin typeface="+mj-lt"/>
              </a:rPr>
              <a:t>˃2 </a:t>
            </a:r>
            <a:r>
              <a:rPr lang="en-IE" sz="1200" dirty="0" err="1" smtClean="0">
                <a:solidFill>
                  <a:srgbClr val="FF0000"/>
                </a:solidFill>
                <a:latin typeface="+mj-lt"/>
              </a:rPr>
              <a:t>mtrs</a:t>
            </a:r>
            <a:endParaRPr lang="en-IE" sz="1200" dirty="0">
              <a:solidFill>
                <a:srgbClr val="FF0000"/>
              </a:solidFill>
              <a:latin typeface="+mj-l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0172" y="1220755"/>
            <a:ext cx="783530" cy="1044707"/>
          </a:xfrm>
          <a:prstGeom prst="rect">
            <a:avLst/>
          </a:prstGeom>
        </p:spPr>
      </p:pic>
      <p:sp>
        <p:nvSpPr>
          <p:cNvPr id="6" name="Rectangle 5"/>
          <p:cNvSpPr/>
          <p:nvPr/>
        </p:nvSpPr>
        <p:spPr>
          <a:xfrm>
            <a:off x="467544" y="6117299"/>
            <a:ext cx="7416824" cy="246221"/>
          </a:xfrm>
          <a:prstGeom prst="rect">
            <a:avLst/>
          </a:prstGeom>
        </p:spPr>
        <p:txBody>
          <a:bodyPr wrap="square">
            <a:spAutoFit/>
          </a:bodyPr>
          <a:lstStyle/>
          <a:p>
            <a:r>
              <a:rPr lang="en-IE" sz="1000" i="1" dirty="0"/>
              <a:t>HSE National Interim Guidelines for the public health management of contacts of cases of covid-19, including healthcare workers</a:t>
            </a:r>
          </a:p>
        </p:txBody>
      </p:sp>
      <p:sp>
        <p:nvSpPr>
          <p:cNvPr id="12" name="Footer Placeholder 11"/>
          <p:cNvSpPr>
            <a:spLocks noGrp="1"/>
          </p:cNvSpPr>
          <p:nvPr>
            <p:ph type="ftr" sz="quarter" idx="11"/>
          </p:nvPr>
        </p:nvSpPr>
        <p:spPr/>
        <p:txBody>
          <a:bodyPr/>
          <a:lstStyle/>
          <a:p>
            <a:r>
              <a:rPr lang="en-IE" smtClean="0"/>
              <a:t>NCTP Revision 05  </a:t>
            </a:r>
            <a:endParaRPr lang="en-IE" dirty="0"/>
          </a:p>
        </p:txBody>
      </p:sp>
      <p:sp>
        <p:nvSpPr>
          <p:cNvPr id="13" name="Slide Number Placeholder 12"/>
          <p:cNvSpPr>
            <a:spLocks noGrp="1"/>
          </p:cNvSpPr>
          <p:nvPr>
            <p:ph type="sldNum" sz="quarter" idx="12"/>
          </p:nvPr>
        </p:nvSpPr>
        <p:spPr/>
        <p:txBody>
          <a:bodyPr/>
          <a:lstStyle/>
          <a:p>
            <a:fld id="{D240F0F5-A8C8-457D-933A-8CE786927DCC}" type="slidenum">
              <a:rPr lang="en-IE" smtClean="0"/>
              <a:pPr/>
              <a:t>35</a:t>
            </a:fld>
            <a:endParaRPr lang="en-IE" dirty="0"/>
          </a:p>
        </p:txBody>
      </p:sp>
    </p:spTree>
    <p:extLst>
      <p:ext uri="{BB962C8B-B14F-4D97-AF65-F5344CB8AC3E}">
        <p14:creationId xmlns:p14="http://schemas.microsoft.com/office/powerpoint/2010/main" val="2836552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3253"/>
            <a:ext cx="8229600" cy="1143000"/>
          </a:xfrm>
          <a:prstGeom prst="rect">
            <a:avLst/>
          </a:prstGeom>
        </p:spPr>
        <p:txBody>
          <a:bodyPr/>
          <a:lstStyle/>
          <a:p>
            <a:r>
              <a:rPr lang="en-IE" b="1" dirty="0" smtClean="0"/>
              <a:t>Examples of Close Contacts</a:t>
            </a:r>
            <a:endParaRPr lang="en-IE" b="1" dirty="0"/>
          </a:p>
        </p:txBody>
      </p:sp>
      <p:sp>
        <p:nvSpPr>
          <p:cNvPr id="3" name="Content Placeholder 2"/>
          <p:cNvSpPr>
            <a:spLocks noGrp="1"/>
          </p:cNvSpPr>
          <p:nvPr>
            <p:ph idx="1"/>
          </p:nvPr>
        </p:nvSpPr>
        <p:spPr>
          <a:xfrm>
            <a:off x="539552" y="1072416"/>
            <a:ext cx="5760640" cy="4525963"/>
          </a:xfrm>
        </p:spPr>
        <p:txBody>
          <a:bodyPr>
            <a:noAutofit/>
          </a:bodyPr>
          <a:lstStyle/>
          <a:p>
            <a:pPr marL="742950" indent="-742950">
              <a:buFont typeface="+mj-lt"/>
              <a:buAutoNum type="arabicPeriod"/>
            </a:pPr>
            <a:r>
              <a:rPr lang="en-IE" sz="3600" b="1" dirty="0" smtClean="0"/>
              <a:t>Household contacts </a:t>
            </a:r>
          </a:p>
          <a:p>
            <a:pPr marL="742950" indent="-742950">
              <a:buFont typeface="+mj-lt"/>
              <a:buAutoNum type="arabicPeriod"/>
            </a:pPr>
            <a:endParaRPr lang="en-IE" sz="3600" b="1" dirty="0" smtClean="0"/>
          </a:p>
          <a:p>
            <a:pPr marL="742950" indent="-742950">
              <a:buFont typeface="+mj-lt"/>
              <a:buAutoNum type="arabicPeriod"/>
            </a:pPr>
            <a:r>
              <a:rPr lang="en-IE" sz="3600" b="1" dirty="0" smtClean="0"/>
              <a:t>Closed </a:t>
            </a:r>
            <a:r>
              <a:rPr lang="en-IE" sz="3600" b="1" dirty="0"/>
              <a:t>space contact </a:t>
            </a:r>
            <a:endParaRPr lang="en-IE" sz="3600" b="1" dirty="0" smtClean="0"/>
          </a:p>
          <a:p>
            <a:pPr marL="742950" indent="-742950">
              <a:buFont typeface="+mj-lt"/>
              <a:buAutoNum type="arabicPeriod"/>
            </a:pPr>
            <a:endParaRPr lang="en-IE" sz="3600" b="1" dirty="0" smtClean="0"/>
          </a:p>
          <a:p>
            <a:pPr marL="742950" indent="-742950">
              <a:buFont typeface="+mj-lt"/>
              <a:buAutoNum type="arabicPeriod"/>
            </a:pPr>
            <a:r>
              <a:rPr lang="en-IE" sz="3600" b="1" dirty="0" smtClean="0"/>
              <a:t>Healthcare work</a:t>
            </a:r>
            <a:r>
              <a:rPr lang="en-IE" sz="4000" b="1" dirty="0" smtClean="0"/>
              <a:t>ers</a:t>
            </a:r>
            <a:endParaRPr lang="en-IE" sz="2800" dirty="0"/>
          </a:p>
          <a:p>
            <a:pPr marL="742950" indent="-742950">
              <a:buFont typeface="+mj-lt"/>
              <a:buAutoNum type="arabicPeriod"/>
            </a:pPr>
            <a:endParaRPr lang="en-IE" sz="3600" b="1" dirty="0" smtClean="0"/>
          </a:p>
          <a:p>
            <a:pPr marL="742950" indent="-742950">
              <a:buFont typeface="+mj-lt"/>
              <a:buAutoNum type="arabicPeriod"/>
            </a:pPr>
            <a:r>
              <a:rPr lang="en-IE" sz="3600" b="1" dirty="0" smtClean="0"/>
              <a:t>Passengers </a:t>
            </a:r>
            <a:r>
              <a:rPr lang="en-IE" sz="3600" b="1" dirty="0"/>
              <a:t>on an </a:t>
            </a:r>
            <a:r>
              <a:rPr lang="en-IE" sz="3600" b="1" dirty="0" smtClean="0"/>
              <a:t>aircraft</a:t>
            </a:r>
            <a:endParaRPr lang="en-IE" sz="1200" b="1" dirty="0" smtClean="0"/>
          </a:p>
          <a:p>
            <a:pPr marL="0" indent="0">
              <a:buNone/>
            </a:pPr>
            <a:r>
              <a:rPr lang="en-IE" sz="1200" i="1" dirty="0" smtClean="0"/>
              <a:t>HSE National Interim Guidelines for the public health management of contacts of cases of covid-19, including healthcare workers</a:t>
            </a:r>
            <a:endParaRPr lang="en-IE" sz="1200" i="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46" y="980728"/>
            <a:ext cx="1334447" cy="124813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679" y="5027277"/>
            <a:ext cx="1485900" cy="10287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566" y="2420888"/>
            <a:ext cx="1008125" cy="1627496"/>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20072" y="3698590"/>
            <a:ext cx="637034" cy="1192497"/>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10" name="Slide Number Placeholder 9"/>
          <p:cNvSpPr>
            <a:spLocks noGrp="1"/>
          </p:cNvSpPr>
          <p:nvPr>
            <p:ph type="sldNum" sz="quarter" idx="12"/>
          </p:nvPr>
        </p:nvSpPr>
        <p:spPr/>
        <p:txBody>
          <a:bodyPr/>
          <a:lstStyle/>
          <a:p>
            <a:fld id="{D240F0F5-A8C8-457D-933A-8CE786927DCC}" type="slidenum">
              <a:rPr lang="en-IE" smtClean="0"/>
              <a:pPr/>
              <a:t>36</a:t>
            </a:fld>
            <a:endParaRPr lang="en-IE" dirty="0"/>
          </a:p>
        </p:txBody>
      </p:sp>
    </p:spTree>
    <p:extLst>
      <p:ext uri="{BB962C8B-B14F-4D97-AF65-F5344CB8AC3E}">
        <p14:creationId xmlns:p14="http://schemas.microsoft.com/office/powerpoint/2010/main" val="1535311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b="1" dirty="0" smtClean="0">
                <a:solidFill>
                  <a:schemeClr val="tx1"/>
                </a:solidFill>
              </a:rPr>
              <a:t>Characteristics of a Casual Contact</a:t>
            </a:r>
            <a:endParaRPr lang="en-IE" b="1" dirty="0">
              <a:solidFill>
                <a:schemeClr val="tx1"/>
              </a:solidFill>
            </a:endParaRPr>
          </a:p>
        </p:txBody>
      </p:sp>
      <p:sp>
        <p:nvSpPr>
          <p:cNvPr id="3" name="Content Placeholder 2"/>
          <p:cNvSpPr>
            <a:spLocks noGrp="1"/>
          </p:cNvSpPr>
          <p:nvPr>
            <p:ph idx="1"/>
          </p:nvPr>
        </p:nvSpPr>
        <p:spPr>
          <a:xfrm>
            <a:off x="457200" y="1361976"/>
            <a:ext cx="6851104" cy="4320480"/>
          </a:xfrm>
        </p:spPr>
        <p:txBody>
          <a:bodyPr>
            <a:normAutofit/>
          </a:bodyPr>
          <a:lstStyle/>
          <a:p>
            <a:pPr marL="0" indent="0">
              <a:buNone/>
            </a:pPr>
            <a:r>
              <a:rPr lang="en-IE" sz="1800" dirty="0" smtClean="0"/>
              <a:t>Any </a:t>
            </a:r>
            <a:r>
              <a:rPr lang="en-IE" sz="1800" dirty="0"/>
              <a:t>individual who has shared a </a:t>
            </a:r>
            <a:r>
              <a:rPr lang="en-IE" sz="2100" b="1" dirty="0" smtClean="0"/>
              <a:t>Closed Space </a:t>
            </a:r>
            <a:r>
              <a:rPr lang="en-IE" sz="1800" dirty="0"/>
              <a:t>with a confirmed case for </a:t>
            </a:r>
            <a:r>
              <a:rPr lang="en-IE" sz="1800" b="1" dirty="0"/>
              <a:t>less than two </a:t>
            </a:r>
            <a:r>
              <a:rPr lang="en-IE" sz="1800" b="1" dirty="0" smtClean="0"/>
              <a:t>hours</a:t>
            </a:r>
            <a:r>
              <a:rPr lang="en-IE" sz="1800" b="1" dirty="0"/>
              <a:t> </a:t>
            </a:r>
            <a:endParaRPr lang="en-IE" sz="1800" b="1" dirty="0" smtClean="0"/>
          </a:p>
          <a:p>
            <a:pPr marL="0" indent="0">
              <a:buNone/>
            </a:pPr>
            <a:endParaRPr lang="en-IE" sz="1800" b="1" dirty="0"/>
          </a:p>
          <a:p>
            <a:pPr marL="0" indent="0">
              <a:buNone/>
            </a:pPr>
            <a:r>
              <a:rPr lang="en-IE" sz="1800" dirty="0" smtClean="0"/>
              <a:t>Any individual who has shared a closed space with a confirmed case for </a:t>
            </a:r>
            <a:r>
              <a:rPr lang="en-IE" sz="1800" b="1" dirty="0" smtClean="0"/>
              <a:t>longer than two hours</a:t>
            </a:r>
            <a:r>
              <a:rPr lang="en-IE" sz="1800" dirty="0" smtClean="0"/>
              <a:t>, but following a risk assessment, does not meet the definition of a close contact.</a:t>
            </a:r>
          </a:p>
          <a:p>
            <a:pPr marL="0" indent="0">
              <a:buNone/>
            </a:pPr>
            <a:endParaRPr lang="en-IE" sz="1800" dirty="0"/>
          </a:p>
          <a:p>
            <a:pPr marL="0" indent="0">
              <a:buNone/>
            </a:pPr>
            <a:r>
              <a:rPr lang="en-IE" sz="2100" b="1" dirty="0"/>
              <a:t>Passengers on an aircraft </a:t>
            </a:r>
            <a:r>
              <a:rPr lang="en-IE" sz="1800" dirty="0"/>
              <a:t>sitting </a:t>
            </a:r>
            <a:r>
              <a:rPr lang="en-IE" sz="1800" b="1" dirty="0"/>
              <a:t>beyond two seats </a:t>
            </a:r>
            <a:r>
              <a:rPr lang="en-IE" sz="1800" dirty="0"/>
              <a:t>(in any direction) of a confirmed case. </a:t>
            </a:r>
          </a:p>
          <a:p>
            <a:pPr marL="0" indent="0">
              <a:buNone/>
            </a:pPr>
            <a:endParaRPr lang="en-IE"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525" y="4581128"/>
            <a:ext cx="1576388" cy="965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638" y="1203737"/>
            <a:ext cx="1259372" cy="1679163"/>
          </a:xfrm>
          <a:prstGeom prst="rect">
            <a:avLst/>
          </a:prstGeom>
        </p:spPr>
      </p:pic>
      <p:sp>
        <p:nvSpPr>
          <p:cNvPr id="10" name="TextBox 9"/>
          <p:cNvSpPr txBox="1"/>
          <p:nvPr/>
        </p:nvSpPr>
        <p:spPr>
          <a:xfrm>
            <a:off x="7421733" y="2648525"/>
            <a:ext cx="895181" cy="369332"/>
          </a:xfrm>
          <a:prstGeom prst="rect">
            <a:avLst/>
          </a:prstGeom>
          <a:noFill/>
        </p:spPr>
        <p:txBody>
          <a:bodyPr wrap="none" rtlCol="0">
            <a:spAutoFit/>
          </a:bodyPr>
          <a:lstStyle/>
          <a:p>
            <a:r>
              <a:rPr lang="en-IE" b="1" dirty="0" smtClean="0">
                <a:solidFill>
                  <a:srgbClr val="FF0000"/>
                </a:solidFill>
              </a:rPr>
              <a:t>2 hours</a:t>
            </a:r>
            <a:endParaRPr lang="en-IE" b="1" dirty="0">
              <a:solidFill>
                <a:srgbClr val="FF0000"/>
              </a:solidFill>
            </a:endParaRPr>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37</a:t>
            </a:fld>
            <a:endParaRPr lang="en-IE" dirty="0"/>
          </a:p>
        </p:txBody>
      </p:sp>
    </p:spTree>
    <p:extLst>
      <p:ext uri="{BB962C8B-B14F-4D97-AF65-F5344CB8AC3E}">
        <p14:creationId xmlns:p14="http://schemas.microsoft.com/office/powerpoint/2010/main" val="29918242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Confidentiality &amp; GDPR</a:t>
            </a:r>
            <a:endParaRPr lang="en-IE" dirty="0"/>
          </a:p>
        </p:txBody>
      </p:sp>
      <p:sp>
        <p:nvSpPr>
          <p:cNvPr id="3" name="Content Placeholder 2"/>
          <p:cNvSpPr>
            <a:spLocks noGrp="1"/>
          </p:cNvSpPr>
          <p:nvPr>
            <p:ph idx="1"/>
          </p:nvPr>
        </p:nvSpPr>
        <p:spPr/>
        <p:txBody>
          <a:bodyPr/>
          <a:lstStyle/>
          <a:p>
            <a:r>
              <a:rPr lang="en-IE" dirty="0" smtClean="0">
                <a:solidFill>
                  <a:srgbClr val="FF0000"/>
                </a:solidFill>
              </a:rPr>
              <a:t>Form to be inserted here – Lorraine Murphy</a:t>
            </a:r>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38</a:t>
            </a:fld>
            <a:endParaRPr lang="en-IE" dirty="0"/>
          </a:p>
        </p:txBody>
      </p:sp>
    </p:spTree>
    <p:extLst>
      <p:ext uri="{BB962C8B-B14F-4D97-AF65-F5344CB8AC3E}">
        <p14:creationId xmlns:p14="http://schemas.microsoft.com/office/powerpoint/2010/main" val="478713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Additional Modules</a:t>
            </a:r>
            <a:endParaRPr lang="en-IE" dirty="0"/>
          </a:p>
        </p:txBody>
      </p:sp>
      <p:sp>
        <p:nvSpPr>
          <p:cNvPr id="3" name="Content Placeholder 2"/>
          <p:cNvSpPr>
            <a:spLocks noGrp="1"/>
          </p:cNvSpPr>
          <p:nvPr>
            <p:ph idx="1"/>
          </p:nvPr>
        </p:nvSpPr>
        <p:spPr/>
        <p:txBody>
          <a:bodyPr>
            <a:normAutofit/>
          </a:bodyPr>
          <a:lstStyle/>
          <a:p>
            <a:pPr marL="0" indent="0">
              <a:buNone/>
            </a:pPr>
            <a:endParaRPr lang="en-IE" sz="2800" b="1" dirty="0" smtClean="0"/>
          </a:p>
          <a:p>
            <a:pPr marL="0" indent="0">
              <a:buNone/>
            </a:pPr>
            <a:r>
              <a:rPr lang="en-IE" sz="2800" b="1" dirty="0" smtClean="0"/>
              <a:t>Module 1 – How to conduct Call 1 - Index Case </a:t>
            </a:r>
          </a:p>
          <a:p>
            <a:pPr marL="0" indent="0">
              <a:buNone/>
            </a:pPr>
            <a:endParaRPr lang="en-IE" sz="2800" b="1" dirty="0"/>
          </a:p>
          <a:p>
            <a:pPr marL="0" indent="0">
              <a:buNone/>
            </a:pPr>
            <a:r>
              <a:rPr lang="en-IE" sz="2800" b="1" dirty="0" smtClean="0"/>
              <a:t>Module 2 – How to conduct Call 2 – Identify Contacts</a:t>
            </a:r>
          </a:p>
          <a:p>
            <a:pPr marL="0" indent="0">
              <a:buNone/>
            </a:pPr>
            <a:endParaRPr lang="en-IE" sz="2800" b="1" dirty="0"/>
          </a:p>
          <a:p>
            <a:pPr marL="0" indent="0">
              <a:buNone/>
            </a:pPr>
            <a:r>
              <a:rPr lang="en-IE" sz="2800" b="1" dirty="0" smtClean="0"/>
              <a:t>Module 3 – How to conduct Call 3 – Close Contacts</a:t>
            </a:r>
            <a:endParaRPr lang="en-IE" sz="28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1491414" cy="1484785"/>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39</a:t>
            </a:fld>
            <a:endParaRPr lang="en-IE" dirty="0"/>
          </a:p>
        </p:txBody>
      </p:sp>
    </p:spTree>
    <p:extLst>
      <p:ext uri="{BB962C8B-B14F-4D97-AF65-F5344CB8AC3E}">
        <p14:creationId xmlns:p14="http://schemas.microsoft.com/office/powerpoint/2010/main" val="240598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3" y="476672"/>
            <a:ext cx="9144000" cy="1220753"/>
          </a:xfrm>
          <a:prstGeom prst="rect">
            <a:avLst/>
          </a:prstGeom>
        </p:spPr>
        <p:txBody>
          <a:bodyPr/>
          <a:lstStyle/>
          <a:p>
            <a:r>
              <a:rPr lang="en-IE" dirty="0" smtClean="0"/>
              <a:t>Section 1 – Corona Virus Background </a:t>
            </a:r>
            <a:endParaRPr lang="en-I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256" y="2204864"/>
            <a:ext cx="5014843" cy="3744416"/>
          </a:xfrm>
          <a:prstGeom prst="rect">
            <a:avLst/>
          </a:prstGeom>
        </p:spPr>
      </p:pic>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4</a:t>
            </a:fld>
            <a:endParaRPr lang="en-IE" dirty="0"/>
          </a:p>
        </p:txBody>
      </p:sp>
    </p:spTree>
    <p:extLst>
      <p:ext uri="{BB962C8B-B14F-4D97-AF65-F5344CB8AC3E}">
        <p14:creationId xmlns:p14="http://schemas.microsoft.com/office/powerpoint/2010/main" val="23183664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E" sz="2400" dirty="0" smtClean="0"/>
              <a:t>Material Prepared by the </a:t>
            </a:r>
          </a:p>
          <a:p>
            <a:pPr marL="0" indent="0" algn="ctr">
              <a:buNone/>
            </a:pPr>
            <a:r>
              <a:rPr lang="en-IE" sz="2400" dirty="0" smtClean="0"/>
              <a:t>HSE National Contact Tracing Programme</a:t>
            </a:r>
          </a:p>
          <a:p>
            <a:pPr marL="0" indent="0" algn="ctr">
              <a:buNone/>
            </a:pPr>
            <a:r>
              <a:rPr lang="en-IE" sz="2400" dirty="0" smtClean="0"/>
              <a:t>Training &amp; Resources Team</a:t>
            </a:r>
          </a:p>
          <a:p>
            <a:pPr marL="0" indent="0" algn="ctr">
              <a:buNone/>
            </a:pPr>
            <a:endParaRPr lang="en-IE" sz="2400" dirty="0" smtClean="0"/>
          </a:p>
          <a:p>
            <a:pPr marL="0" indent="0" algn="ctr">
              <a:buNone/>
            </a:pPr>
            <a:endParaRPr lang="en-IE" sz="2400" dirty="0"/>
          </a:p>
          <a:p>
            <a:pPr marL="0" indent="0" algn="ctr">
              <a:buNone/>
            </a:pPr>
            <a:r>
              <a:rPr lang="en-IE" sz="2400" dirty="0" smtClean="0"/>
              <a:t>Refer to www.????? for up-to-date materials</a:t>
            </a:r>
          </a:p>
          <a:p>
            <a:pPr marL="0" indent="0" algn="ctr">
              <a:buNone/>
            </a:pPr>
            <a:endParaRPr lang="en-IE" dirty="0"/>
          </a:p>
          <a:p>
            <a:pPr marL="0" indent="0" algn="ctr">
              <a:buNone/>
            </a:pPr>
            <a:endParaRPr lang="en-IE" dirty="0"/>
          </a:p>
        </p:txBody>
      </p:sp>
      <p:sp>
        <p:nvSpPr>
          <p:cNvPr id="4" name="Footer Placeholder 3"/>
          <p:cNvSpPr>
            <a:spLocks noGrp="1"/>
          </p:cNvSpPr>
          <p:nvPr>
            <p:ph type="ftr" sz="quarter" idx="11"/>
          </p:nvPr>
        </p:nvSpPr>
        <p:spPr/>
        <p:txBody>
          <a:bodyPr/>
          <a:lstStyle/>
          <a:p>
            <a:r>
              <a:rPr lang="en-IE" smtClean="0"/>
              <a:t>NCTP Revision 05  </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pPr/>
              <a:t>40</a:t>
            </a:fld>
            <a:endParaRPr lang="en-I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887" y="4725144"/>
            <a:ext cx="1143000" cy="1238250"/>
          </a:xfrm>
          <a:prstGeom prst="rect">
            <a:avLst/>
          </a:prstGeom>
        </p:spPr>
      </p:pic>
    </p:spTree>
    <p:extLst>
      <p:ext uri="{BB962C8B-B14F-4D97-AF65-F5344CB8AC3E}">
        <p14:creationId xmlns:p14="http://schemas.microsoft.com/office/powerpoint/2010/main" val="169465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What is a Coronavirus?</a:t>
            </a:r>
            <a:endParaRPr lang="en-IE" b="1" dirty="0"/>
          </a:p>
        </p:txBody>
      </p:sp>
      <p:sp>
        <p:nvSpPr>
          <p:cNvPr id="3" name="Content Placeholder 2"/>
          <p:cNvSpPr>
            <a:spLocks noGrp="1"/>
          </p:cNvSpPr>
          <p:nvPr>
            <p:ph sz="half" idx="1"/>
          </p:nvPr>
        </p:nvSpPr>
        <p:spPr>
          <a:xfrm>
            <a:off x="457200" y="1446643"/>
            <a:ext cx="5050904" cy="4286613"/>
          </a:xfrm>
        </p:spPr>
        <p:txBody>
          <a:bodyPr>
            <a:normAutofit/>
          </a:bodyPr>
          <a:lstStyle/>
          <a:p>
            <a:pPr>
              <a:buFont typeface="Wingdings" pitchFamily="2" charset="2"/>
              <a:buChar char="§"/>
            </a:pPr>
            <a:endParaRPr lang="en-IE" sz="2000" dirty="0" smtClean="0"/>
          </a:p>
          <a:p>
            <a:pPr>
              <a:buFont typeface="Wingdings" pitchFamily="2" charset="2"/>
              <a:buChar char="§"/>
            </a:pPr>
            <a:r>
              <a:rPr lang="en-IE" sz="2000" dirty="0" smtClean="0"/>
              <a:t>A </a:t>
            </a:r>
            <a:r>
              <a:rPr lang="en-IE" sz="2000" dirty="0"/>
              <a:t>coronavirus is a type of </a:t>
            </a:r>
            <a:r>
              <a:rPr lang="en-IE" sz="2000" dirty="0" smtClean="0"/>
              <a:t> Zoonotic virus found in animals and humans. </a:t>
            </a:r>
          </a:p>
          <a:p>
            <a:pPr>
              <a:buFont typeface="Wingdings" pitchFamily="2" charset="2"/>
              <a:buChar char="§"/>
            </a:pPr>
            <a:endParaRPr lang="en-IE" sz="2000" dirty="0">
              <a:solidFill>
                <a:srgbClr val="FF0000"/>
              </a:solidFill>
            </a:endParaRPr>
          </a:p>
          <a:p>
            <a:pPr>
              <a:buFont typeface="Wingdings" pitchFamily="2" charset="2"/>
              <a:buChar char="§"/>
            </a:pPr>
            <a:endParaRPr lang="en-IE" sz="2000" dirty="0" smtClean="0"/>
          </a:p>
          <a:p>
            <a:pPr>
              <a:buFont typeface="Wingdings" pitchFamily="2" charset="2"/>
              <a:buChar char="§"/>
            </a:pPr>
            <a:r>
              <a:rPr lang="en-IE" sz="2000" dirty="0" smtClean="0"/>
              <a:t>As </a:t>
            </a:r>
            <a:r>
              <a:rPr lang="en-IE" sz="2000" dirty="0"/>
              <a:t>a group, coronaviruses are common across the world</a:t>
            </a:r>
            <a:r>
              <a:rPr lang="en-IE" sz="2000" dirty="0" smtClean="0"/>
              <a:t>.</a:t>
            </a:r>
          </a:p>
          <a:p>
            <a:pPr>
              <a:buFont typeface="Wingdings" pitchFamily="2" charset="2"/>
              <a:buChar char="§"/>
            </a:pPr>
            <a:endParaRPr lang="en-IE" sz="2000" dirty="0" smtClean="0"/>
          </a:p>
          <a:p>
            <a:pPr marL="0" indent="0">
              <a:buNone/>
            </a:pPr>
            <a:endParaRPr lang="en-IE" sz="2000" dirty="0"/>
          </a:p>
          <a:p>
            <a:pPr>
              <a:buFont typeface="Wingdings" pitchFamily="2" charset="2"/>
              <a:buChar char="§"/>
            </a:pPr>
            <a:endParaRPr lang="en-IE" sz="2000" dirty="0" smtClean="0"/>
          </a:p>
          <a:p>
            <a:pPr marL="0" indent="0">
              <a:buNone/>
            </a:pPr>
            <a:endParaRPr lang="en-IE" sz="2400" dirty="0" smtClean="0"/>
          </a:p>
        </p:txBody>
      </p:sp>
      <p:pic>
        <p:nvPicPr>
          <p:cNvPr id="307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84168" y="1556792"/>
            <a:ext cx="2520280" cy="26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5</a:t>
            </a:fld>
            <a:endParaRPr lang="en-IE" dirty="0"/>
          </a:p>
        </p:txBody>
      </p:sp>
    </p:spTree>
    <p:extLst>
      <p:ext uri="{BB962C8B-B14F-4D97-AF65-F5344CB8AC3E}">
        <p14:creationId xmlns:p14="http://schemas.microsoft.com/office/powerpoint/2010/main" val="2342606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E" dirty="0" smtClean="0"/>
              <a:t>Corona Virus</a:t>
            </a:r>
            <a:endParaRPr lang="en-IE" dirty="0"/>
          </a:p>
        </p:txBody>
      </p:sp>
      <p:sp>
        <p:nvSpPr>
          <p:cNvPr id="3" name="Content Placeholder 2"/>
          <p:cNvSpPr>
            <a:spLocks noGrp="1"/>
          </p:cNvSpPr>
          <p:nvPr>
            <p:ph idx="1"/>
          </p:nvPr>
        </p:nvSpPr>
        <p:spPr/>
        <p:txBody>
          <a:bodyPr>
            <a:normAutofit/>
          </a:bodyPr>
          <a:lstStyle/>
          <a:p>
            <a:r>
              <a:rPr lang="en-US" sz="2400" dirty="0" smtClean="0"/>
              <a:t>There are 7 known coronaviruses which infect and spread between humans:</a:t>
            </a:r>
          </a:p>
          <a:p>
            <a:endParaRPr lang="en-US" sz="2400" dirty="0" smtClean="0"/>
          </a:p>
          <a:p>
            <a:pPr lvl="1"/>
            <a:r>
              <a:rPr lang="en-US" sz="2000" dirty="0" smtClean="0"/>
              <a:t>4 of these cause “common cold” type symptoms</a:t>
            </a:r>
          </a:p>
          <a:p>
            <a:pPr lvl="1"/>
            <a:endParaRPr lang="en-US" sz="2000" dirty="0" smtClean="0"/>
          </a:p>
          <a:p>
            <a:pPr lvl="1"/>
            <a:r>
              <a:rPr lang="en-US" sz="2000" dirty="0" smtClean="0"/>
              <a:t>SARS-</a:t>
            </a:r>
            <a:r>
              <a:rPr lang="en-US" sz="2000" dirty="0" err="1" smtClean="0"/>
              <a:t>CoV</a:t>
            </a:r>
            <a:r>
              <a:rPr lang="en-US" sz="2000" dirty="0" smtClean="0"/>
              <a:t> caused a large outbreak originating in China in 2003</a:t>
            </a:r>
          </a:p>
          <a:p>
            <a:pPr lvl="1"/>
            <a:endParaRPr lang="en-US" sz="2000" dirty="0" smtClean="0"/>
          </a:p>
          <a:p>
            <a:pPr lvl="1"/>
            <a:r>
              <a:rPr lang="en-US" sz="2000" dirty="0" smtClean="0"/>
              <a:t>MERS-</a:t>
            </a:r>
            <a:r>
              <a:rPr lang="en-US" sz="2000" dirty="0" err="1" smtClean="0"/>
              <a:t>CoV</a:t>
            </a:r>
            <a:r>
              <a:rPr lang="en-US" sz="2000" dirty="0" smtClean="0"/>
              <a:t> is an ongoing low-level outbreak mainly in the Middle East – most cases are from animal (camel) exposure</a:t>
            </a:r>
          </a:p>
          <a:p>
            <a:pPr lvl="1"/>
            <a:endParaRPr lang="en-US" sz="2000" dirty="0" smtClean="0"/>
          </a:p>
          <a:p>
            <a:pPr lvl="1"/>
            <a:r>
              <a:rPr lang="en-US" sz="2000" dirty="0" smtClean="0"/>
              <a:t>SARS-CoV-2 is microbiologically similar to SARS-</a:t>
            </a:r>
            <a:r>
              <a:rPr lang="en-US" sz="2000" dirty="0" err="1" smtClean="0"/>
              <a:t>CoV</a:t>
            </a:r>
            <a:endParaRPr lang="en-US" sz="2000" dirty="0" smtClean="0"/>
          </a:p>
          <a:p>
            <a:endParaRPr lang="en-IE" sz="2400" dirty="0"/>
          </a:p>
        </p:txBody>
      </p:sp>
      <p:pic>
        <p:nvPicPr>
          <p:cNvPr id="6" name="Picture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260648"/>
            <a:ext cx="2555776" cy="1207453"/>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6</a:t>
            </a:fld>
            <a:endParaRPr lang="en-IE" dirty="0"/>
          </a:p>
        </p:txBody>
      </p:sp>
    </p:spTree>
    <p:extLst>
      <p:ext uri="{BB962C8B-B14F-4D97-AF65-F5344CB8AC3E}">
        <p14:creationId xmlns:p14="http://schemas.microsoft.com/office/powerpoint/2010/main" val="1385966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Virus v Disease</a:t>
            </a:r>
            <a:endParaRPr lang="en-IE" dirty="0"/>
          </a:p>
        </p:txBody>
      </p:sp>
      <p:sp>
        <p:nvSpPr>
          <p:cNvPr id="3" name="Content Placeholder 2"/>
          <p:cNvSpPr>
            <a:spLocks noGrp="1"/>
          </p:cNvSpPr>
          <p:nvPr>
            <p:ph idx="1"/>
          </p:nvPr>
        </p:nvSpPr>
        <p:spPr/>
        <p:txBody>
          <a:bodyPr>
            <a:normAutofit/>
          </a:bodyPr>
          <a:lstStyle/>
          <a:p>
            <a:endParaRPr lang="en-US" dirty="0"/>
          </a:p>
          <a:p>
            <a:pPr marL="0" indent="0">
              <a:buNone/>
            </a:pPr>
            <a:r>
              <a:rPr lang="en-US" b="1" dirty="0" smtClean="0"/>
              <a:t>SARS-CoV-2</a:t>
            </a:r>
            <a:r>
              <a:rPr lang="en-US" dirty="0" smtClean="0"/>
              <a:t> </a:t>
            </a:r>
            <a:r>
              <a:rPr lang="en-US" dirty="0"/>
              <a:t>is the name of the </a:t>
            </a:r>
            <a:r>
              <a:rPr lang="en-US" b="1" i="1" dirty="0" smtClean="0"/>
              <a:t>virus</a:t>
            </a:r>
          </a:p>
          <a:p>
            <a:pPr marL="0" indent="0">
              <a:buNone/>
            </a:pPr>
            <a:endParaRPr lang="en-US" b="1" i="1" dirty="0" smtClean="0"/>
          </a:p>
          <a:p>
            <a:pPr marL="0" indent="0">
              <a:buNone/>
            </a:pPr>
            <a:r>
              <a:rPr lang="en-US" b="1" dirty="0">
                <a:solidFill>
                  <a:schemeClr val="accent2"/>
                </a:solidFill>
              </a:rPr>
              <a:t>COVID-19</a:t>
            </a:r>
            <a:r>
              <a:rPr lang="en-US" dirty="0"/>
              <a:t> is the name of the </a:t>
            </a:r>
            <a:r>
              <a:rPr lang="en-US" b="1" i="1" dirty="0" smtClean="0">
                <a:solidFill>
                  <a:schemeClr val="accent2"/>
                </a:solidFill>
              </a:rPr>
              <a:t>disease</a:t>
            </a:r>
            <a:endParaRPr lang="en-US" dirty="0"/>
          </a:p>
        </p:txBody>
      </p:sp>
      <p:sp>
        <p:nvSpPr>
          <p:cNvPr id="6" name="Footer Placeholder 5"/>
          <p:cNvSpPr>
            <a:spLocks noGrp="1"/>
          </p:cNvSpPr>
          <p:nvPr>
            <p:ph type="ftr" sz="quarter" idx="11"/>
          </p:nvPr>
        </p:nvSpPr>
        <p:spPr/>
        <p:txBody>
          <a:bodyPr/>
          <a:lstStyle/>
          <a:p>
            <a:r>
              <a:rPr lang="en-IE" smtClean="0"/>
              <a:t>NCTP Revision 05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7</a:t>
            </a:fld>
            <a:endParaRPr lang="en-IE" dirty="0"/>
          </a:p>
        </p:txBody>
      </p:sp>
    </p:spTree>
    <p:extLst>
      <p:ext uri="{BB962C8B-B14F-4D97-AF65-F5344CB8AC3E}">
        <p14:creationId xmlns:p14="http://schemas.microsoft.com/office/powerpoint/2010/main" val="250458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Where it started?</a:t>
            </a:r>
            <a:endParaRPr lang="en-IE" dirty="0"/>
          </a:p>
        </p:txBody>
      </p:sp>
      <p:sp>
        <p:nvSpPr>
          <p:cNvPr id="3" name="Content Placeholder 2"/>
          <p:cNvSpPr>
            <a:spLocks noGrp="1"/>
          </p:cNvSpPr>
          <p:nvPr>
            <p:ph idx="1"/>
          </p:nvPr>
        </p:nvSpPr>
        <p:spPr>
          <a:xfrm>
            <a:off x="457200" y="1361976"/>
            <a:ext cx="3970784" cy="4320480"/>
          </a:xfrm>
        </p:spPr>
        <p:txBody>
          <a:bodyPr>
            <a:normAutofit/>
          </a:bodyPr>
          <a:lstStyle/>
          <a:p>
            <a:pPr marL="0" indent="0">
              <a:buNone/>
            </a:pPr>
            <a:r>
              <a:rPr lang="en-US" dirty="0" smtClean="0"/>
              <a:t>Originated in a city called Wuhan in the Hubei province of </a:t>
            </a:r>
            <a:r>
              <a:rPr lang="en-US" b="1" dirty="0" smtClean="0"/>
              <a:t>China</a:t>
            </a:r>
            <a:endParaRPr lang="en-US" b="1" dirty="0"/>
          </a:p>
          <a:p>
            <a:endParaRPr lang="en-US" dirty="0"/>
          </a:p>
          <a:p>
            <a:endParaRPr lang="en-I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9" y="1316766"/>
            <a:ext cx="2915907" cy="3751460"/>
          </a:xfrm>
          <a:prstGeom prst="rect">
            <a:avLst/>
          </a:prstGeom>
        </p:spPr>
      </p:pic>
      <p:sp>
        <p:nvSpPr>
          <p:cNvPr id="7" name="Footer Placeholder 6"/>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8</a:t>
            </a:fld>
            <a:endParaRPr lang="en-IE" dirty="0"/>
          </a:p>
        </p:txBody>
      </p:sp>
    </p:spTree>
    <p:extLst>
      <p:ext uri="{BB962C8B-B14F-4D97-AF65-F5344CB8AC3E}">
        <p14:creationId xmlns:p14="http://schemas.microsoft.com/office/powerpoint/2010/main" val="3999879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Pandemic</a:t>
            </a:r>
            <a:endParaRPr lang="en-IE" dirty="0"/>
          </a:p>
        </p:txBody>
      </p:sp>
      <p:sp>
        <p:nvSpPr>
          <p:cNvPr id="3" name="Content Placeholder 2"/>
          <p:cNvSpPr>
            <a:spLocks noGrp="1"/>
          </p:cNvSpPr>
          <p:nvPr>
            <p:ph idx="1"/>
          </p:nvPr>
        </p:nvSpPr>
        <p:spPr>
          <a:xfrm>
            <a:off x="457200" y="1361976"/>
            <a:ext cx="4330824" cy="4320480"/>
          </a:xfrm>
        </p:spPr>
        <p:txBody>
          <a:bodyPr>
            <a:normAutofit/>
          </a:bodyPr>
          <a:lstStyle/>
          <a:p>
            <a:pPr marL="0" indent="0">
              <a:buNone/>
            </a:pPr>
            <a:r>
              <a:rPr lang="en-IE" sz="2000" dirty="0"/>
              <a:t>The </a:t>
            </a:r>
            <a:r>
              <a:rPr lang="en-IE" sz="2000" dirty="0" smtClean="0"/>
              <a:t>World Health Organisation </a:t>
            </a:r>
            <a:r>
              <a:rPr lang="en-IE" sz="2000" dirty="0"/>
              <a:t>has declared the Covid-19 outbreak to be a </a:t>
            </a:r>
            <a:r>
              <a:rPr lang="en-IE" sz="2000" b="1" i="1" dirty="0"/>
              <a:t>pandemic</a:t>
            </a:r>
            <a:r>
              <a:rPr lang="en-IE" sz="2000" b="1" dirty="0"/>
              <a:t>. </a:t>
            </a:r>
          </a:p>
          <a:p>
            <a:pPr marL="0" indent="0">
              <a:buNone/>
            </a:pPr>
            <a:endParaRPr lang="en-IE" sz="2000" dirty="0" smtClean="0"/>
          </a:p>
          <a:p>
            <a:pPr marL="0" indent="0">
              <a:buNone/>
            </a:pPr>
            <a:r>
              <a:rPr lang="en-IE" sz="2000" i="1" dirty="0" smtClean="0"/>
              <a:t>A pandemic</a:t>
            </a:r>
            <a:r>
              <a:rPr lang="en-IE" sz="2000" dirty="0" smtClean="0"/>
              <a:t> </a:t>
            </a:r>
            <a:r>
              <a:rPr lang="en-IE" sz="2000" dirty="0"/>
              <a:t>is declared when a </a:t>
            </a:r>
            <a:r>
              <a:rPr lang="en-IE" sz="2000" dirty="0" smtClean="0"/>
              <a:t>disease affects a lot of people in a lot of countries and spreads rapidly.</a:t>
            </a:r>
            <a:endParaRPr lang="en-IE"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620038"/>
            <a:ext cx="2466975" cy="24638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853" y="1268760"/>
            <a:ext cx="3897517"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IE" smtClean="0"/>
              <a:t>NCTP Revision 05  </a:t>
            </a:r>
            <a:endParaRPr lang="en-IE" dirty="0"/>
          </a:p>
        </p:txBody>
      </p:sp>
      <p:sp>
        <p:nvSpPr>
          <p:cNvPr id="8" name="Slide Number Placeholder 7"/>
          <p:cNvSpPr>
            <a:spLocks noGrp="1"/>
          </p:cNvSpPr>
          <p:nvPr>
            <p:ph type="sldNum" sz="quarter" idx="12"/>
          </p:nvPr>
        </p:nvSpPr>
        <p:spPr/>
        <p:txBody>
          <a:bodyPr/>
          <a:lstStyle/>
          <a:p>
            <a:fld id="{D240F0F5-A8C8-457D-933A-8CE786927DCC}" type="slidenum">
              <a:rPr lang="en-IE" smtClean="0"/>
              <a:pPr/>
              <a:t>9</a:t>
            </a:fld>
            <a:endParaRPr lang="en-IE" dirty="0"/>
          </a:p>
        </p:txBody>
      </p:sp>
    </p:spTree>
    <p:extLst>
      <p:ext uri="{BB962C8B-B14F-4D97-AF65-F5344CB8AC3E}">
        <p14:creationId xmlns:p14="http://schemas.microsoft.com/office/powerpoint/2010/main" val="3211161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2833</Words>
  <Application>Microsoft Office PowerPoint</Application>
  <PresentationFormat>On-screen Show (4:3)</PresentationFormat>
  <Paragraphs>445</Paragraphs>
  <Slides>40</Slides>
  <Notes>19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Overview</vt:lpstr>
      <vt:lpstr>Aim</vt:lpstr>
      <vt:lpstr>Sections</vt:lpstr>
      <vt:lpstr>Section 1 – Corona Virus Background </vt:lpstr>
      <vt:lpstr>What is a Coronavirus?</vt:lpstr>
      <vt:lpstr>Corona Virus</vt:lpstr>
      <vt:lpstr>Virus v Disease</vt:lpstr>
      <vt:lpstr>Where it started?</vt:lpstr>
      <vt:lpstr>Pandemic</vt:lpstr>
      <vt:lpstr>Impact of Covid-19</vt:lpstr>
      <vt:lpstr>Section 2 – Spread in the Population</vt:lpstr>
      <vt:lpstr>How does the virus spread?</vt:lpstr>
      <vt:lpstr>Phases of the Outbreak</vt:lpstr>
      <vt:lpstr>Delay Phase Slowing down the Outbreak</vt:lpstr>
      <vt:lpstr>Symptoms</vt:lpstr>
      <vt:lpstr>Those most likely to become unwell</vt:lpstr>
      <vt:lpstr>What is the Infectious Period?  </vt:lpstr>
      <vt:lpstr>What about Children?</vt:lpstr>
      <vt:lpstr>Is there a risk in pregnancy?</vt:lpstr>
      <vt:lpstr>Covid-19 Public Health Measures</vt:lpstr>
      <vt:lpstr>Social Distancing </vt:lpstr>
      <vt:lpstr>Social Distancing</vt:lpstr>
      <vt:lpstr>Protecting Yourself &amp; Others</vt:lpstr>
      <vt:lpstr>When to wash your hands</vt:lpstr>
      <vt:lpstr>How to wash your hands with soap and water </vt:lpstr>
      <vt:lpstr>What do we mean by quarantine?</vt:lpstr>
      <vt:lpstr>How do people self-quarantine?</vt:lpstr>
      <vt:lpstr>What do we mean by self-isolate?</vt:lpstr>
      <vt:lpstr>How do people self-isolate?</vt:lpstr>
      <vt:lpstr>Section – 3 Contract Tracing </vt:lpstr>
      <vt:lpstr>What is Contact Tracing?</vt:lpstr>
      <vt:lpstr>What does it involve?</vt:lpstr>
      <vt:lpstr>Definition of a contact</vt:lpstr>
      <vt:lpstr>Types  of Contact </vt:lpstr>
      <vt:lpstr>Definition of a Close Contact</vt:lpstr>
      <vt:lpstr>Examples of Close Contacts</vt:lpstr>
      <vt:lpstr>Characteristics of a Casual Contact</vt:lpstr>
      <vt:lpstr>Confidentiality &amp; GDPR</vt:lpstr>
      <vt:lpstr>Additional Modules</vt:lpstr>
      <vt:lpstr>PowerPoint Presentation</vt:lpstr>
    </vt:vector>
  </TitlesOfParts>
  <Company>HSE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Contact Tracing Induction Programme  Module 3 – Call 3</dc:title>
  <dc:creator>Veronica  Hanlon</dc:creator>
  <cp:lastModifiedBy>Veronica  Hanlon</cp:lastModifiedBy>
  <cp:revision>33</cp:revision>
  <cp:lastPrinted>2020-03-14T12:40:28Z</cp:lastPrinted>
  <dcterms:created xsi:type="dcterms:W3CDTF">2020-03-14T10:40:19Z</dcterms:created>
  <dcterms:modified xsi:type="dcterms:W3CDTF">2020-03-15T18:27:41Z</dcterms:modified>
</cp:coreProperties>
</file>