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0" r:id="rId4"/>
    <p:sldId id="259" r:id="rId5"/>
    <p:sldId id="261" r:id="rId6"/>
    <p:sldId id="262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rusamento" initials="MB" lastIdx="1" clrIdx="0">
    <p:extLst>
      <p:ext uri="{19B8F6BF-5375-455C-9EA6-DF929625EA0E}">
        <p15:presenceInfo xmlns:p15="http://schemas.microsoft.com/office/powerpoint/2012/main" userId="3f702c5be0cce2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1E287-44C1-44AE-B703-C29C909DB65D}" type="datetimeFigureOut">
              <a:rPr lang="en-GB" smtClean="0"/>
              <a:t>17/02/2015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D0970-9652-4F4B-AF28-75F516F2557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9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0970-9652-4F4B-AF28-75F516F255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0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it-IT" sz="8800" b="1" dirty="0" smtClean="0">
                <a:solidFill>
                  <a:srgbClr val="C00000"/>
                </a:solidFill>
              </a:rPr>
              <a:t>SECURE GROUP COMMUNICATION</a:t>
            </a:r>
            <a:endParaRPr lang="it-IT" sz="8800" b="1" dirty="0">
              <a:solidFill>
                <a:srgbClr val="C0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00332" y="3509963"/>
            <a:ext cx="10668001" cy="3003377"/>
          </a:xfrm>
        </p:spPr>
        <p:txBody>
          <a:bodyPr>
            <a:normAutofit fontScale="92500" lnSpcReduction="20000"/>
          </a:bodyPr>
          <a:lstStyle/>
          <a:p>
            <a:r>
              <a:rPr lang="it-IT" sz="3600" dirty="0" smtClean="0">
                <a:solidFill>
                  <a:schemeClr val="accent2"/>
                </a:solidFill>
              </a:rPr>
              <a:t>Distributed Systems Project</a:t>
            </a:r>
          </a:p>
          <a:p>
            <a:endParaRPr lang="it-IT" sz="3600" dirty="0"/>
          </a:p>
          <a:p>
            <a:pPr algn="r"/>
            <a:r>
              <a:rPr lang="it-IT" sz="3300" i="1" dirty="0" err="1" smtClean="0"/>
              <a:t>Authors</a:t>
            </a:r>
            <a:r>
              <a:rPr lang="it-IT" sz="3300" i="1" dirty="0" smtClean="0"/>
              <a:t>: </a:t>
            </a:r>
          </a:p>
          <a:p>
            <a:pPr algn="r"/>
            <a:r>
              <a:rPr lang="it-IT" sz="3300" i="1" dirty="0" smtClean="0">
                <a:latin typeface="Monotype Corsiva" panose="03010101010201010101" pitchFamily="66" charset="0"/>
              </a:rPr>
              <a:t>Brusamento Mattia </a:t>
            </a:r>
          </a:p>
          <a:p>
            <a:pPr algn="r"/>
            <a:r>
              <a:rPr lang="it-IT" sz="3300" i="1" dirty="0" smtClean="0">
                <a:latin typeface="Monotype Corsiva" panose="03010101010201010101" pitchFamily="66" charset="0"/>
              </a:rPr>
              <a:t>Ceruti Federico Maria</a:t>
            </a:r>
          </a:p>
          <a:p>
            <a:pPr algn="r"/>
            <a:r>
              <a:rPr lang="it-IT" sz="3300" i="1" dirty="0" smtClean="0">
                <a:latin typeface="Monotype Corsiva" panose="03010101010201010101" pitchFamily="66" charset="0"/>
              </a:rPr>
              <a:t>Donetti Gianmarco</a:t>
            </a:r>
            <a:endParaRPr lang="it-IT" sz="3300" i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9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/>
              <a:t>INTRODUCTION</a:t>
            </a:r>
            <a:endParaRPr lang="en-GB" sz="54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88984" y="1723589"/>
            <a:ext cx="76424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develop </a:t>
            </a:r>
            <a:r>
              <a:rPr lang="en-US" dirty="0"/>
              <a:t>a system that can support </a:t>
            </a:r>
            <a:r>
              <a:rPr lang="en-US" b="1" i="1" u="sng" dirty="0"/>
              <a:t>secure group communication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server handles the management of the centralized key (DEK) and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the </a:t>
            </a:r>
            <a:r>
              <a:rPr lang="en-US" dirty="0"/>
              <a:t>client intermediate keys (KEKs) using the Centralized Flat Table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clients can connect and disconnect from the server, and exchange </a:t>
            </a:r>
            <a:endParaRPr lang="en-US" dirty="0" smtClean="0"/>
          </a:p>
          <a:p>
            <a:r>
              <a:rPr lang="en-US" dirty="0" smtClean="0"/>
              <a:t>     messages </a:t>
            </a:r>
            <a:r>
              <a:rPr lang="en-US" dirty="0"/>
              <a:t>in the group using symmetric encryption with the current DEK </a:t>
            </a:r>
            <a:endParaRPr lang="en-US" dirty="0" smtClean="0"/>
          </a:p>
          <a:p>
            <a:r>
              <a:rPr lang="en-US" dirty="0" smtClean="0"/>
              <a:t>     that </a:t>
            </a:r>
            <a:r>
              <a:rPr lang="en-US" dirty="0"/>
              <a:t>has been distributed by the 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 </a:t>
            </a:r>
          </a:p>
          <a:p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7194" y="3968160"/>
            <a:ext cx="7443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will implement a “Communication Layer” in order to manage the exchange of messages in the group, with Multicast Sockets, and between each member and the server, with Sockets.</a:t>
            </a:r>
          </a:p>
          <a:p>
            <a:endParaRPr lang="en-GB" dirty="0" smtClean="0"/>
          </a:p>
          <a:p>
            <a:r>
              <a:rPr lang="en-GB" dirty="0" smtClean="0"/>
              <a:t>Since </a:t>
            </a:r>
            <a:r>
              <a:rPr lang="en-GB" dirty="0" smtClean="0"/>
              <a:t>we need to manage the encryption/decryption of the messages </a:t>
            </a:r>
          </a:p>
          <a:p>
            <a:r>
              <a:rPr lang="en-GB" dirty="0" smtClean="0"/>
              <a:t>we will create a “Security Layer” that handles keys, encryption/decryption</a:t>
            </a:r>
          </a:p>
          <a:p>
            <a:r>
              <a:rPr lang="en-GB" dirty="0" smtClean="0"/>
              <a:t>and key-exchanges.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66" y="1690688"/>
            <a:ext cx="3573693" cy="45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 smtClean="0">
                <a:solidFill>
                  <a:srgbClr val="C00000"/>
                </a:solidFill>
              </a:rPr>
              <a:t>SECURITY LAYER</a:t>
            </a:r>
            <a:endParaRPr lang="en-GB" sz="6000" b="1" dirty="0">
              <a:solidFill>
                <a:srgbClr val="C0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565578" y="1690688"/>
            <a:ext cx="70608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REQUIREMENTS</a:t>
            </a:r>
            <a:r>
              <a:rPr lang="en-GB" sz="2000" dirty="0" smtClean="0"/>
              <a:t> for a Secure Group Communication: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i="1" dirty="0" smtClean="0"/>
              <a:t>Backward secrecy</a:t>
            </a:r>
            <a:r>
              <a:rPr lang="en-GB" sz="2000" dirty="0" smtClean="0"/>
              <a:t>: no one can decrypt messages before joining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i="1" dirty="0" smtClean="0"/>
              <a:t>Forward secrecy</a:t>
            </a:r>
            <a:r>
              <a:rPr lang="en-GB" sz="2000" dirty="0" smtClean="0"/>
              <a:t>: no one can decrypt messages after leaving.</a:t>
            </a:r>
            <a:endParaRPr lang="en-GB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595" y="3016251"/>
            <a:ext cx="6456809" cy="101531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096378" y="5044801"/>
            <a:ext cx="808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Possible SOLUTION</a:t>
            </a:r>
            <a:r>
              <a:rPr lang="en-GB" dirty="0" smtClean="0"/>
              <a:t>: </a:t>
            </a:r>
            <a:r>
              <a:rPr lang="en-US" dirty="0"/>
              <a:t>Symmetric </a:t>
            </a:r>
            <a:r>
              <a:rPr lang="en-US" dirty="0" smtClean="0"/>
              <a:t>encryption with a </a:t>
            </a:r>
            <a:r>
              <a:rPr lang="en-US" dirty="0"/>
              <a:t>single shared </a:t>
            </a:r>
            <a:r>
              <a:rPr lang="en-US" dirty="0" smtClean="0"/>
              <a:t>key, </a:t>
            </a:r>
          </a:p>
          <a:p>
            <a:r>
              <a:rPr lang="en-US" dirty="0"/>
              <a:t>	</a:t>
            </a:r>
            <a:r>
              <a:rPr lang="en-US" dirty="0" smtClean="0"/>
              <a:t>			  that has to be changed in order to guarantee the requirements.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096378" y="4398470"/>
            <a:ext cx="9404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PROBLEM</a:t>
            </a:r>
            <a:r>
              <a:rPr lang="en-GB" dirty="0" smtClean="0"/>
              <a:t>: Symmetric encryption with a key for each pair of participants and public key encryption</a:t>
            </a:r>
          </a:p>
          <a:p>
            <a:r>
              <a:rPr lang="en-GB" dirty="0" smtClean="0"/>
              <a:t>		   require a lot of keys!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096378" y="5879236"/>
            <a:ext cx="719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DEK</a:t>
            </a:r>
            <a:r>
              <a:rPr lang="en-GB" b="1" dirty="0" smtClean="0"/>
              <a:t> </a:t>
            </a:r>
            <a:r>
              <a:rPr lang="en-GB" dirty="0" smtClean="0"/>
              <a:t>(Key Encryption Key) is unique, shared and used to encrypt messages. 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096378" y="6248568"/>
            <a:ext cx="908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KEKs</a:t>
            </a:r>
            <a:r>
              <a:rPr lang="en-GB" dirty="0" smtClean="0"/>
              <a:t> (Key Encryption Keys) are distributed to members and used to encrypt DEK when needed.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1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>
            <a:normAutofit/>
          </a:bodyPr>
          <a:lstStyle/>
          <a:p>
            <a:pPr algn="ctr"/>
            <a:r>
              <a:rPr lang="it-IT" sz="6000" b="1" i="1" dirty="0" err="1" smtClean="0">
                <a:solidFill>
                  <a:srgbClr val="C00000"/>
                </a:solidFill>
              </a:rPr>
              <a:t>Centralized</a:t>
            </a:r>
            <a:r>
              <a:rPr lang="it-IT" sz="6000" b="1" i="1" dirty="0" smtClean="0">
                <a:solidFill>
                  <a:srgbClr val="C00000"/>
                </a:solidFill>
              </a:rPr>
              <a:t> </a:t>
            </a:r>
            <a:r>
              <a:rPr lang="it-IT" sz="6000" b="1" i="1" dirty="0" err="1" smtClean="0">
                <a:solidFill>
                  <a:srgbClr val="C00000"/>
                </a:solidFill>
              </a:rPr>
              <a:t>Flat</a:t>
            </a:r>
            <a:r>
              <a:rPr lang="it-IT" sz="6000" b="1" i="1" dirty="0" smtClean="0">
                <a:solidFill>
                  <a:srgbClr val="C00000"/>
                </a:solidFill>
              </a:rPr>
              <a:t> </a:t>
            </a:r>
            <a:r>
              <a:rPr lang="it-IT" sz="6000" b="1" i="1" dirty="0" err="1" smtClean="0">
                <a:solidFill>
                  <a:srgbClr val="C00000"/>
                </a:solidFill>
              </a:rPr>
              <a:t>Table</a:t>
            </a:r>
            <a:endParaRPr lang="it-IT" sz="6000" b="1" i="1" dirty="0">
              <a:solidFill>
                <a:srgbClr val="C0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3640" y="1497715"/>
            <a:ext cx="106847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a Centralized Flat Table is an approach to manage the DEK and the KEKs in an efficient way.</a:t>
            </a:r>
          </a:p>
          <a:p>
            <a:endParaRPr lang="en-US" dirty="0" smtClean="0"/>
          </a:p>
          <a:p>
            <a:r>
              <a:rPr lang="en-US" b="1" dirty="0" smtClean="0"/>
              <a:t>Scenario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Group Member </a:t>
            </a:r>
            <a:r>
              <a:rPr lang="en-US" dirty="0"/>
              <a:t>in the group is </a:t>
            </a:r>
            <a:r>
              <a:rPr lang="en-US" dirty="0" smtClean="0"/>
              <a:t>assigned </a:t>
            </a:r>
            <a:r>
              <a:rPr lang="en-US" dirty="0"/>
              <a:t>an identifier, ID. ID is an </a:t>
            </a:r>
            <a:r>
              <a:rPr lang="en-US" i="1" dirty="0"/>
              <a:t>n</a:t>
            </a:r>
            <a:r>
              <a:rPr lang="en-US" dirty="0"/>
              <a:t>-bit binary number which is denoted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as</a:t>
            </a:r>
            <a:r>
              <a:rPr lang="en-US" dirty="0"/>
              <a:t> </a:t>
            </a:r>
            <a:r>
              <a:rPr lang="en-US" i="1" dirty="0"/>
              <a:t>X</a:t>
            </a:r>
            <a:r>
              <a:rPr lang="en-US" i="1" baseline="-25000" dirty="0"/>
              <a:t>n-1</a:t>
            </a:r>
            <a:r>
              <a:rPr lang="en-US" i="1" dirty="0"/>
              <a:t>X</a:t>
            </a:r>
            <a:r>
              <a:rPr lang="en-US" i="1" baseline="-25000" dirty="0"/>
              <a:t>n-2</a:t>
            </a:r>
            <a:r>
              <a:rPr lang="en-US" i="1" dirty="0"/>
              <a:t>...X</a:t>
            </a:r>
            <a:r>
              <a:rPr lang="en-US" i="1" baseline="-25000" dirty="0"/>
              <a:t>0</a:t>
            </a:r>
            <a:r>
              <a:rPr lang="en-US" dirty="0"/>
              <a:t>, where 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 is either </a:t>
            </a:r>
            <a:r>
              <a:rPr lang="en-US" i="1" dirty="0"/>
              <a:t>0</a:t>
            </a:r>
            <a:r>
              <a:rPr lang="en-US" dirty="0"/>
              <a:t> or </a:t>
            </a:r>
            <a:r>
              <a:rPr lang="en-US" i="1" dirty="0"/>
              <a:t>1</a:t>
            </a:r>
            <a:r>
              <a:rPr lang="en-US" dirty="0"/>
              <a:t>. The maximum size of the group </a:t>
            </a:r>
            <a:r>
              <a:rPr lang="en-US" i="1" dirty="0"/>
              <a:t>N</a:t>
            </a:r>
            <a:r>
              <a:rPr lang="en-US" dirty="0"/>
              <a:t> = </a:t>
            </a:r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“Group controller” maintains</a:t>
            </a:r>
            <a:r>
              <a:rPr lang="en-US" dirty="0"/>
              <a:t> </a:t>
            </a:r>
            <a:r>
              <a:rPr lang="en-US" i="1" dirty="0" smtClean="0"/>
              <a:t>2*log(N)</a:t>
            </a:r>
            <a:r>
              <a:rPr lang="en-US" dirty="0"/>
              <a:t> </a:t>
            </a:r>
            <a:r>
              <a:rPr lang="en-US" dirty="0" smtClean="0"/>
              <a:t>KEKs. That </a:t>
            </a:r>
            <a:r>
              <a:rPr lang="en-US" dirty="0"/>
              <a:t>is for each bit position, there are two keys, </a:t>
            </a:r>
            <a:endParaRPr lang="en-US" dirty="0" smtClean="0"/>
          </a:p>
          <a:p>
            <a:r>
              <a:rPr lang="en-US" dirty="0" smtClean="0"/>
              <a:t>      one </a:t>
            </a:r>
            <a:r>
              <a:rPr lang="en-US" dirty="0"/>
              <a:t>for </a:t>
            </a:r>
            <a:r>
              <a:rPr lang="en-US" i="1" dirty="0"/>
              <a:t>0</a:t>
            </a:r>
            <a:r>
              <a:rPr lang="en-US" dirty="0"/>
              <a:t> and one for </a:t>
            </a:r>
            <a:r>
              <a:rPr lang="en-US" i="1" dirty="0" smtClean="0"/>
              <a:t>1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Group Member </a:t>
            </a:r>
            <a:r>
              <a:rPr lang="en-US" dirty="0"/>
              <a:t>is given </a:t>
            </a:r>
            <a:r>
              <a:rPr lang="en-US" i="1" dirty="0"/>
              <a:t>n + 1</a:t>
            </a:r>
            <a:r>
              <a:rPr lang="en-US" dirty="0"/>
              <a:t> keys. Half of the KEKs (i.e. </a:t>
            </a:r>
            <a:r>
              <a:rPr lang="en-US" i="1" dirty="0"/>
              <a:t>n</a:t>
            </a:r>
            <a:r>
              <a:rPr lang="en-US" dirty="0"/>
              <a:t>) which correspond to the </a:t>
            </a:r>
            <a:r>
              <a:rPr lang="en-US" i="1" dirty="0"/>
              <a:t>n</a:t>
            </a:r>
            <a:r>
              <a:rPr lang="en-US" dirty="0"/>
              <a:t> bits in its ID and K.</a:t>
            </a:r>
            <a:endParaRPr lang="en-GB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82569"/>
              </p:ext>
            </p:extLst>
          </p:nvPr>
        </p:nvGraphicFramePr>
        <p:xfrm>
          <a:off x="1533379" y="4091523"/>
          <a:ext cx="4636086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5362"/>
                <a:gridCol w="1545362"/>
                <a:gridCol w="1545362"/>
              </a:tblGrid>
              <a:tr h="0"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0,0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00B050"/>
                          </a:solidFill>
                        </a:rPr>
                        <a:t>KEK 1,0</a:t>
                      </a:r>
                      <a:endParaRPr lang="it-IT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00B050"/>
                          </a:solidFill>
                        </a:rPr>
                        <a:t>KEK 2,0</a:t>
                      </a:r>
                      <a:endParaRPr lang="it-IT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00B050"/>
                          </a:solidFill>
                        </a:rPr>
                        <a:t>KEK 0,1</a:t>
                      </a:r>
                      <a:endParaRPr lang="it-IT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1,1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2,1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703385" y="4078270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BIT = 0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3385" y="4467975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BIT = 1 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73193" y="3757489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ID</a:t>
            </a:r>
            <a:endParaRPr lang="it-IT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443001" y="4126821"/>
            <a:ext cx="349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For example member with ID = 4 knows </a:t>
            </a:r>
          </a:p>
          <a:p>
            <a:r>
              <a:rPr lang="en-GB" sz="1600" i="1" dirty="0" smtClean="0"/>
              <a:t>KEKs 0,1 - 1,0 - 2,0</a:t>
            </a:r>
            <a:endParaRPr lang="en-GB" sz="1600" i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3385" y="5103674"/>
            <a:ext cx="113228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Join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Let's assume that the ID of the </a:t>
            </a:r>
            <a:r>
              <a:rPr lang="en-US" dirty="0" smtClean="0"/>
              <a:t>joining Member </a:t>
            </a:r>
            <a:r>
              <a:rPr lang="en-US" dirty="0"/>
              <a:t>is </a:t>
            </a:r>
            <a:r>
              <a:rPr lang="en-US" i="1" dirty="0"/>
              <a:t>X</a:t>
            </a:r>
            <a:r>
              <a:rPr lang="en-US" i="1" baseline="-25000" dirty="0"/>
              <a:t>n-1</a:t>
            </a:r>
            <a:r>
              <a:rPr lang="en-US" i="1" dirty="0"/>
              <a:t>X</a:t>
            </a:r>
            <a:r>
              <a:rPr lang="en-US" i="1" baseline="-25000" dirty="0"/>
              <a:t>n-2</a:t>
            </a:r>
            <a:r>
              <a:rPr lang="en-US" i="1" dirty="0"/>
              <a:t>...X</a:t>
            </a:r>
            <a:r>
              <a:rPr lang="en-US" i="1" baseline="-25000" dirty="0"/>
              <a:t>0</a:t>
            </a:r>
            <a:r>
              <a:rPr lang="en-US" dirty="0"/>
              <a:t>. In order to provide </a:t>
            </a:r>
            <a:r>
              <a:rPr lang="en-US" b="1" i="1" dirty="0"/>
              <a:t>backward </a:t>
            </a:r>
            <a:r>
              <a:rPr lang="en-US" b="1" i="1" dirty="0" smtClean="0"/>
              <a:t>secrecy</a:t>
            </a:r>
            <a:r>
              <a:rPr lang="en-US" dirty="0" smtClean="0"/>
              <a:t>, we </a:t>
            </a:r>
            <a:r>
              <a:rPr lang="en-US" dirty="0"/>
              <a:t>need to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DEK and</a:t>
            </a:r>
            <a:r>
              <a:rPr lang="en-US" dirty="0"/>
              <a:t> KEKs </a:t>
            </a:r>
            <a:r>
              <a:rPr lang="en-US" dirty="0" smtClean="0"/>
              <a:t>corresponding </a:t>
            </a:r>
            <a:r>
              <a:rPr lang="en-US" dirty="0"/>
              <a:t>to this ID. New </a:t>
            </a:r>
            <a:r>
              <a:rPr lang="en-US" dirty="0" smtClean="0"/>
              <a:t>DEK </a:t>
            </a:r>
            <a:r>
              <a:rPr lang="en-US" dirty="0"/>
              <a:t>and KEKs are </a:t>
            </a:r>
            <a:r>
              <a:rPr lang="en-US" dirty="0" smtClean="0"/>
              <a:t>encrypted </a:t>
            </a:r>
            <a:r>
              <a:rPr lang="en-US" dirty="0"/>
              <a:t>with their old </a:t>
            </a:r>
            <a:r>
              <a:rPr lang="en-US" dirty="0" smtClean="0"/>
              <a:t>DEK </a:t>
            </a:r>
            <a:r>
              <a:rPr lang="en-US" dirty="0"/>
              <a:t>and KEKs respectively and </a:t>
            </a:r>
            <a:endParaRPr lang="en-US" dirty="0" smtClean="0"/>
          </a:p>
          <a:p>
            <a:r>
              <a:rPr lang="en-US" dirty="0" smtClean="0"/>
              <a:t>broadcasted </a:t>
            </a:r>
            <a:r>
              <a:rPr lang="en-US" dirty="0"/>
              <a:t>to the group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Group Controller </a:t>
            </a:r>
            <a:r>
              <a:rPr lang="en-US" dirty="0"/>
              <a:t>gives the new K and KEKs to the </a:t>
            </a:r>
            <a:r>
              <a:rPr lang="en-US" dirty="0" smtClean="0"/>
              <a:t>joining Member </a:t>
            </a:r>
            <a:r>
              <a:rPr lang="en-US" dirty="0"/>
              <a:t>though a secure private communication channel.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2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JOINING: CHANGING DEK and KEKs</a:t>
            </a:r>
            <a:endParaRPr lang="en-GB" b="1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266836"/>
              </p:ext>
            </p:extLst>
          </p:nvPr>
        </p:nvGraphicFramePr>
        <p:xfrm>
          <a:off x="1083900" y="1976105"/>
          <a:ext cx="168187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1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reccia a destra 9"/>
          <p:cNvSpPr/>
          <p:nvPr/>
        </p:nvSpPr>
        <p:spPr>
          <a:xfrm>
            <a:off x="2757268" y="1971606"/>
            <a:ext cx="1167618" cy="4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70991"/>
              </p:ext>
            </p:extLst>
          </p:nvPr>
        </p:nvGraphicFramePr>
        <p:xfrm>
          <a:off x="3932745" y="1976466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95354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DEK’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2355287" y="2386962"/>
            <a:ext cx="1799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/>
              <a:t>Generate new keys</a:t>
            </a:r>
            <a:endParaRPr lang="en-GB" sz="1600" b="1" i="1" dirty="0"/>
          </a:p>
        </p:txBody>
      </p:sp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90310"/>
              </p:ext>
            </p:extLst>
          </p:nvPr>
        </p:nvGraphicFramePr>
        <p:xfrm>
          <a:off x="1075397" y="2730015"/>
          <a:ext cx="168187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1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KEK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reccia a destra 13"/>
          <p:cNvSpPr/>
          <p:nvPr/>
        </p:nvSpPr>
        <p:spPr>
          <a:xfrm>
            <a:off x="2748765" y="2725516"/>
            <a:ext cx="1167618" cy="4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5" name="Tabel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25427"/>
              </p:ext>
            </p:extLst>
          </p:nvPr>
        </p:nvGraphicFramePr>
        <p:xfrm>
          <a:off x="3924242" y="2730376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95354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KEK’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Freccia a destra 15"/>
          <p:cNvSpPr/>
          <p:nvPr/>
        </p:nvSpPr>
        <p:spPr>
          <a:xfrm>
            <a:off x="5512191" y="1998998"/>
            <a:ext cx="1167618" cy="4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/>
          <p:cNvSpPr/>
          <p:nvPr/>
        </p:nvSpPr>
        <p:spPr>
          <a:xfrm>
            <a:off x="5517756" y="2733911"/>
            <a:ext cx="1167618" cy="4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4848286" y="2382881"/>
            <a:ext cx="2495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Encrypt them with old keys</a:t>
            </a:r>
            <a:endParaRPr lang="en-GB" sz="1600" b="1" dirty="0"/>
          </a:p>
        </p:txBody>
      </p:sp>
      <p:cxnSp>
        <p:nvCxnSpPr>
          <p:cNvPr id="22" name="Connettore 7 21"/>
          <p:cNvCxnSpPr>
            <a:stCxn id="7" idx="0"/>
            <a:endCxn id="16" idx="0"/>
          </p:cNvCxnSpPr>
          <p:nvPr/>
        </p:nvCxnSpPr>
        <p:spPr>
          <a:xfrm rot="16200000" flipH="1">
            <a:off x="4184224" y="-283285"/>
            <a:ext cx="22893" cy="4541673"/>
          </a:xfrm>
          <a:prstGeom prst="curvedConnector3">
            <a:avLst>
              <a:gd name="adj1" fmla="val -998559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13" idx="2"/>
            <a:endCxn id="17" idx="2"/>
          </p:cNvCxnSpPr>
          <p:nvPr/>
        </p:nvCxnSpPr>
        <p:spPr>
          <a:xfrm rot="5400000" flipH="1" flipV="1">
            <a:off x="4180851" y="895994"/>
            <a:ext cx="26701" cy="4555741"/>
          </a:xfrm>
          <a:prstGeom prst="curvedConnector3">
            <a:avLst>
              <a:gd name="adj1" fmla="val -856148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el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6544"/>
              </p:ext>
            </p:extLst>
          </p:nvPr>
        </p:nvGraphicFramePr>
        <p:xfrm>
          <a:off x="6679809" y="1968401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95354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DEK(DEK’)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el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24938"/>
              </p:ext>
            </p:extLst>
          </p:nvPr>
        </p:nvGraphicFramePr>
        <p:xfrm>
          <a:off x="6719075" y="2733911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95354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KEK(KEK’)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ttangolo 33"/>
          <p:cNvSpPr/>
          <p:nvPr/>
        </p:nvSpPr>
        <p:spPr>
          <a:xfrm>
            <a:off x="6679810" y="1943802"/>
            <a:ext cx="1587304" cy="48179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6679809" y="2733911"/>
            <a:ext cx="1587304" cy="48179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asellaDiTesto 36"/>
          <p:cNvSpPr txBox="1"/>
          <p:nvPr/>
        </p:nvSpPr>
        <p:spPr>
          <a:xfrm>
            <a:off x="174105" y="268242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/>
              <a:t>For every </a:t>
            </a:r>
          </a:p>
          <a:p>
            <a:pPr algn="ctr"/>
            <a:r>
              <a:rPr lang="en-GB" sz="1600" i="1" dirty="0" smtClean="0"/>
              <a:t>KEK</a:t>
            </a:r>
            <a:endParaRPr lang="en-GB" sz="1600" i="1" dirty="0"/>
          </a:p>
        </p:txBody>
      </p:sp>
      <p:pic>
        <p:nvPicPr>
          <p:cNvPr id="38" name="Immagin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86" y="4657041"/>
            <a:ext cx="570400" cy="870810"/>
          </a:xfrm>
          <a:prstGeom prst="rect">
            <a:avLst/>
          </a:prstGeom>
        </p:spPr>
      </p:pic>
      <p:sp>
        <p:nvSpPr>
          <p:cNvPr id="39" name="CasellaDiTesto 38"/>
          <p:cNvSpPr txBox="1"/>
          <p:nvPr/>
        </p:nvSpPr>
        <p:spPr>
          <a:xfrm>
            <a:off x="246835" y="4681328"/>
            <a:ext cx="4022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 member receives the new keys and </a:t>
            </a:r>
          </a:p>
          <a:p>
            <a:r>
              <a:rPr lang="en-GB" dirty="0" smtClean="0"/>
              <a:t>doesn’t know about the old ones.</a:t>
            </a:r>
            <a:endParaRPr lang="en-GB" dirty="0"/>
          </a:p>
        </p:txBody>
      </p:sp>
      <p:cxnSp>
        <p:nvCxnSpPr>
          <p:cNvPr id="42" name="Connettore 2 41"/>
          <p:cNvCxnSpPr>
            <a:stCxn id="54" idx="4"/>
            <a:endCxn id="38" idx="0"/>
          </p:cNvCxnSpPr>
          <p:nvPr/>
        </p:nvCxnSpPr>
        <p:spPr>
          <a:xfrm flipH="1">
            <a:off x="4563086" y="3538960"/>
            <a:ext cx="157653" cy="1118081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3763027" y="555724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NEW MEMBER</a:t>
            </a:r>
            <a:endParaRPr lang="en-GB" b="1" i="1" u="sng" dirty="0"/>
          </a:p>
        </p:txBody>
      </p:sp>
      <p:sp>
        <p:nvSpPr>
          <p:cNvPr id="54" name="Ovale 53"/>
          <p:cNvSpPr/>
          <p:nvPr/>
        </p:nvSpPr>
        <p:spPr>
          <a:xfrm>
            <a:off x="3685735" y="1589649"/>
            <a:ext cx="2070007" cy="194931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6322111" y="1577502"/>
            <a:ext cx="2281166" cy="196145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asellaDiTesto 58"/>
          <p:cNvSpPr txBox="1"/>
          <p:nvPr/>
        </p:nvSpPr>
        <p:spPr>
          <a:xfrm>
            <a:off x="2965270" y="3870312"/>
            <a:ext cx="380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>
                <a:solidFill>
                  <a:srgbClr val="C00000"/>
                </a:solidFill>
              </a:rPr>
              <a:t>Here we should use a SECURE channel</a:t>
            </a:r>
            <a:endParaRPr lang="en-GB" b="1" i="1" u="sng" dirty="0">
              <a:solidFill>
                <a:srgbClr val="C00000"/>
              </a:solidFill>
            </a:endParaRPr>
          </a:p>
        </p:txBody>
      </p:sp>
      <p:pic>
        <p:nvPicPr>
          <p:cNvPr id="60" name="Immagin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80" y="3386986"/>
            <a:ext cx="738018" cy="1126707"/>
          </a:xfrm>
          <a:prstGeom prst="rect">
            <a:avLst/>
          </a:prstGeom>
        </p:spPr>
      </p:pic>
      <p:pic>
        <p:nvPicPr>
          <p:cNvPr id="61" name="Immagin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858" y="3306959"/>
            <a:ext cx="610930" cy="932686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370" y="4098000"/>
            <a:ext cx="890418" cy="1359371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434" y="3950340"/>
            <a:ext cx="871416" cy="1330361"/>
          </a:xfrm>
          <a:prstGeom prst="rect">
            <a:avLst/>
          </a:prstGeom>
        </p:spPr>
      </p:pic>
      <p:cxnSp>
        <p:nvCxnSpPr>
          <p:cNvPr id="65" name="Connettore 2 64"/>
          <p:cNvCxnSpPr>
            <a:stCxn id="58" idx="5"/>
          </p:cNvCxnSpPr>
          <p:nvPr/>
        </p:nvCxnSpPr>
        <p:spPr>
          <a:xfrm>
            <a:off x="8269208" y="3251711"/>
            <a:ext cx="1082466" cy="540363"/>
          </a:xfrm>
          <a:prstGeom prst="straightConnector1">
            <a:avLst/>
          </a:prstGeom>
          <a:ln w="984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9352825" y="2896807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OLD MEMBERS</a:t>
            </a:r>
            <a:endParaRPr lang="en-GB" b="1" i="1" u="sng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8287961" y="5483977"/>
            <a:ext cx="3065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They can decrypt the new keys</a:t>
            </a:r>
          </a:p>
          <a:p>
            <a:pPr algn="ctr"/>
            <a:r>
              <a:rPr lang="en-GB" dirty="0" smtClean="0"/>
              <a:t> with their old 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1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LEAVING THE GROUP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838200" y="1690688"/>
            <a:ext cx="109867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assume that the ID of the leaving GM is </a:t>
            </a:r>
            <a:r>
              <a:rPr lang="en-US" i="1" dirty="0"/>
              <a:t>X</a:t>
            </a:r>
            <a:r>
              <a:rPr lang="en-US" i="1" baseline="-25000" dirty="0"/>
              <a:t>n-1</a:t>
            </a:r>
            <a:r>
              <a:rPr lang="en-US" i="1" dirty="0"/>
              <a:t>X</a:t>
            </a:r>
            <a:r>
              <a:rPr lang="en-US" i="1" baseline="-25000" dirty="0"/>
              <a:t>n-2</a:t>
            </a:r>
            <a:r>
              <a:rPr lang="en-US" i="1" dirty="0"/>
              <a:t>...X</a:t>
            </a:r>
            <a:r>
              <a:rPr lang="en-US" i="1" baseline="-25000" dirty="0"/>
              <a:t>0</a:t>
            </a:r>
            <a:r>
              <a:rPr lang="en-US" dirty="0"/>
              <a:t>. In order to provide to provide</a:t>
            </a:r>
            <a:r>
              <a:rPr lang="en-US" b="1" i="1" dirty="0"/>
              <a:t> forward </a:t>
            </a:r>
            <a:r>
              <a:rPr lang="en-US" b="1" i="1" dirty="0" smtClean="0"/>
              <a:t>secrecy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again DEK </a:t>
            </a:r>
            <a:r>
              <a:rPr lang="en-US" dirty="0"/>
              <a:t>and the </a:t>
            </a:r>
            <a:r>
              <a:rPr lang="en-US" i="1" dirty="0" smtClean="0"/>
              <a:t>n </a:t>
            </a:r>
            <a:r>
              <a:rPr lang="en-US" dirty="0" smtClean="0"/>
              <a:t>KEKs </a:t>
            </a:r>
            <a:r>
              <a:rPr lang="en-US" dirty="0"/>
              <a:t>held by the leaving GM are updated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However, we need to use a different approach to update the keys since we cannot reuse the old keys to do the job. </a:t>
            </a:r>
            <a:endParaRPr lang="en-US" dirty="0" smtClean="0"/>
          </a:p>
          <a:p>
            <a:r>
              <a:rPr lang="en-US" dirty="0" smtClean="0"/>
              <a:t>The controller </a:t>
            </a:r>
            <a:r>
              <a:rPr lang="en-US" dirty="0"/>
              <a:t>decides a new group key </a:t>
            </a:r>
            <a:r>
              <a:rPr lang="en-US" dirty="0" smtClean="0"/>
              <a:t>DEK</a:t>
            </a:r>
            <a:r>
              <a:rPr lang="en-US" dirty="0"/>
              <a:t>' and encrypts with the remaining </a:t>
            </a:r>
            <a:r>
              <a:rPr lang="en-US" i="1" dirty="0"/>
              <a:t>n</a:t>
            </a:r>
            <a:r>
              <a:rPr lang="en-US" dirty="0"/>
              <a:t> keys that the leaving </a:t>
            </a:r>
            <a:r>
              <a:rPr lang="en-US" dirty="0" smtClean="0"/>
              <a:t>Member</a:t>
            </a:r>
          </a:p>
          <a:p>
            <a:r>
              <a:rPr lang="en-US" dirty="0" smtClean="0"/>
              <a:t>does NOT </a:t>
            </a:r>
            <a:r>
              <a:rPr lang="en-US" dirty="0"/>
              <a:t>possess and broadcasts the encrypted messages. </a:t>
            </a:r>
          </a:p>
          <a:p>
            <a:r>
              <a:rPr lang="en-US" dirty="0" smtClean="0"/>
              <a:t>An </a:t>
            </a:r>
            <a:r>
              <a:rPr lang="en-US" dirty="0"/>
              <a:t>existing group member can decrypt at least one of those messages and obtain the new group key K'.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the controller </a:t>
            </a:r>
            <a:r>
              <a:rPr lang="en-US" dirty="0"/>
              <a:t>encrypts each new KEK corresponding to those of the leaving GM twice. </a:t>
            </a:r>
            <a:endParaRPr lang="en-US" dirty="0" smtClean="0"/>
          </a:p>
          <a:p>
            <a:r>
              <a:rPr lang="en-US" dirty="0" smtClean="0"/>
              <a:t>First with DEK</a:t>
            </a:r>
            <a:r>
              <a:rPr lang="en-US" dirty="0"/>
              <a:t>' and then encrypts with the old KEK, and then broadcast to the group.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make sure only the existing users can access new KEKs who already had old KEKs. </a:t>
            </a:r>
            <a:endParaRPr lang="en-US" dirty="0" smtClean="0"/>
          </a:p>
          <a:p>
            <a:r>
              <a:rPr lang="en-US" dirty="0" smtClean="0"/>
              <a:t>Notice </a:t>
            </a:r>
            <a:r>
              <a:rPr lang="en-US" dirty="0"/>
              <a:t>that the leaving </a:t>
            </a:r>
            <a:r>
              <a:rPr lang="en-US" dirty="0" smtClean="0"/>
              <a:t>member </a:t>
            </a:r>
            <a:r>
              <a:rPr lang="en-US" dirty="0"/>
              <a:t>cannot access since it does not have </a:t>
            </a:r>
            <a:r>
              <a:rPr lang="en-US" dirty="0" smtClean="0"/>
              <a:t>DEK</a:t>
            </a:r>
            <a:r>
              <a:rPr lang="en-US" dirty="0"/>
              <a:t>' to remove one layer of encryption.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6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74337"/>
              </p:ext>
            </p:extLst>
          </p:nvPr>
        </p:nvGraphicFramePr>
        <p:xfrm>
          <a:off x="1209822" y="3585087"/>
          <a:ext cx="4636086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5362"/>
                <a:gridCol w="1545362"/>
                <a:gridCol w="1545362"/>
              </a:tblGrid>
              <a:tr h="0">
                <a:tc>
                  <a:txBody>
                    <a:bodyPr/>
                    <a:lstStyle/>
                    <a:p>
                      <a:r>
                        <a:rPr lang="it-IT" u="sng" dirty="0" smtClean="0">
                          <a:solidFill>
                            <a:srgbClr val="00B050"/>
                          </a:solidFill>
                        </a:rPr>
                        <a:t>KEK 0,0</a:t>
                      </a:r>
                      <a:endParaRPr lang="it-IT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rgbClr val="FF0000"/>
                          </a:solidFill>
                        </a:rPr>
                        <a:t>KEK 1,0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rgbClr val="FF0000"/>
                          </a:solidFill>
                        </a:rPr>
                        <a:t>KEK 2,0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KEK 0,1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 1,1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 2,1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88985"/>
              </p:ext>
            </p:extLst>
          </p:nvPr>
        </p:nvGraphicFramePr>
        <p:xfrm>
          <a:off x="906584" y="1704403"/>
          <a:ext cx="168187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1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6931306" y="1555478"/>
            <a:ext cx="49879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. Create new DEK’</a:t>
            </a:r>
          </a:p>
          <a:p>
            <a:r>
              <a:rPr lang="it-IT" sz="2000" dirty="0" smtClean="0"/>
              <a:t>. </a:t>
            </a:r>
            <a:r>
              <a:rPr lang="it-IT" sz="2000" dirty="0" err="1" smtClean="0"/>
              <a:t>Encrypt</a:t>
            </a:r>
            <a:r>
              <a:rPr lang="it-IT" sz="2000" dirty="0" smtClean="0"/>
              <a:t> DEK’ with EVERY OTHER </a:t>
            </a:r>
            <a:r>
              <a:rPr lang="it-IT" sz="2000" dirty="0" err="1" smtClean="0"/>
              <a:t>old</a:t>
            </a:r>
            <a:r>
              <a:rPr lang="it-IT" sz="2000" dirty="0" smtClean="0"/>
              <a:t> KEK and </a:t>
            </a:r>
          </a:p>
          <a:p>
            <a:r>
              <a:rPr lang="it-IT" sz="2000" dirty="0" smtClean="0"/>
              <a:t>   </a:t>
            </a:r>
            <a:r>
              <a:rPr lang="it-IT" sz="2000" dirty="0" err="1" smtClean="0"/>
              <a:t>send</a:t>
            </a:r>
            <a:r>
              <a:rPr lang="it-IT" sz="2000" dirty="0" smtClean="0"/>
              <a:t> </a:t>
            </a:r>
            <a:r>
              <a:rPr lang="it-IT" sz="2000" dirty="0" err="1" smtClean="0"/>
              <a:t>it</a:t>
            </a:r>
            <a:r>
              <a:rPr lang="it-IT" sz="2000" dirty="0" smtClean="0"/>
              <a:t> to the </a:t>
            </a:r>
            <a:r>
              <a:rPr lang="it-IT" sz="2000" dirty="0" err="1" smtClean="0"/>
              <a:t>remaining</a:t>
            </a:r>
            <a:r>
              <a:rPr lang="it-IT" sz="2000" dirty="0" smtClean="0"/>
              <a:t> </a:t>
            </a:r>
            <a:r>
              <a:rPr lang="it-IT" sz="2000" dirty="0" err="1" smtClean="0"/>
              <a:t>members</a:t>
            </a:r>
            <a:r>
              <a:rPr lang="it-IT" sz="2000" dirty="0" smtClean="0"/>
              <a:t>.</a:t>
            </a:r>
          </a:p>
          <a:p>
            <a:endParaRPr lang="it-IT" sz="2000" dirty="0" smtClean="0"/>
          </a:p>
        </p:txBody>
      </p:sp>
      <p:sp>
        <p:nvSpPr>
          <p:cNvPr id="6" name="Freccia in giù 5"/>
          <p:cNvSpPr/>
          <p:nvPr/>
        </p:nvSpPr>
        <p:spPr>
          <a:xfrm>
            <a:off x="9096125" y="2739884"/>
            <a:ext cx="506437" cy="86252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7085229" y="3715669"/>
            <a:ext cx="4528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members</a:t>
            </a:r>
            <a:r>
              <a:rPr lang="it-IT" sz="2000" dirty="0" smtClean="0"/>
              <a:t> </a:t>
            </a:r>
            <a:r>
              <a:rPr lang="it-IT" sz="2000" dirty="0" err="1" smtClean="0"/>
              <a:t>receive</a:t>
            </a:r>
            <a:r>
              <a:rPr lang="it-IT" sz="2000" dirty="0" smtClean="0"/>
              <a:t> DEK’ </a:t>
            </a:r>
            <a:r>
              <a:rPr lang="it-IT" sz="2000" dirty="0" err="1" smtClean="0"/>
              <a:t>encrypted</a:t>
            </a:r>
            <a:r>
              <a:rPr lang="it-IT" sz="2000" dirty="0" smtClean="0"/>
              <a:t> </a:t>
            </a:r>
          </a:p>
          <a:p>
            <a:r>
              <a:rPr lang="it-IT" sz="2000" dirty="0" err="1" smtClean="0"/>
              <a:t>but</a:t>
            </a:r>
            <a:r>
              <a:rPr lang="it-IT" sz="2000" dirty="0" smtClean="0"/>
              <a:t> </a:t>
            </a:r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 smtClean="0"/>
              <a:t>one</a:t>
            </a:r>
            <a:r>
              <a:rPr lang="it-IT" sz="2000" dirty="0" smtClean="0"/>
              <a:t> </a:t>
            </a:r>
            <a:r>
              <a:rPr lang="it-IT" sz="2000" dirty="0" err="1" smtClean="0"/>
              <a:t>has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</a:t>
            </a:r>
            <a:r>
              <a:rPr lang="it-IT" sz="2000" dirty="0" err="1" smtClean="0"/>
              <a:t>least</a:t>
            </a:r>
            <a:r>
              <a:rPr lang="it-IT" sz="2000" dirty="0" smtClean="0"/>
              <a:t> </a:t>
            </a:r>
            <a:r>
              <a:rPr lang="it-IT" sz="2000" dirty="0" err="1" smtClean="0"/>
              <a:t>one</a:t>
            </a:r>
            <a:r>
              <a:rPr lang="it-IT" sz="2000" dirty="0" smtClean="0"/>
              <a:t> </a:t>
            </a:r>
            <a:r>
              <a:rPr lang="it-IT" sz="2000" dirty="0" err="1" smtClean="0"/>
              <a:t>valid</a:t>
            </a:r>
            <a:r>
              <a:rPr lang="it-IT" sz="2000" dirty="0" smtClean="0"/>
              <a:t> </a:t>
            </a:r>
            <a:r>
              <a:rPr lang="it-IT" sz="2000" dirty="0" err="1" smtClean="0"/>
              <a:t>key</a:t>
            </a:r>
            <a:r>
              <a:rPr lang="it-IT" sz="2000" dirty="0" smtClean="0"/>
              <a:t> to </a:t>
            </a:r>
          </a:p>
          <a:p>
            <a:r>
              <a:rPr lang="it-IT" sz="2000" dirty="0" err="1" smtClean="0"/>
              <a:t>decrypt</a:t>
            </a:r>
            <a:r>
              <a:rPr lang="it-IT" sz="2000" dirty="0" smtClean="0"/>
              <a:t> </a:t>
            </a:r>
            <a:r>
              <a:rPr lang="it-IT" sz="2000" dirty="0" err="1" smtClean="0"/>
              <a:t>it</a:t>
            </a:r>
            <a:r>
              <a:rPr lang="it-IT" sz="2000" dirty="0" smtClean="0"/>
              <a:t>, so can </a:t>
            </a:r>
            <a:r>
              <a:rPr lang="it-IT" sz="2000" dirty="0" err="1" smtClean="0"/>
              <a:t>obtain</a:t>
            </a:r>
            <a:r>
              <a:rPr lang="it-IT" sz="2000" dirty="0" smtClean="0"/>
              <a:t> the NEW DEK!</a:t>
            </a:r>
            <a:endParaRPr lang="it-IT" sz="2000" dirty="0"/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71562"/>
              </p:ext>
            </p:extLst>
          </p:nvPr>
        </p:nvGraphicFramePr>
        <p:xfrm>
          <a:off x="6965010" y="5830070"/>
          <a:ext cx="134899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89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KEK</a:t>
                      </a:r>
                      <a:r>
                        <a:rPr lang="it-IT" baseline="0" dirty="0" smtClean="0"/>
                        <a:t> (DEK’)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reccia a destra 8"/>
          <p:cNvSpPr/>
          <p:nvPr/>
        </p:nvSpPr>
        <p:spPr>
          <a:xfrm>
            <a:off x="8356209" y="5852160"/>
            <a:ext cx="1372190" cy="21280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6748427" y="1416445"/>
            <a:ext cx="5020794" cy="132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6748427" y="3602405"/>
            <a:ext cx="5020794" cy="1196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9943424" y="5711911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DEK’</a:t>
            </a:r>
            <a:endParaRPr lang="it-IT" sz="2800" b="1" dirty="0"/>
          </a:p>
        </p:txBody>
      </p:sp>
      <p:sp>
        <p:nvSpPr>
          <p:cNvPr id="13" name="Stella a 10 punte 12"/>
          <p:cNvSpPr/>
          <p:nvPr/>
        </p:nvSpPr>
        <p:spPr>
          <a:xfrm>
            <a:off x="9728400" y="5396746"/>
            <a:ext cx="1305610" cy="1153550"/>
          </a:xfrm>
          <a:prstGeom prst="star10">
            <a:avLst/>
          </a:prstGeom>
          <a:solidFill>
            <a:schemeClr val="accent6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1 15"/>
          <p:cNvCxnSpPr/>
          <p:nvPr/>
        </p:nvCxnSpPr>
        <p:spPr>
          <a:xfrm>
            <a:off x="1331201" y="1491175"/>
            <a:ext cx="891494" cy="8440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flipV="1">
            <a:off x="1331201" y="1491175"/>
            <a:ext cx="891494" cy="8440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ccia a destra 27"/>
          <p:cNvSpPr/>
          <p:nvPr/>
        </p:nvSpPr>
        <p:spPr>
          <a:xfrm>
            <a:off x="2630659" y="1793631"/>
            <a:ext cx="1223889" cy="239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9" name="Tabel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66144"/>
              </p:ext>
            </p:extLst>
          </p:nvPr>
        </p:nvGraphicFramePr>
        <p:xfrm>
          <a:off x="3854548" y="1695694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DEK’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CasellaDiTesto 30"/>
          <p:cNvSpPr txBox="1"/>
          <p:nvPr/>
        </p:nvSpPr>
        <p:spPr>
          <a:xfrm>
            <a:off x="253218" y="3584055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BIT = 0 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253218" y="3953387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BIT = 1 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2791839" y="312239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ID</a:t>
            </a:r>
            <a:endParaRPr lang="it-IT" sz="2400" dirty="0"/>
          </a:p>
        </p:txBody>
      </p:sp>
      <p:cxnSp>
        <p:nvCxnSpPr>
          <p:cNvPr id="37" name="Connettore 2 36"/>
          <p:cNvCxnSpPr/>
          <p:nvPr/>
        </p:nvCxnSpPr>
        <p:spPr>
          <a:xfrm>
            <a:off x="4642338" y="2152894"/>
            <a:ext cx="182880" cy="180049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H="1">
            <a:off x="3418449" y="2152894"/>
            <a:ext cx="1223889" cy="18004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H="1">
            <a:off x="2047741" y="2152894"/>
            <a:ext cx="2594598" cy="15562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el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88573"/>
              </p:ext>
            </p:extLst>
          </p:nvPr>
        </p:nvGraphicFramePr>
        <p:xfrm>
          <a:off x="921110" y="5025906"/>
          <a:ext cx="163539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5395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KEK 0,0</a:t>
                      </a:r>
                      <a:r>
                        <a:rPr lang="it-IT" baseline="0" dirty="0" smtClean="0"/>
                        <a:t> (DEK’)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el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17791"/>
              </p:ext>
            </p:extLst>
          </p:nvPr>
        </p:nvGraphicFramePr>
        <p:xfrm>
          <a:off x="2630659" y="5030986"/>
          <a:ext cx="1653552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3552"/>
              </a:tblGrid>
              <a:tr h="334695">
                <a:tc>
                  <a:txBody>
                    <a:bodyPr/>
                    <a:lstStyle/>
                    <a:p>
                      <a:r>
                        <a:rPr lang="it-IT" dirty="0" smtClean="0"/>
                        <a:t>KEK 1,1</a:t>
                      </a:r>
                      <a:r>
                        <a:rPr lang="it-IT" baseline="0" dirty="0" smtClean="0"/>
                        <a:t> (DEK’)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el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54177"/>
              </p:ext>
            </p:extLst>
          </p:nvPr>
        </p:nvGraphicFramePr>
        <p:xfrm>
          <a:off x="4391083" y="5025906"/>
          <a:ext cx="17987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8702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KEK 2,1 </a:t>
                      </a:r>
                      <a:r>
                        <a:rPr lang="it-IT" baseline="0" dirty="0" smtClean="0"/>
                        <a:t> (DEK’)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CasellaDiTesto 46"/>
          <p:cNvSpPr txBox="1"/>
          <p:nvPr/>
        </p:nvSpPr>
        <p:spPr>
          <a:xfrm>
            <a:off x="8530336" y="5976664"/>
            <a:ext cx="102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DECRYPT</a:t>
            </a:r>
            <a:endParaRPr lang="it-IT" dirty="0"/>
          </a:p>
        </p:txBody>
      </p:sp>
      <p:sp>
        <p:nvSpPr>
          <p:cNvPr id="48" name="Parentesi graffa aperta 47"/>
          <p:cNvSpPr/>
          <p:nvPr/>
        </p:nvSpPr>
        <p:spPr>
          <a:xfrm rot="16200000">
            <a:off x="3256627" y="2078086"/>
            <a:ext cx="491559" cy="495092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Titolo 48"/>
          <p:cNvSpPr>
            <a:spLocks noGrp="1"/>
          </p:cNvSpPr>
          <p:nvPr>
            <p:ph type="title"/>
          </p:nvPr>
        </p:nvSpPr>
        <p:spPr>
          <a:xfrm>
            <a:off x="0" y="-17503"/>
            <a:ext cx="12192000" cy="1325563"/>
          </a:xfrm>
        </p:spPr>
        <p:txBody>
          <a:bodyPr/>
          <a:lstStyle/>
          <a:p>
            <a:pPr algn="ctr"/>
            <a:r>
              <a:rPr lang="it-IT" b="1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LEAVING: CREATING NEW DEK</a:t>
            </a:r>
            <a:endParaRPr lang="it-IT" b="1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628860" y="5506521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[</a:t>
            </a:r>
            <a:r>
              <a:rPr lang="it-IT" sz="1600" i="1" dirty="0" err="1" smtClean="0"/>
              <a:t>Member</a:t>
            </a:r>
            <a:r>
              <a:rPr lang="it-IT" sz="1600" i="1" dirty="0" smtClean="0"/>
              <a:t> with ID = 4 </a:t>
            </a:r>
            <a:r>
              <a:rPr lang="it-IT" sz="1600" i="1" dirty="0" err="1" smtClean="0"/>
              <a:t>is</a:t>
            </a:r>
            <a:r>
              <a:rPr lang="it-IT" sz="1600" i="1" dirty="0" smtClean="0"/>
              <a:t> </a:t>
            </a:r>
            <a:r>
              <a:rPr lang="it-IT" sz="1600" i="1" dirty="0" err="1" smtClean="0"/>
              <a:t>leaving</a:t>
            </a:r>
            <a:r>
              <a:rPr lang="it-IT" sz="1600" i="1" dirty="0" smtClean="0"/>
              <a:t>]</a:t>
            </a:r>
            <a:endParaRPr lang="it-IT" sz="1600" i="1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306160" y="1418986"/>
            <a:ext cx="1872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Generate a new one</a:t>
            </a:r>
            <a:endParaRPr lang="en-GB" sz="16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749826" y="2683621"/>
            <a:ext cx="1678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Encrypt with KEKs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941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it-IT" b="1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LEAVING: CHANGING </a:t>
            </a:r>
            <a:r>
              <a:rPr lang="it-IT" b="1" dirty="0" err="1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KEKs</a:t>
            </a:r>
            <a:endParaRPr lang="it-IT" b="1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48020"/>
              </p:ext>
            </p:extLst>
          </p:nvPr>
        </p:nvGraphicFramePr>
        <p:xfrm>
          <a:off x="1041010" y="2164250"/>
          <a:ext cx="4636086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5362"/>
                <a:gridCol w="1545362"/>
                <a:gridCol w="1545362"/>
              </a:tblGrid>
              <a:tr h="0"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0,0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rgbClr val="FF0000"/>
                          </a:solidFill>
                        </a:rPr>
                        <a:t>KEK 1,0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rgbClr val="FF0000"/>
                          </a:solidFill>
                        </a:rPr>
                        <a:t>KEK 2,0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KEK 0,1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1,1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2,1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60430"/>
              </p:ext>
            </p:extLst>
          </p:nvPr>
        </p:nvGraphicFramePr>
        <p:xfrm>
          <a:off x="1024597" y="3807826"/>
          <a:ext cx="4636086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5362"/>
                <a:gridCol w="1545362"/>
                <a:gridCol w="1545362"/>
              </a:tblGrid>
              <a:tr h="0"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0,0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KEK’ 1,0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KEK’ 2,0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KEK’ 0,1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1,1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2,1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ccia in giù 6"/>
          <p:cNvSpPr/>
          <p:nvPr/>
        </p:nvSpPr>
        <p:spPr>
          <a:xfrm>
            <a:off x="2940148" y="2940148"/>
            <a:ext cx="323557" cy="815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47338"/>
              </p:ext>
            </p:extLst>
          </p:nvPr>
        </p:nvGraphicFramePr>
        <p:xfrm>
          <a:off x="6983829" y="2754728"/>
          <a:ext cx="10699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rgbClr val="00B050"/>
                          </a:solidFill>
                        </a:rPr>
                        <a:t>KEK’</a:t>
                      </a:r>
                      <a:endParaRPr lang="it-IT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1195754" y="1613840"/>
            <a:ext cx="19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1. Create new </a:t>
            </a:r>
            <a:r>
              <a:rPr lang="it-IT" dirty="0" err="1" smtClean="0"/>
              <a:t>KEKs</a:t>
            </a:r>
            <a:endParaRPr lang="it-IT" dirty="0"/>
          </a:p>
        </p:txBody>
      </p:sp>
      <p:cxnSp>
        <p:nvCxnSpPr>
          <p:cNvPr id="11" name="Connettore 2 10"/>
          <p:cNvCxnSpPr>
            <a:endCxn id="8" idx="0"/>
          </p:cNvCxnSpPr>
          <p:nvPr/>
        </p:nvCxnSpPr>
        <p:spPr>
          <a:xfrm>
            <a:off x="7512148" y="2194560"/>
            <a:ext cx="6644" cy="56016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513341" y="1653884"/>
            <a:ext cx="407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2. </a:t>
            </a:r>
            <a:r>
              <a:rPr lang="it-IT" dirty="0" err="1" smtClean="0"/>
              <a:t>Encrypt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new KEK and </a:t>
            </a: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8079867" y="2251907"/>
            <a:ext cx="280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Encrypt</a:t>
            </a:r>
            <a:r>
              <a:rPr lang="it-IT" dirty="0" smtClean="0"/>
              <a:t> with the </a:t>
            </a:r>
            <a:r>
              <a:rPr lang="it-IT" dirty="0" err="1" smtClean="0"/>
              <a:t>respective</a:t>
            </a:r>
            <a:r>
              <a:rPr lang="it-IT" dirty="0" smtClean="0"/>
              <a:t> </a:t>
            </a:r>
          </a:p>
          <a:p>
            <a:r>
              <a:rPr lang="it-IT" dirty="0" smtClean="0"/>
              <a:t>OLD KEK [K 0,1 (K’ 0,1)]</a:t>
            </a:r>
            <a:endParaRPr lang="it-IT" dirty="0"/>
          </a:p>
        </p:txBody>
      </p:sp>
      <p:cxnSp>
        <p:nvCxnSpPr>
          <p:cNvPr id="18" name="Connettore 2 17"/>
          <p:cNvCxnSpPr>
            <a:stCxn id="8" idx="2"/>
          </p:cNvCxnSpPr>
          <p:nvPr/>
        </p:nvCxnSpPr>
        <p:spPr>
          <a:xfrm flipH="1">
            <a:off x="7512148" y="3125568"/>
            <a:ext cx="6644" cy="63050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98301"/>
              </p:ext>
            </p:extLst>
          </p:nvPr>
        </p:nvGraphicFramePr>
        <p:xfrm>
          <a:off x="6977379" y="3788702"/>
          <a:ext cx="1069535" cy="403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535"/>
              </a:tblGrid>
              <a:tr h="403469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rgbClr val="00B050"/>
                          </a:solidFill>
                        </a:rPr>
                        <a:t>KEK’</a:t>
                      </a:r>
                      <a:endParaRPr lang="it-IT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0" name="Rettangolo 19"/>
          <p:cNvSpPr/>
          <p:nvPr/>
        </p:nvSpPr>
        <p:spPr>
          <a:xfrm>
            <a:off x="6961457" y="3756075"/>
            <a:ext cx="1101381" cy="436097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/>
          <p:cNvSpPr txBox="1"/>
          <p:nvPr/>
        </p:nvSpPr>
        <p:spPr>
          <a:xfrm>
            <a:off x="8079867" y="3294951"/>
            <a:ext cx="23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Encrypt</a:t>
            </a:r>
            <a:r>
              <a:rPr lang="it-IT" dirty="0" smtClean="0"/>
              <a:t> with new DEK’</a:t>
            </a:r>
            <a:endParaRPr lang="it-IT" dirty="0"/>
          </a:p>
        </p:txBody>
      </p:sp>
      <p:cxnSp>
        <p:nvCxnSpPr>
          <p:cNvPr id="5" name="Connettore 1 4"/>
          <p:cNvCxnSpPr/>
          <p:nvPr/>
        </p:nvCxnSpPr>
        <p:spPr>
          <a:xfrm flipV="1">
            <a:off x="609600" y="4867422"/>
            <a:ext cx="10972800" cy="2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/>
          <p:nvPr/>
        </p:nvCxnSpPr>
        <p:spPr>
          <a:xfrm>
            <a:off x="7518793" y="4192171"/>
            <a:ext cx="3080520" cy="469833"/>
          </a:xfrm>
          <a:prstGeom prst="bentConnector3">
            <a:avLst>
              <a:gd name="adj1" fmla="val -587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8409573" y="4169769"/>
            <a:ext cx="150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Send</a:t>
            </a:r>
            <a:r>
              <a:rPr lang="it-IT" dirty="0" smtClean="0"/>
              <a:t> new KEK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810643" y="5033302"/>
            <a:ext cx="10570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Now new KEKs have an encryption with two-layers: </a:t>
            </a:r>
          </a:p>
          <a:p>
            <a:r>
              <a:rPr lang="en-GB" dirty="0" smtClean="0"/>
              <a:t>the first level can be accessed by the members with the new DEK’ (the leaving member does not have it),</a:t>
            </a:r>
          </a:p>
          <a:p>
            <a:r>
              <a:rPr lang="en-GB" dirty="0" smtClean="0"/>
              <a:t>moreover the second level can be accessed only by the members with the old KEK, so every member can access</a:t>
            </a:r>
          </a:p>
          <a:p>
            <a:r>
              <a:rPr lang="en-GB" dirty="0" smtClean="0"/>
              <a:t>KEKs corresponding to its ID, as before.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1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642</Words>
  <Application>Microsoft Office PowerPoint</Application>
  <PresentationFormat>Widescreen</PresentationFormat>
  <Paragraphs>138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Monotype Corsiva</vt:lpstr>
      <vt:lpstr>Tema di Office</vt:lpstr>
      <vt:lpstr>SECURE GROUP COMMUNICATION</vt:lpstr>
      <vt:lpstr>INTRODUCTION</vt:lpstr>
      <vt:lpstr>SECURITY LAYER</vt:lpstr>
      <vt:lpstr>Centralized Flat Table</vt:lpstr>
      <vt:lpstr>JOINING: CHANGING DEK and KEKs</vt:lpstr>
      <vt:lpstr>LEAVING THE GROUP</vt:lpstr>
      <vt:lpstr>LEAVING: CREATING NEW DEK</vt:lpstr>
      <vt:lpstr>LEAVING: CHANGING KEKs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GROUP COMMUNICATION</dc:title>
  <dc:creator>Mattia Brusamento</dc:creator>
  <cp:lastModifiedBy>Mattia Brusamento</cp:lastModifiedBy>
  <cp:revision>22</cp:revision>
  <dcterms:created xsi:type="dcterms:W3CDTF">2015-01-09T10:45:35Z</dcterms:created>
  <dcterms:modified xsi:type="dcterms:W3CDTF">2015-02-17T08:01:10Z</dcterms:modified>
</cp:coreProperties>
</file>