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63" r:id="rId5"/>
    <p:sldId id="259" r:id="rId6"/>
    <p:sldId id="260" r:id="rId7"/>
    <p:sldId id="261" r:id="rId8"/>
    <p:sldId id="265" r:id="rId9"/>
    <p:sldId id="266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5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2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36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5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98E193-1F18-482F-9C6A-9801735EDECD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78A86-D67C-4EA7-A4B9-B86199E800D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Теория адаптивного резонанса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Докладчик: Бояркин Н.С.</a:t>
            </a:r>
          </a:p>
          <a:p>
            <a:pPr algn="r"/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2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модули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5" y="1995509"/>
            <a:ext cx="5829300" cy="3723809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923192" y="1890346"/>
            <a:ext cx="5240216" cy="41148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u="sng" dirty="0" smtClean="0"/>
              <a:t>Приемник 1</a:t>
            </a:r>
            <a:r>
              <a:rPr lang="en-US" dirty="0" smtClean="0"/>
              <a:t> </a:t>
            </a:r>
            <a:r>
              <a:rPr lang="ru-RU" dirty="0" smtClean="0"/>
              <a:t>определяет момент поступления сигнала на вход</a:t>
            </a:r>
            <a:r>
              <a:rPr lang="en-US" dirty="0" smtClean="0"/>
              <a:t> </a:t>
            </a:r>
            <a:r>
              <a:rPr lang="ru-RU" dirty="0" smtClean="0"/>
              <a:t>и момент формирования вектора </a:t>
            </a:r>
            <a:r>
              <a:rPr lang="en-US" dirty="0" smtClean="0"/>
              <a:t>R</a:t>
            </a:r>
            <a:r>
              <a:rPr lang="ru-RU" dirty="0" smtClean="0"/>
              <a:t>, формирует сигнал для слоя сравнения </a:t>
            </a:r>
          </a:p>
          <a:p>
            <a:r>
              <a:rPr lang="en-US" b="1" dirty="0" smtClean="0"/>
              <a:t>G1 = OR(X)</a:t>
            </a:r>
            <a:r>
              <a:rPr lang="ru-RU" b="1" dirty="0" smtClean="0"/>
              <a:t> </a:t>
            </a:r>
            <a:r>
              <a:rPr lang="en-US" b="1" dirty="0" smtClean="0"/>
              <a:t>AND NOT(OR(R))</a:t>
            </a:r>
            <a:endParaRPr lang="ru-RU" b="1" dirty="0" smtClean="0"/>
          </a:p>
          <a:p>
            <a:r>
              <a:rPr lang="ru-RU" i="1" u="sng" dirty="0"/>
              <a:t>Приемник </a:t>
            </a:r>
            <a:r>
              <a:rPr lang="ru-RU" i="1" u="sng" dirty="0" smtClean="0"/>
              <a:t>2</a:t>
            </a:r>
            <a:r>
              <a:rPr lang="en-US" dirty="0" smtClean="0"/>
              <a:t> </a:t>
            </a:r>
            <a:r>
              <a:rPr lang="ru-RU" dirty="0"/>
              <a:t>определяет момент поступления сигнала на </a:t>
            </a:r>
            <a:r>
              <a:rPr lang="ru-RU" dirty="0" smtClean="0"/>
              <a:t>вход</a:t>
            </a:r>
            <a:r>
              <a:rPr lang="ru-RU" dirty="0"/>
              <a:t>, формирует сигнал для слоя </a:t>
            </a:r>
            <a:r>
              <a:rPr lang="ru-RU" dirty="0" smtClean="0"/>
              <a:t>распознавания</a:t>
            </a:r>
          </a:p>
          <a:p>
            <a:r>
              <a:rPr lang="en-US" b="1" dirty="0" smtClean="0"/>
              <a:t>G2 = </a:t>
            </a:r>
            <a:r>
              <a:rPr lang="en-US" b="1" dirty="0"/>
              <a:t>OR(X</a:t>
            </a:r>
            <a:r>
              <a:rPr lang="en-US" b="1" dirty="0" smtClean="0"/>
              <a:t>)</a:t>
            </a:r>
          </a:p>
          <a:p>
            <a:r>
              <a:rPr lang="ru-RU" i="1" u="sng" dirty="0" smtClean="0"/>
              <a:t>Сброс</a:t>
            </a:r>
            <a:r>
              <a:rPr lang="ru-RU" dirty="0" smtClean="0"/>
              <a:t> определяет </a:t>
            </a:r>
            <a:r>
              <a:rPr lang="ru-RU" dirty="0"/>
              <a:t>достаточен ли </a:t>
            </a:r>
            <a:r>
              <a:rPr lang="ru-RU" dirty="0" smtClean="0"/>
              <a:t>набор </a:t>
            </a:r>
            <a:r>
              <a:rPr lang="ru-RU" dirty="0"/>
              <a:t>критических черт для окончательного отнесения образа X к категории </a:t>
            </a:r>
            <a:r>
              <a:rPr lang="ru-RU" dirty="0" smtClean="0"/>
              <a:t>нейрона-победителя. Условие сброса:</a:t>
            </a:r>
          </a:p>
          <a:p>
            <a:r>
              <a:rPr lang="en-US" b="1" dirty="0" smtClean="0"/>
              <a:t>|C|/|X|&lt;</a:t>
            </a:r>
            <a:r>
              <a:rPr lang="el-GR" b="1" dirty="0"/>
              <a:t> </a:t>
            </a:r>
            <a:r>
              <a:rPr lang="el-GR" b="1" dirty="0" smtClean="0"/>
              <a:t>ρ</a:t>
            </a:r>
            <a:r>
              <a:rPr lang="ru-RU" dirty="0" smtClean="0"/>
              <a:t>, где </a:t>
            </a:r>
            <a:r>
              <a:rPr lang="el-GR" dirty="0" smtClean="0"/>
              <a:t>ρ</a:t>
            </a:r>
            <a:r>
              <a:rPr lang="en-US" dirty="0" smtClean="0"/>
              <a:t> &lt; 1</a:t>
            </a:r>
            <a:r>
              <a:rPr lang="ru-RU" dirty="0" smtClean="0"/>
              <a:t> – </a:t>
            </a:r>
            <a:r>
              <a:rPr lang="ru-RU" dirty="0"/>
              <a:t>параметр </a:t>
            </a:r>
            <a:r>
              <a:rPr lang="ru-RU" dirty="0" smtClean="0"/>
              <a:t>сходства.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37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сетей </a:t>
            </a:r>
            <a:r>
              <a:rPr lang="en-US" dirty="0" smtClean="0"/>
              <a:t>ART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30" y="1828800"/>
            <a:ext cx="8761208" cy="4360200"/>
          </a:xfrm>
        </p:spPr>
      </p:pic>
    </p:spTree>
    <p:extLst>
      <p:ext uri="{BB962C8B-B14F-4D97-AF65-F5344CB8AC3E}">
        <p14:creationId xmlns:p14="http://schemas.microsoft.com/office/powerpoint/2010/main" val="267484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сетей </a:t>
            </a:r>
            <a:r>
              <a:rPr lang="en-US" dirty="0"/>
              <a:t>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ART-1 – </a:t>
            </a:r>
            <a:r>
              <a:rPr lang="ru-RU" dirty="0" smtClean="0"/>
              <a:t>работает только с дискретными векторами.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ART-2 </a:t>
            </a:r>
            <a:r>
              <a:rPr lang="ru-RU" dirty="0" smtClean="0"/>
              <a:t>– помимо дискретных векторов, поддерживает работу с аналоговыми сигналами.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ART-3 – </a:t>
            </a:r>
            <a:r>
              <a:rPr lang="ru-RU" dirty="0" smtClean="0"/>
              <a:t>расширение, позволяющее компоновать многослойные сети, кроме того поддерживается гибридизация с другими типами сетей.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FUZZY-ART</a:t>
            </a:r>
            <a:r>
              <a:rPr lang="ru-RU" dirty="0"/>
              <a:t> </a:t>
            </a:r>
            <a:r>
              <a:rPr lang="ru-RU" dirty="0" smtClean="0"/>
              <a:t>– представляет </a:t>
            </a:r>
            <a:r>
              <a:rPr lang="ru-RU" dirty="0"/>
              <a:t>собой прямое расширение </a:t>
            </a:r>
            <a:r>
              <a:rPr lang="ru-RU" dirty="0" smtClean="0"/>
              <a:t>ART-1 сетей </a:t>
            </a:r>
            <a:r>
              <a:rPr lang="ru-RU" dirty="0"/>
              <a:t>средствами нечеткой </a:t>
            </a:r>
            <a:r>
              <a:rPr lang="ru-RU" dirty="0" smtClean="0"/>
              <a:t>логики.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ARTMAP</a:t>
            </a:r>
            <a:r>
              <a:rPr lang="ru-RU" dirty="0"/>
              <a:t> </a:t>
            </a:r>
            <a:r>
              <a:rPr lang="ru-RU" dirty="0" smtClean="0"/>
              <a:t>– объединяет </a:t>
            </a:r>
            <a:r>
              <a:rPr lang="ru-RU" dirty="0"/>
              <a:t>элементы обучения и </a:t>
            </a:r>
            <a:r>
              <a:rPr lang="ru-RU" dirty="0" smtClean="0"/>
              <a:t>самообучения, как правило, используя комбинацию из двух </a:t>
            </a:r>
            <a:r>
              <a:rPr lang="en-US" dirty="0" smtClean="0"/>
              <a:t>ART </a:t>
            </a:r>
            <a:r>
              <a:rPr lang="ru-RU" dirty="0" smtClean="0"/>
              <a:t>сетей.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5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283" y="483576"/>
            <a:ext cx="10579440" cy="51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стабильности-пластичности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Восприятия </a:t>
            </a:r>
            <a:r>
              <a:rPr lang="ru-RU" dirty="0"/>
              <a:t>внешнего мира живыми </a:t>
            </a:r>
            <a:r>
              <a:rPr lang="ru-RU" dirty="0" smtClean="0"/>
              <a:t>организмами </a:t>
            </a:r>
            <a:r>
              <a:rPr lang="ru-RU" dirty="0"/>
              <a:t>постоянно </a:t>
            </a:r>
            <a:r>
              <a:rPr lang="ru-RU" dirty="0" smtClean="0"/>
              <a:t>связано </a:t>
            </a:r>
            <a:r>
              <a:rPr lang="ru-RU" dirty="0"/>
              <a:t>с решением дилеммы, является ли некоторый образ </a:t>
            </a:r>
            <a:r>
              <a:rPr lang="ru-RU" dirty="0" smtClean="0"/>
              <a:t>«новой» </a:t>
            </a:r>
            <a:r>
              <a:rPr lang="ru-RU" dirty="0"/>
              <a:t>информацией, и следовательно реакция на него должна быть </a:t>
            </a:r>
            <a:r>
              <a:rPr lang="ru-RU" dirty="0" smtClean="0"/>
              <a:t>поисково-познавательной, </a:t>
            </a:r>
            <a:r>
              <a:rPr lang="ru-RU" dirty="0"/>
              <a:t>либо этот образ является </a:t>
            </a:r>
            <a:r>
              <a:rPr lang="ru-RU" dirty="0" smtClean="0"/>
              <a:t>«старой», </a:t>
            </a:r>
            <a:r>
              <a:rPr lang="ru-RU" dirty="0"/>
              <a:t>уже знакомой картиной, и в этом случае реакция </a:t>
            </a:r>
            <a:r>
              <a:rPr lang="ru-RU" dirty="0" smtClean="0"/>
              <a:t>должна </a:t>
            </a:r>
            <a:r>
              <a:rPr lang="ru-RU" dirty="0"/>
              <a:t>соответствовать ранее накопленному </a:t>
            </a:r>
            <a:r>
              <a:rPr lang="ru-RU" dirty="0" smtClean="0"/>
              <a:t>опыту</a:t>
            </a:r>
          </a:p>
          <a:p>
            <a:r>
              <a:rPr lang="ru-RU" dirty="0" smtClean="0"/>
              <a:t>Восприятие должно быть </a:t>
            </a:r>
            <a:r>
              <a:rPr lang="ru-RU" i="1" u="sng" dirty="0" smtClean="0"/>
              <a:t>пластичным</a:t>
            </a:r>
            <a:r>
              <a:rPr lang="ru-RU" dirty="0" smtClean="0"/>
              <a:t> (адаптированным к новой информации) и в то же время </a:t>
            </a:r>
            <a:r>
              <a:rPr lang="ru-RU" i="1" u="sng" dirty="0" smtClean="0"/>
              <a:t>стабильным</a:t>
            </a:r>
            <a:r>
              <a:rPr lang="ru-RU" dirty="0" smtClean="0"/>
              <a:t> (не разрушающим память о старых образах).</a:t>
            </a:r>
          </a:p>
          <a:p>
            <a:r>
              <a:rPr lang="ru-RU" dirty="0"/>
              <a:t>Традиционные искусственные нейронные сети оказались не в состоянии решить проблему стабильности-пластичности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6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адаптивного резонанса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проблемы стабильности-пластичности в центре адаптивных систем бостонского университета под </a:t>
            </a:r>
            <a:r>
              <a:rPr lang="ru-RU" dirty="0"/>
              <a:t>руководством Стефана </a:t>
            </a:r>
            <a:r>
              <a:rPr lang="ru-RU" dirty="0" err="1" smtClean="0"/>
              <a:t>Гроссберга</a:t>
            </a:r>
            <a:r>
              <a:rPr lang="ru-RU" dirty="0" smtClean="0"/>
              <a:t> в 1987 году была предложена </a:t>
            </a:r>
            <a:r>
              <a:rPr lang="ru-RU" i="1" u="sng" dirty="0" smtClean="0"/>
              <a:t>теория адаптивного резонанса</a:t>
            </a:r>
            <a:r>
              <a:rPr lang="ru-RU" dirty="0" smtClean="0"/>
              <a:t>, а также разработаны прототипы </a:t>
            </a:r>
            <a:r>
              <a:rPr lang="ru-RU" dirty="0" err="1" smtClean="0"/>
              <a:t>нейросетевых</a:t>
            </a:r>
            <a:r>
              <a:rPr lang="ru-RU" dirty="0" smtClean="0"/>
              <a:t> архитектур на ее основе.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64874"/>
              </p:ext>
            </p:extLst>
          </p:nvPr>
        </p:nvGraphicFramePr>
        <p:xfrm>
          <a:off x="4976886" y="3303554"/>
          <a:ext cx="2201179" cy="233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4761720" imgH="5028480" progId="Photoshop.Image.16">
                  <p:embed/>
                </p:oleObj>
              </mc:Choice>
              <mc:Fallback>
                <p:oleObj name="Image" r:id="rId3" imgW="4761720" imgH="5028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6886" y="3303554"/>
                        <a:ext cx="2201179" cy="233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5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адаптивного резонанса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Нейросети</a:t>
            </a:r>
            <a:r>
              <a:rPr lang="ru-RU" dirty="0" smtClean="0"/>
              <a:t> адаптивного резонанса имеют внутренний </a:t>
            </a:r>
            <a:r>
              <a:rPr lang="ru-RU" i="1" u="sng" dirty="0" smtClean="0"/>
              <a:t>детектор новизны</a:t>
            </a:r>
            <a:r>
              <a:rPr lang="ru-RU" dirty="0" smtClean="0"/>
              <a:t>, </a:t>
            </a:r>
            <a:r>
              <a:rPr lang="ru-RU" dirty="0"/>
              <a:t>сравнивающий предъявленный образ с содержимым памяти. </a:t>
            </a:r>
          </a:p>
          <a:p>
            <a:r>
              <a:rPr lang="ru-RU" dirty="0" smtClean="0"/>
              <a:t>При </a:t>
            </a:r>
            <a:r>
              <a:rPr lang="ru-RU" dirty="0"/>
              <a:t>удачном поиске в памяти </a:t>
            </a:r>
            <a:r>
              <a:rPr lang="ru-RU" dirty="0" smtClean="0"/>
              <a:t>говорят</a:t>
            </a:r>
            <a:r>
              <a:rPr lang="ru-RU" dirty="0"/>
              <a:t>, </a:t>
            </a:r>
            <a:r>
              <a:rPr lang="ru-RU" dirty="0" smtClean="0"/>
              <a:t>о </a:t>
            </a:r>
            <a:r>
              <a:rPr lang="ru-RU" dirty="0"/>
              <a:t>возникновении </a:t>
            </a:r>
            <a:r>
              <a:rPr lang="ru-RU" i="1" u="sng" dirty="0" smtClean="0"/>
              <a:t>адаптивного резонанса </a:t>
            </a:r>
            <a:r>
              <a:rPr lang="ru-RU" dirty="0" smtClean="0"/>
              <a:t>в </a:t>
            </a:r>
            <a:r>
              <a:rPr lang="ru-RU" dirty="0"/>
              <a:t>ответ на предъявление образа.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резонанс не возникает в пределах некоторого заданного порогового уровня, то успешным считается тест новизны, и образ воспринимается сетью, как </a:t>
            </a:r>
            <a:r>
              <a:rPr lang="ru-RU" dirty="0" smtClean="0"/>
              <a:t>новый.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6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критических черт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все </a:t>
            </a:r>
            <a:r>
              <a:rPr lang="ru-RU" dirty="0" smtClean="0"/>
              <a:t>черты, </a:t>
            </a:r>
            <a:r>
              <a:rPr lang="ru-RU" dirty="0"/>
              <a:t>представленные в некотором образе, являются существенными для системы восприятия. Результат распознавания определяется присутствием специфичных критических особенностей в образе.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28842"/>
            <a:ext cx="4122004" cy="20952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25" y="3128842"/>
            <a:ext cx="444065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ART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60" y="1995509"/>
            <a:ext cx="5857143" cy="3723809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80" y="2189284"/>
            <a:ext cx="4670474" cy="36798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качестве базовой архитектуры приведена </a:t>
            </a:r>
            <a:r>
              <a:rPr lang="en-US" dirty="0" smtClean="0"/>
              <a:t>ART-1</a:t>
            </a:r>
            <a:r>
              <a:rPr lang="ru-RU" dirty="0" smtClean="0"/>
              <a:t>, последующие являются производными от нее.</a:t>
            </a:r>
            <a:endParaRPr lang="ru-RU" dirty="0"/>
          </a:p>
          <a:p>
            <a:r>
              <a:rPr lang="ru-RU" dirty="0" smtClean="0"/>
              <a:t>Два </a:t>
            </a:r>
            <a:r>
              <a:rPr lang="ru-RU" dirty="0"/>
              <a:t>слоя нейронов: </a:t>
            </a:r>
            <a:r>
              <a:rPr lang="ru-RU" i="1" u="sng" dirty="0"/>
              <a:t>слой сравнения </a:t>
            </a:r>
            <a:r>
              <a:rPr lang="ru-RU" dirty="0"/>
              <a:t>и </a:t>
            </a:r>
            <a:r>
              <a:rPr lang="ru-RU" i="1" u="sng" dirty="0"/>
              <a:t>слой </a:t>
            </a:r>
            <a:r>
              <a:rPr lang="ru-RU" i="1" u="sng" dirty="0" smtClean="0"/>
              <a:t>распознавания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i="1" u="sng" dirty="0" smtClean="0"/>
              <a:t>Приемники</a:t>
            </a:r>
            <a:r>
              <a:rPr lang="ru-RU" dirty="0" smtClean="0"/>
              <a:t> и </a:t>
            </a:r>
            <a:r>
              <a:rPr lang="ru-RU" i="1" u="sng" dirty="0" smtClean="0"/>
              <a:t>сброс</a:t>
            </a:r>
            <a:r>
              <a:rPr lang="ru-RU" dirty="0" smtClean="0"/>
              <a:t> обеспечивают управляющую функциональность.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сравнения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7" y="1863848"/>
            <a:ext cx="5188263" cy="4022725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2189284"/>
            <a:ext cx="4670474" cy="36798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начале работы вектор </a:t>
            </a:r>
            <a:r>
              <a:rPr lang="en-US" dirty="0" smtClean="0"/>
              <a:t>R c </a:t>
            </a:r>
            <a:r>
              <a:rPr lang="ru-RU" dirty="0" smtClean="0"/>
              <a:t>выхода распознавателя еще не получен и слой сравнения формирует вектор </a:t>
            </a:r>
            <a:r>
              <a:rPr lang="en-US" dirty="0" smtClean="0"/>
              <a:t>C=X</a:t>
            </a:r>
            <a:r>
              <a:rPr lang="ru-RU" dirty="0" smtClean="0"/>
              <a:t> для распознавателя.</a:t>
            </a:r>
            <a:endParaRPr lang="ru-RU" dirty="0"/>
          </a:p>
          <a:p>
            <a:r>
              <a:rPr lang="ru-RU" dirty="0" smtClean="0"/>
              <a:t>После обработки вектора </a:t>
            </a:r>
            <a:r>
              <a:rPr lang="en-US" dirty="0" smtClean="0"/>
              <a:t>C </a:t>
            </a:r>
            <a:r>
              <a:rPr lang="ru-RU" dirty="0" smtClean="0"/>
              <a:t>распознавателем слой сравнения получает отклик </a:t>
            </a:r>
            <a:r>
              <a:rPr lang="en-US" dirty="0" smtClean="0"/>
              <a:t>R </a:t>
            </a:r>
            <a:r>
              <a:rPr lang="ru-RU" dirty="0" smtClean="0"/>
              <a:t>и по </a:t>
            </a:r>
            <a:r>
              <a:rPr lang="ru-RU" i="1" u="sng" dirty="0" smtClean="0"/>
              <a:t>правилу двух третей</a:t>
            </a:r>
            <a:r>
              <a:rPr lang="ru-RU" i="1" dirty="0" smtClean="0"/>
              <a:t> </a:t>
            </a:r>
            <a:r>
              <a:rPr lang="ru-RU" dirty="0" smtClean="0"/>
              <a:t>формирует вектор </a:t>
            </a:r>
            <a:r>
              <a:rPr lang="en-US" dirty="0" smtClean="0"/>
              <a:t>C</a:t>
            </a:r>
            <a:r>
              <a:rPr lang="ru-RU" dirty="0" smtClean="0"/>
              <a:t>, который содержит лишь те компоненты </a:t>
            </a:r>
            <a:r>
              <a:rPr lang="en-US" dirty="0" smtClean="0"/>
              <a:t>X</a:t>
            </a:r>
            <a:r>
              <a:rPr lang="ru-RU" dirty="0" smtClean="0"/>
              <a:t>, которые соответствуют критическим чертам.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42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распознавания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93" y="1942978"/>
            <a:ext cx="5253015" cy="4022725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80" y="2004646"/>
            <a:ext cx="4793566" cy="4053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Возбуждается только один нейрон слоя, вектор весов которого ближе всего к </a:t>
            </a:r>
            <a:r>
              <a:rPr lang="en-US" dirty="0" smtClean="0"/>
              <a:t>C. </a:t>
            </a:r>
            <a:r>
              <a:rPr lang="ru-RU" dirty="0" smtClean="0"/>
              <a:t>Для этого используется механизм </a:t>
            </a:r>
            <a:r>
              <a:rPr lang="ru-RU" i="1" u="sng" dirty="0"/>
              <a:t>латерального торможения</a:t>
            </a:r>
            <a:r>
              <a:rPr lang="ru-RU" dirty="0"/>
              <a:t>  </a:t>
            </a:r>
            <a:r>
              <a:rPr lang="ru-RU" dirty="0" smtClean="0"/>
              <a:t>«победитель </a:t>
            </a:r>
            <a:r>
              <a:rPr lang="ru-RU" dirty="0"/>
              <a:t>забирает </a:t>
            </a:r>
            <a:r>
              <a:rPr lang="ru-RU" dirty="0" smtClean="0"/>
              <a:t>все».</a:t>
            </a:r>
          </a:p>
          <a:p>
            <a:r>
              <a:rPr lang="ru-RU" dirty="0" smtClean="0"/>
              <a:t>Выход </a:t>
            </a:r>
            <a:r>
              <a:rPr lang="ru-RU" dirty="0"/>
              <a:t>нейрона-победителя устанавливается равным единице, остальные нейроны полностью заторможены. Сигнал обратной </a:t>
            </a:r>
            <a:r>
              <a:rPr lang="ru-RU" dirty="0" smtClean="0"/>
              <a:t>связи</a:t>
            </a:r>
            <a:r>
              <a:rPr lang="en-US" dirty="0" smtClean="0"/>
              <a:t> R</a:t>
            </a:r>
            <a:r>
              <a:rPr lang="ru-RU" dirty="0" smtClean="0"/>
              <a:t> </a:t>
            </a:r>
            <a:r>
              <a:rPr lang="ru-RU" dirty="0"/>
              <a:t>от нейрона-победителя поступает обратно в слой </a:t>
            </a:r>
            <a:r>
              <a:rPr lang="ru-RU" dirty="0" smtClean="0"/>
              <a:t>сравнения. </a:t>
            </a:r>
            <a:r>
              <a:rPr lang="ru-RU" dirty="0"/>
              <a:t>Вектор </a:t>
            </a:r>
            <a:r>
              <a:rPr lang="en-US" dirty="0" smtClean="0"/>
              <a:t>R</a:t>
            </a:r>
            <a:r>
              <a:rPr lang="ru-RU" dirty="0" smtClean="0"/>
              <a:t>, </a:t>
            </a:r>
            <a:r>
              <a:rPr lang="ru-RU" dirty="0"/>
              <a:t>является носителем критических черт категории, определяемой выигравшим нейроном.</a:t>
            </a:r>
          </a:p>
        </p:txBody>
      </p:sp>
    </p:spTree>
    <p:extLst>
      <p:ext uri="{BB962C8B-B14F-4D97-AF65-F5344CB8AC3E}">
        <p14:creationId xmlns:p14="http://schemas.microsoft.com/office/powerpoint/2010/main" val="21660998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489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Ретро</vt:lpstr>
      <vt:lpstr>Image</vt:lpstr>
      <vt:lpstr>Теория адаптивного резонанса</vt:lpstr>
      <vt:lpstr>Презентация PowerPoint</vt:lpstr>
      <vt:lpstr>Проблема стабильности-пластичности</vt:lpstr>
      <vt:lpstr>Принцип адаптивного резонанса</vt:lpstr>
      <vt:lpstr>Принцип адаптивного резонанса</vt:lpstr>
      <vt:lpstr>Шаблон критических черт</vt:lpstr>
      <vt:lpstr>Архитектура ART</vt:lpstr>
      <vt:lpstr>Слой сравнения</vt:lpstr>
      <vt:lpstr>Слой распознавания</vt:lpstr>
      <vt:lpstr>Управляющие модули</vt:lpstr>
      <vt:lpstr>Развитие сетей ART</vt:lpstr>
      <vt:lpstr>Развитие сетей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адаптивного резонанса</dc:title>
  <dc:creator>Пользователь Windows</dc:creator>
  <cp:lastModifiedBy>Пользователь Windows</cp:lastModifiedBy>
  <cp:revision>29</cp:revision>
  <dcterms:created xsi:type="dcterms:W3CDTF">2017-12-13T16:02:43Z</dcterms:created>
  <dcterms:modified xsi:type="dcterms:W3CDTF">2017-12-13T22:28:43Z</dcterms:modified>
</cp:coreProperties>
</file>