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00"/>
  </p:notesMasterIdLst>
  <p:sldIdLst>
    <p:sldId id="256" r:id="rId2"/>
    <p:sldId id="257" r:id="rId3"/>
    <p:sldId id="258" r:id="rId4"/>
    <p:sldId id="259" r:id="rId5"/>
    <p:sldId id="475" r:id="rId6"/>
    <p:sldId id="476" r:id="rId7"/>
    <p:sldId id="477" r:id="rId8"/>
    <p:sldId id="478" r:id="rId9"/>
    <p:sldId id="479" r:id="rId10"/>
    <p:sldId id="480" r:id="rId11"/>
    <p:sldId id="481" r:id="rId12"/>
    <p:sldId id="482" r:id="rId13"/>
    <p:sldId id="483" r:id="rId14"/>
    <p:sldId id="484" r:id="rId15"/>
    <p:sldId id="485" r:id="rId16"/>
    <p:sldId id="486" r:id="rId17"/>
    <p:sldId id="487" r:id="rId18"/>
    <p:sldId id="917" r:id="rId19"/>
    <p:sldId id="918" r:id="rId20"/>
    <p:sldId id="919" r:id="rId21"/>
    <p:sldId id="920" r:id="rId22"/>
    <p:sldId id="921" r:id="rId23"/>
    <p:sldId id="922" r:id="rId24"/>
    <p:sldId id="923" r:id="rId25"/>
    <p:sldId id="924" r:id="rId26"/>
    <p:sldId id="925" r:id="rId27"/>
    <p:sldId id="926" r:id="rId28"/>
    <p:sldId id="927" r:id="rId29"/>
    <p:sldId id="928" r:id="rId30"/>
    <p:sldId id="929" r:id="rId31"/>
    <p:sldId id="930" r:id="rId32"/>
    <p:sldId id="931" r:id="rId33"/>
    <p:sldId id="932" r:id="rId34"/>
    <p:sldId id="933" r:id="rId35"/>
    <p:sldId id="934" r:id="rId36"/>
    <p:sldId id="935" r:id="rId37"/>
    <p:sldId id="936" r:id="rId38"/>
    <p:sldId id="937" r:id="rId39"/>
    <p:sldId id="938" r:id="rId40"/>
    <p:sldId id="939" r:id="rId41"/>
    <p:sldId id="940" r:id="rId42"/>
    <p:sldId id="941" r:id="rId43"/>
    <p:sldId id="942" r:id="rId44"/>
    <p:sldId id="943" r:id="rId45"/>
    <p:sldId id="944" r:id="rId46"/>
    <p:sldId id="946" r:id="rId47"/>
    <p:sldId id="947" r:id="rId48"/>
    <p:sldId id="948" r:id="rId49"/>
    <p:sldId id="949" r:id="rId50"/>
    <p:sldId id="945" r:id="rId51"/>
    <p:sldId id="950" r:id="rId52"/>
    <p:sldId id="951" r:id="rId53"/>
    <p:sldId id="952" r:id="rId54"/>
    <p:sldId id="953" r:id="rId55"/>
    <p:sldId id="954" r:id="rId56"/>
    <p:sldId id="955" r:id="rId57"/>
    <p:sldId id="957" r:id="rId58"/>
    <p:sldId id="956" r:id="rId59"/>
    <p:sldId id="958" r:id="rId60"/>
    <p:sldId id="959" r:id="rId61"/>
    <p:sldId id="960" r:id="rId62"/>
    <p:sldId id="961" r:id="rId63"/>
    <p:sldId id="962" r:id="rId64"/>
    <p:sldId id="963" r:id="rId65"/>
    <p:sldId id="964" r:id="rId66"/>
    <p:sldId id="965" r:id="rId67"/>
    <p:sldId id="967" r:id="rId68"/>
    <p:sldId id="968" r:id="rId69"/>
    <p:sldId id="966" r:id="rId70"/>
    <p:sldId id="969" r:id="rId71"/>
    <p:sldId id="971" r:id="rId72"/>
    <p:sldId id="972" r:id="rId73"/>
    <p:sldId id="974" r:id="rId74"/>
    <p:sldId id="975" r:id="rId75"/>
    <p:sldId id="976" r:id="rId76"/>
    <p:sldId id="973" r:id="rId77"/>
    <p:sldId id="970" r:id="rId78"/>
    <p:sldId id="977" r:id="rId79"/>
    <p:sldId id="978" r:id="rId80"/>
    <p:sldId id="979" r:id="rId81"/>
    <p:sldId id="980" r:id="rId82"/>
    <p:sldId id="981" r:id="rId83"/>
    <p:sldId id="982" r:id="rId84"/>
    <p:sldId id="983" r:id="rId85"/>
    <p:sldId id="984" r:id="rId86"/>
    <p:sldId id="985" r:id="rId87"/>
    <p:sldId id="986" r:id="rId88"/>
    <p:sldId id="987" r:id="rId89"/>
    <p:sldId id="988" r:id="rId90"/>
    <p:sldId id="989" r:id="rId91"/>
    <p:sldId id="990" r:id="rId92"/>
    <p:sldId id="991" r:id="rId93"/>
    <p:sldId id="992" r:id="rId94"/>
    <p:sldId id="993" r:id="rId95"/>
    <p:sldId id="994" r:id="rId96"/>
    <p:sldId id="995" r:id="rId97"/>
    <p:sldId id="996" r:id="rId98"/>
    <p:sldId id="997" r:id="rId99"/>
    <p:sldId id="998" r:id="rId100"/>
    <p:sldId id="999" r:id="rId101"/>
    <p:sldId id="1000" r:id="rId102"/>
    <p:sldId id="1001" r:id="rId103"/>
    <p:sldId id="1002" r:id="rId104"/>
    <p:sldId id="1003" r:id="rId105"/>
    <p:sldId id="1004" r:id="rId106"/>
    <p:sldId id="1201" r:id="rId107"/>
    <p:sldId id="1203" r:id="rId108"/>
    <p:sldId id="1204" r:id="rId109"/>
    <p:sldId id="1205" r:id="rId110"/>
    <p:sldId id="1202" r:id="rId111"/>
    <p:sldId id="1206" r:id="rId112"/>
    <p:sldId id="1207" r:id="rId113"/>
    <p:sldId id="1208" r:id="rId114"/>
    <p:sldId id="1209" r:id="rId115"/>
    <p:sldId id="1210" r:id="rId116"/>
    <p:sldId id="1212" r:id="rId117"/>
    <p:sldId id="1213" r:id="rId118"/>
    <p:sldId id="1214" r:id="rId119"/>
    <p:sldId id="1215" r:id="rId120"/>
    <p:sldId id="1216" r:id="rId121"/>
    <p:sldId id="1217" r:id="rId122"/>
    <p:sldId id="1218" r:id="rId123"/>
    <p:sldId id="1219" r:id="rId124"/>
    <p:sldId id="1220" r:id="rId125"/>
    <p:sldId id="1211" r:id="rId126"/>
    <p:sldId id="1221" r:id="rId127"/>
    <p:sldId id="759" r:id="rId128"/>
    <p:sldId id="456" r:id="rId129"/>
    <p:sldId id="457" r:id="rId130"/>
    <p:sldId id="760" r:id="rId131"/>
    <p:sldId id="435" r:id="rId132"/>
    <p:sldId id="436" r:id="rId133"/>
    <p:sldId id="1371" r:id="rId134"/>
    <p:sldId id="1372" r:id="rId135"/>
    <p:sldId id="1373" r:id="rId136"/>
    <p:sldId id="1374" r:id="rId137"/>
    <p:sldId id="1375" r:id="rId138"/>
    <p:sldId id="1376" r:id="rId139"/>
    <p:sldId id="1377" r:id="rId140"/>
    <p:sldId id="1378" r:id="rId141"/>
    <p:sldId id="1379" r:id="rId142"/>
    <p:sldId id="1380" r:id="rId143"/>
    <p:sldId id="1381" r:id="rId144"/>
    <p:sldId id="1382" r:id="rId145"/>
    <p:sldId id="1383" r:id="rId146"/>
    <p:sldId id="1384" r:id="rId147"/>
    <p:sldId id="1385" r:id="rId148"/>
    <p:sldId id="761" r:id="rId149"/>
    <p:sldId id="454" r:id="rId150"/>
    <p:sldId id="455" r:id="rId151"/>
    <p:sldId id="762" r:id="rId152"/>
    <p:sldId id="1222" r:id="rId153"/>
    <p:sldId id="1223" r:id="rId154"/>
    <p:sldId id="1224" r:id="rId155"/>
    <p:sldId id="1225" r:id="rId156"/>
    <p:sldId id="1226" r:id="rId157"/>
    <p:sldId id="1227" r:id="rId158"/>
    <p:sldId id="1228" r:id="rId159"/>
    <p:sldId id="1229" r:id="rId160"/>
    <p:sldId id="1231" r:id="rId161"/>
    <p:sldId id="1232" r:id="rId162"/>
    <p:sldId id="1233" r:id="rId163"/>
    <p:sldId id="1234" r:id="rId164"/>
    <p:sldId id="1235" r:id="rId165"/>
    <p:sldId id="1236" r:id="rId166"/>
    <p:sldId id="1237" r:id="rId167"/>
    <p:sldId id="1238" r:id="rId168"/>
    <p:sldId id="1239" r:id="rId169"/>
    <p:sldId id="1240" r:id="rId170"/>
    <p:sldId id="1241" r:id="rId171"/>
    <p:sldId id="1242" r:id="rId172"/>
    <p:sldId id="1243" r:id="rId173"/>
    <p:sldId id="1244" r:id="rId174"/>
    <p:sldId id="1245" r:id="rId175"/>
    <p:sldId id="1246" r:id="rId176"/>
    <p:sldId id="1247" r:id="rId177"/>
    <p:sldId id="1248" r:id="rId178"/>
    <p:sldId id="1249" r:id="rId179"/>
    <p:sldId id="1250" r:id="rId180"/>
    <p:sldId id="1251" r:id="rId181"/>
    <p:sldId id="1252" r:id="rId182"/>
    <p:sldId id="1253" r:id="rId183"/>
    <p:sldId id="1254" r:id="rId184"/>
    <p:sldId id="1255" r:id="rId185"/>
    <p:sldId id="1256" r:id="rId186"/>
    <p:sldId id="1257" r:id="rId187"/>
    <p:sldId id="1258" r:id="rId188"/>
    <p:sldId id="1259" r:id="rId189"/>
    <p:sldId id="1260" r:id="rId190"/>
    <p:sldId id="1261" r:id="rId191"/>
    <p:sldId id="1262" r:id="rId192"/>
    <p:sldId id="1263" r:id="rId193"/>
    <p:sldId id="1264" r:id="rId194"/>
    <p:sldId id="1265" r:id="rId195"/>
    <p:sldId id="1266" r:id="rId196"/>
    <p:sldId id="1267" r:id="rId197"/>
    <p:sldId id="1268" r:id="rId198"/>
    <p:sldId id="1269" r:id="rId199"/>
    <p:sldId id="1270" r:id="rId200"/>
    <p:sldId id="1271" r:id="rId201"/>
    <p:sldId id="1272" r:id="rId202"/>
    <p:sldId id="1273" r:id="rId203"/>
    <p:sldId id="1274" r:id="rId204"/>
    <p:sldId id="1275" r:id="rId205"/>
    <p:sldId id="1276" r:id="rId206"/>
    <p:sldId id="1278" r:id="rId207"/>
    <p:sldId id="1279" r:id="rId208"/>
    <p:sldId id="1280" r:id="rId209"/>
    <p:sldId id="1281" r:id="rId210"/>
    <p:sldId id="1282" r:id="rId211"/>
    <p:sldId id="1283" r:id="rId212"/>
    <p:sldId id="1284" r:id="rId213"/>
    <p:sldId id="1285" r:id="rId214"/>
    <p:sldId id="1286" r:id="rId215"/>
    <p:sldId id="1287" r:id="rId216"/>
    <p:sldId id="1288" r:id="rId217"/>
    <p:sldId id="1289" r:id="rId218"/>
    <p:sldId id="1290" r:id="rId219"/>
    <p:sldId id="1291" r:id="rId220"/>
    <p:sldId id="1292" r:id="rId221"/>
    <p:sldId id="1293" r:id="rId222"/>
    <p:sldId id="1294" r:id="rId223"/>
    <p:sldId id="1295" r:id="rId224"/>
    <p:sldId id="1296" r:id="rId225"/>
    <p:sldId id="1297" r:id="rId226"/>
    <p:sldId id="1298" r:id="rId227"/>
    <p:sldId id="1299" r:id="rId228"/>
    <p:sldId id="1300" r:id="rId229"/>
    <p:sldId id="1301" r:id="rId230"/>
    <p:sldId id="1302" r:id="rId231"/>
    <p:sldId id="1303" r:id="rId232"/>
    <p:sldId id="1304" r:id="rId233"/>
    <p:sldId id="1305" r:id="rId234"/>
    <p:sldId id="1306" r:id="rId235"/>
    <p:sldId id="1307" r:id="rId236"/>
    <p:sldId id="1308" r:id="rId237"/>
    <p:sldId id="1309" r:id="rId238"/>
    <p:sldId id="1310" r:id="rId239"/>
    <p:sldId id="1311" r:id="rId240"/>
    <p:sldId id="1312" r:id="rId241"/>
    <p:sldId id="1313" r:id="rId242"/>
    <p:sldId id="1314" r:id="rId243"/>
    <p:sldId id="1315" r:id="rId244"/>
    <p:sldId id="1316" r:id="rId245"/>
    <p:sldId id="1317" r:id="rId246"/>
    <p:sldId id="1318" r:id="rId247"/>
    <p:sldId id="1319" r:id="rId248"/>
    <p:sldId id="1320" r:id="rId249"/>
    <p:sldId id="1321" r:id="rId250"/>
    <p:sldId id="1322" r:id="rId251"/>
    <p:sldId id="1323" r:id="rId252"/>
    <p:sldId id="1324" r:id="rId253"/>
    <p:sldId id="1325" r:id="rId254"/>
    <p:sldId id="1326" r:id="rId255"/>
    <p:sldId id="1327" r:id="rId256"/>
    <p:sldId id="1328" r:id="rId257"/>
    <p:sldId id="1329" r:id="rId258"/>
    <p:sldId id="1330" r:id="rId259"/>
    <p:sldId id="1331" r:id="rId260"/>
    <p:sldId id="1332" r:id="rId261"/>
    <p:sldId id="1333" r:id="rId262"/>
    <p:sldId id="1334" r:id="rId263"/>
    <p:sldId id="1335" r:id="rId264"/>
    <p:sldId id="1336" r:id="rId265"/>
    <p:sldId id="1337" r:id="rId266"/>
    <p:sldId id="1338" r:id="rId267"/>
    <p:sldId id="1339" r:id="rId268"/>
    <p:sldId id="1340" r:id="rId269"/>
    <p:sldId id="1341" r:id="rId270"/>
    <p:sldId id="1342" r:id="rId271"/>
    <p:sldId id="1343" r:id="rId272"/>
    <p:sldId id="1344" r:id="rId273"/>
    <p:sldId id="1345" r:id="rId274"/>
    <p:sldId id="1346" r:id="rId275"/>
    <p:sldId id="1347" r:id="rId276"/>
    <p:sldId id="1348" r:id="rId277"/>
    <p:sldId id="1349" r:id="rId278"/>
    <p:sldId id="1350" r:id="rId279"/>
    <p:sldId id="1351" r:id="rId280"/>
    <p:sldId id="1352" r:id="rId281"/>
    <p:sldId id="1353" r:id="rId282"/>
    <p:sldId id="1354" r:id="rId283"/>
    <p:sldId id="1355" r:id="rId284"/>
    <p:sldId id="1356" r:id="rId285"/>
    <p:sldId id="1357" r:id="rId286"/>
    <p:sldId id="1358" r:id="rId287"/>
    <p:sldId id="1359" r:id="rId288"/>
    <p:sldId id="1360" r:id="rId289"/>
    <p:sldId id="1361" r:id="rId290"/>
    <p:sldId id="1362" r:id="rId291"/>
    <p:sldId id="1363" r:id="rId292"/>
    <p:sldId id="1364" r:id="rId293"/>
    <p:sldId id="1365" r:id="rId294"/>
    <p:sldId id="1366" r:id="rId295"/>
    <p:sldId id="1367" r:id="rId296"/>
    <p:sldId id="1368" r:id="rId297"/>
    <p:sldId id="1369" r:id="rId298"/>
    <p:sldId id="1370" r:id="rId29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303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tableStyles" Target="tableStyles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0" Type="http://schemas.openxmlformats.org/officeDocument/2006/relationships/slide" Target="slides/slide249.xml"/><Relationship Id="rId255" Type="http://schemas.openxmlformats.org/officeDocument/2006/relationships/slide" Target="slides/slide254.xml"/><Relationship Id="rId271" Type="http://schemas.openxmlformats.org/officeDocument/2006/relationships/slide" Target="slides/slide270.xml"/><Relationship Id="rId276" Type="http://schemas.openxmlformats.org/officeDocument/2006/relationships/slide" Target="slides/slide275.xml"/><Relationship Id="rId292" Type="http://schemas.openxmlformats.org/officeDocument/2006/relationships/slide" Target="slides/slide291.xml"/><Relationship Id="rId297" Type="http://schemas.openxmlformats.org/officeDocument/2006/relationships/slide" Target="slides/slide296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0" Type="http://schemas.openxmlformats.org/officeDocument/2006/relationships/slide" Target="slides/slide239.xml"/><Relationship Id="rId245" Type="http://schemas.openxmlformats.org/officeDocument/2006/relationships/slide" Target="slides/slide244.xml"/><Relationship Id="rId261" Type="http://schemas.openxmlformats.org/officeDocument/2006/relationships/slide" Target="slides/slide260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282" Type="http://schemas.openxmlformats.org/officeDocument/2006/relationships/slide" Target="slides/slide28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2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notesMaster" Target="notesMasters/notesMaster1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3" name="Google Shape;1223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54001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4728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3026286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6093892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814959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726160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0836597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4867686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5791824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1568958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5509340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94262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2226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8003685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7820130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4003051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2986248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9608018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6963402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1907742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3200417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1079435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0290905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6399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168079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7592866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0486198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973772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0514700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1890230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5789058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0065752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2815102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8300741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5" name="Google Shape;2395;p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6" name="Google Shape;2396;p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5659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2486426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2" name="Google Shape;2402;p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7041339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2" name="Google Shape;2402;p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7939984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2" name="Google Shape;2402;p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658877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2" name="Google Shape;2402;p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994974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2" name="Google Shape;2402;p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7574349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2" name="Google Shape;2402;p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0710059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2" name="Google Shape;2402;p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7449514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2" name="Google Shape;2402;p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9840695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2" name="Google Shape;2402;p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7390737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2" name="Google Shape;2402;p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2109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1660635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2" name="Google Shape;2402;p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7264607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2" name="Google Shape;2402;p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2868663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2" name="Google Shape;2402;p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8631246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2" name="Google Shape;2402;p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7629958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2" name="Google Shape;2402;p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5605941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2" name="Google Shape;2402;p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4281302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4970336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9170536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9964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63193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80181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49440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19168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4035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6" name="Google Shape;13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96535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6190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52740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25381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33818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59993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15188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35799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37268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36404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6943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3" name="Google Shape;13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73403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27469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70968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00542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61782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90606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24291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2368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98795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16016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7716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9" name="Google Shape;13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2084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85860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962747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856651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56444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871393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41356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731053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831962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130761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283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593294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105513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210502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867866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858292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911865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138871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668929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685535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229478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3096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955087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703703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272641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932180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972348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812937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893263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925733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428291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648528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9259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766736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265790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770681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052681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628473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831134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866143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918370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579295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642805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3579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654184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184304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370477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406858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202604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33783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603213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471318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963415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72392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5590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022912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427130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762026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137956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447408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174992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3584988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2764121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4771532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8283713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5200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2" name="Google Shape;1232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33" name="Google Shape;1233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4" name="Google Shape;1234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5" name="Google Shape;1235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1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5" name="Google Shape;1295;p1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6" name="Google Shape;129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7" name="Google Shape;129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8" name="Google Shape;129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4" name="Google Shape;1244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5" name="Google Shape;1245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6" name="Google Shape;1246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7" name="Google Shape;1247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0" name="Google Shape;1250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1" name="Google Shape;1251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2" name="Google Shape;125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3" name="Google Shape;125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4" name="Google Shape;125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7" name="Google Shape;1257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58" name="Google Shape;1258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9" name="Google Shape;1259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60" name="Google Shape;1260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1" name="Google Shape;126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2" name="Google Shape;126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3" name="Google Shape;126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6" name="Google Shape;126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7" name="Google Shape;126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8" name="Google Shape;126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1" name="Google Shape;127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2" name="Google Shape;127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5" name="Google Shape;1275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276" name="Google Shape;1276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77" name="Google Shape;127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8" name="Google Shape;127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9" name="Google Shape;127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2" name="Google Shape;1282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3" name="Google Shape;1283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84" name="Google Shape;128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5" name="Google Shape;128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6" name="Google Shape;128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9" name="Google Shape;1289;p11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0" name="Google Shape;129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1" name="Google Shape;129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2" name="Google Shape;129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26" name="Google Shape;1226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7" name="Google Shape;1227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8" name="Google Shape;1228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9" name="Google Shape;1229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24" y="0"/>
            <a:ext cx="9700752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ПРОПАСТЬ</a:t>
            </a:r>
            <a:endParaRPr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786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8800" b="1" dirty="0" smtClean="0">
                <a:latin typeface="Arial"/>
                <a:ea typeface="Arial"/>
                <a:cs typeface="Arial"/>
                <a:sym typeface="Arial"/>
              </a:rPr>
              <a:t>КОНДИЦИОНЕР</a:t>
            </a:r>
            <a:endParaRPr lang="ru-RU" sz="8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04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ПИСТОН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515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600" b="1" dirty="0" smtClean="0">
                <a:latin typeface="Arial"/>
                <a:ea typeface="Arial"/>
                <a:cs typeface="Arial"/>
                <a:sym typeface="Arial"/>
              </a:rPr>
              <a:t>ЭЛЕКТРИЧКА</a:t>
            </a:r>
            <a:endParaRPr lang="ru-RU" sz="96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702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РИСК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110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ВЕЗЕНИЕ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891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КОРОЕД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014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ПАПАХА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147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ТАРАНТАС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612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РУЧЕЙ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690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ЛАВКА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023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ШПОРА</a:t>
            </a:r>
            <a:endParaRPr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613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КОНЬ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86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ПОКЕР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411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ОТМЫЧКА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738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МЛАДЕНЕЦ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604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ФАРАОН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489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МАМОНТ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968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ПОСЕЛОК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912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ШТРАФ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469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ССОРА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282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СТУПЕНЬКА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228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НАЧИНКА</a:t>
            </a:r>
            <a:endParaRPr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494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КАЛИНА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827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ВДОВА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568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УРОК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071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КРУЖЕВО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359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САБЛЯ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347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МУЗЕЙ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88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СВАРЩИК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604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24" y="0"/>
            <a:ext cx="9700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87611" y="2553596"/>
            <a:ext cx="9144000" cy="2996414"/>
          </a:xfrm>
        </p:spPr>
        <p:txBody>
          <a:bodyPr>
            <a:normAutofit fontScale="90000"/>
          </a:bodyPr>
          <a:lstStyle/>
          <a:p>
            <a:r>
              <a:rPr lang="ru-RU" sz="13000" b="1" dirty="0" smtClean="0">
                <a:solidFill>
                  <a:srgbClr val="FF0000"/>
                </a:solidFill>
                <a:latin typeface="PF Din Text Cond Pro Medium" panose="02000500000000020004" pitchFamily="2" charset="0"/>
              </a:rPr>
              <a:t>ТУР 2</a:t>
            </a:r>
            <a:r>
              <a:rPr lang="ru-RU" sz="13000" b="1" dirty="0" smtClean="0">
                <a:latin typeface="PF Din Text Cond Pro Medium" panose="02000500000000020004" pitchFamily="2" charset="0"/>
              </a:rPr>
              <a:t/>
            </a:r>
            <a:br>
              <a:rPr lang="ru-RU" sz="13000" b="1" dirty="0" smtClean="0">
                <a:latin typeface="PF Din Text Cond Pro Medium" panose="02000500000000020004" pitchFamily="2" charset="0"/>
              </a:rPr>
            </a:br>
            <a:r>
              <a:rPr lang="ru-RU" sz="11100" b="1" dirty="0" smtClean="0">
                <a:latin typeface="PF Din Text Cond Pro Medium" panose="02000500000000020004" pitchFamily="2" charset="0"/>
              </a:rPr>
              <a:t>СЛОМАННЫЙ КРОКОДИЛ</a:t>
            </a:r>
            <a:endParaRPr lang="ru-RU" sz="111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34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692017" y="688037"/>
            <a:ext cx="6803667" cy="1009816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PF Din Text Cond Pro Medium" panose="02000500000000020004" pitchFamily="2" charset="0"/>
              </a:rPr>
              <a:t>СЛОМАННЫЙ КРОКОДИЛ</a:t>
            </a:r>
            <a:endParaRPr lang="ru-RU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540760" y="2033872"/>
            <a:ext cx="11203387" cy="453005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b="1" dirty="0" smtClean="0"/>
              <a:t/>
            </a:r>
            <a:br>
              <a:rPr lang="ru-RU" sz="3200" b="1" dirty="0" smtClean="0"/>
            </a:br>
            <a:r>
              <a:rPr lang="ru-RU" sz="2800" b="1" dirty="0" smtClean="0">
                <a:latin typeface="+mn-lt"/>
              </a:rPr>
              <a:t>-      Играет вся команда. Игроки встают в шеренгу друг за другом.</a:t>
            </a:r>
          </a:p>
          <a:p>
            <a:pPr marL="571500" lvl="0" indent="-571500" algn="l">
              <a:spcBef>
                <a:spcPts val="0"/>
              </a:spcBef>
              <a:buClr>
                <a:schemeClr val="dk1"/>
              </a:buClr>
              <a:buSzPts val="4000"/>
              <a:buFont typeface="Calibri"/>
              <a:buChar char="-"/>
            </a:pPr>
            <a:r>
              <a:rPr lang="ru-RU" sz="2800" b="1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Первому игроку выдается слово, которое надо объяснить второму игроку. </a:t>
            </a:r>
            <a:r>
              <a:rPr lang="ru-RU" sz="2800" b="1" dirty="0" smtClean="0">
                <a:latin typeface="+mn-lt"/>
              </a:rPr>
              <a:t>Как </a:t>
            </a:r>
            <a:r>
              <a:rPr lang="ru-RU" sz="2800" b="1" dirty="0" smtClean="0">
                <a:latin typeface="+mn-lt"/>
              </a:rPr>
              <a:t>только второй игрок понял слово, он показывает символ «ОК», и начинает объяснять слово 3-ему игроку и т.д.</a:t>
            </a:r>
          </a:p>
          <a:p>
            <a:pPr marL="571500" indent="-571500" algn="l">
              <a:buFontTx/>
              <a:buChar char="-"/>
            </a:pPr>
            <a:r>
              <a:rPr lang="ru-RU" sz="2800" b="1" dirty="0" smtClean="0">
                <a:latin typeface="+mn-lt"/>
              </a:rPr>
              <a:t>Издавать звуки нельзя никому в команде.</a:t>
            </a:r>
            <a:endParaRPr lang="ru-RU" sz="2800" b="1" dirty="0">
              <a:latin typeface="+mn-lt"/>
            </a:endParaRPr>
          </a:p>
          <a:p>
            <a:pPr marL="571500" indent="-571500" algn="l">
              <a:buFontTx/>
              <a:buChar char="-"/>
            </a:pPr>
            <a:r>
              <a:rPr lang="ru-RU" sz="2800" b="1" dirty="0" smtClean="0">
                <a:latin typeface="+mn-lt"/>
              </a:rPr>
              <a:t>Если последний игрок говорит слово, которое загадал ведущий – команда получает 5 баллов.</a:t>
            </a:r>
          </a:p>
          <a:p>
            <a:pPr marL="571500" indent="-571500" algn="l">
              <a:buFontTx/>
              <a:buChar char="-"/>
            </a:pPr>
            <a:r>
              <a:rPr lang="ru-RU" sz="2800" b="1" dirty="0" smtClean="0">
                <a:latin typeface="+mn-lt"/>
              </a:rPr>
              <a:t>Остальные команды принимают участие в игре. После розыгрыша они могут назвать свою версию слова, если она верная, команда получает 1 балл.</a:t>
            </a:r>
            <a:endParaRPr lang="ru-RU" sz="2800" b="1" dirty="0" smtClean="0">
              <a:latin typeface="+mn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189849" y="1710420"/>
            <a:ext cx="39052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</a:rPr>
              <a:t>ПРАВИЛА: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54594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МАРКЕР</a:t>
            </a:r>
            <a:endParaRPr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932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24" y="0"/>
            <a:ext cx="9700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27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8" name="Google Shape;2398;p192"/>
          <p:cNvSpPr txBox="1">
            <a:spLocks noGrp="1"/>
          </p:cNvSpPr>
          <p:nvPr>
            <p:ph type="ctrTitle"/>
          </p:nvPr>
        </p:nvSpPr>
        <p:spPr>
          <a:xfrm>
            <a:off x="1746637" y="263311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700"/>
              <a:buFont typeface="Arial"/>
              <a:buNone/>
            </a:pPr>
            <a:r>
              <a:rPr lang="ru-RU" sz="96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ТУР 3</a:t>
            </a:r>
            <a:r>
              <a:rPr lang="ru-RU" sz="9600" b="1" dirty="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-RU" sz="9600" b="1" dirty="0">
                <a:latin typeface="Arial"/>
                <a:ea typeface="Arial"/>
                <a:cs typeface="Arial"/>
                <a:sym typeface="Arial"/>
              </a:rPr>
            </a:br>
            <a:r>
              <a:rPr lang="ru-RU" sz="9600" b="1" dirty="0" smtClean="0">
                <a:latin typeface="Arial"/>
                <a:ea typeface="Arial"/>
                <a:cs typeface="Arial"/>
                <a:sym typeface="Arial"/>
              </a:rPr>
              <a:t>СУПЕРКРОКО</a:t>
            </a:r>
            <a:endParaRPr sz="8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9" name="Google Shape;2399;p1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4" name="Google Shape;2404;p193"/>
          <p:cNvSpPr txBox="1">
            <a:spLocks noGrp="1"/>
          </p:cNvSpPr>
          <p:nvPr>
            <p:ph type="ctrTitle"/>
          </p:nvPr>
        </p:nvSpPr>
        <p:spPr>
          <a:xfrm>
            <a:off x="5735052" y="153761"/>
            <a:ext cx="6456947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ru-RU" b="1" dirty="0" smtClean="0">
                <a:latin typeface="Arial"/>
                <a:ea typeface="Arial"/>
                <a:cs typeface="Arial"/>
                <a:sym typeface="Arial"/>
              </a:rPr>
              <a:t>СУПЕРКРОКО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5" name="Google Shape;2405;p1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  <p:sp>
        <p:nvSpPr>
          <p:cNvPr id="2406" name="Google Shape;2406;p193"/>
          <p:cNvSpPr txBox="1"/>
          <p:nvPr/>
        </p:nvSpPr>
        <p:spPr>
          <a:xfrm>
            <a:off x="580865" y="2030316"/>
            <a:ext cx="11203500" cy="45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u-RU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ru-RU" sz="2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ru-RU" sz="2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Показываем слова повышенной сложности.</a:t>
            </a:r>
            <a:endParaRPr sz="1050" dirty="0"/>
          </a:p>
          <a:p>
            <a:pPr marL="571500" marR="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-"/>
            </a:pPr>
            <a:r>
              <a:rPr lang="ru-RU" sz="2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Показывающий игрок, </a:t>
            </a:r>
            <a:r>
              <a:rPr lang="ru-RU" sz="2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случайным </a:t>
            </a:r>
            <a:r>
              <a:rPr lang="ru-RU" sz="2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образом выбирает задание, </a:t>
            </a:r>
            <a:r>
              <a:rPr lang="ru-RU" sz="2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называя цифру от 1 до 15.</a:t>
            </a:r>
            <a:endParaRPr lang="ru-RU" sz="2800" b="1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-"/>
            </a:pPr>
            <a:r>
              <a:rPr lang="ru-RU" sz="2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 </a:t>
            </a:r>
            <a:r>
              <a:rPr lang="ru-RU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объяснение дается </a:t>
            </a:r>
            <a:r>
              <a:rPr lang="ru-RU" sz="2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ru-RU" sz="2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минуты.</a:t>
            </a:r>
            <a:endParaRPr sz="1050" dirty="0"/>
          </a:p>
          <a:p>
            <a:pPr marL="571500" marR="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-"/>
            </a:pPr>
            <a:r>
              <a:rPr lang="ru-RU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 каждое объясненное задание команда получает </a:t>
            </a:r>
            <a:r>
              <a:rPr lang="ru-RU" sz="2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баллов</a:t>
            </a:r>
            <a:endParaRPr lang="ru-RU"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-"/>
            </a:pPr>
            <a:r>
              <a:rPr lang="ru-RU" sz="2800" b="1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Другие команды тоже принимают участие в отгадывании. По истечении времени, если команда не смогла понять, что показывал игрок, другие команды имеют право высказать одну свою версию. Если она верна они получают 3 балла.</a:t>
            </a:r>
            <a:endParaRPr sz="1050" dirty="0"/>
          </a:p>
        </p:txBody>
      </p:sp>
      <p:sp>
        <p:nvSpPr>
          <p:cNvPr id="2407" name="Google Shape;2407;p193"/>
          <p:cNvSpPr/>
          <p:nvPr/>
        </p:nvSpPr>
        <p:spPr>
          <a:xfrm>
            <a:off x="4180015" y="1008461"/>
            <a:ext cx="3777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ПРАВИЛА:</a:t>
            </a:r>
            <a:endParaRPr sz="5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4" name="Google Shape;2404;p193"/>
          <p:cNvSpPr txBox="1">
            <a:spLocks noGrp="1"/>
          </p:cNvSpPr>
          <p:nvPr>
            <p:ph type="ctrTitle"/>
          </p:nvPr>
        </p:nvSpPr>
        <p:spPr>
          <a:xfrm>
            <a:off x="5735052" y="153761"/>
            <a:ext cx="6456947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ru-RU" b="1" dirty="0" smtClean="0">
                <a:latin typeface="Arial"/>
                <a:ea typeface="Arial"/>
                <a:cs typeface="Arial"/>
                <a:sym typeface="Arial"/>
              </a:rPr>
              <a:t>СУПЕРКРОКО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5" name="Google Shape;2405;p1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  <p:sp>
        <p:nvSpPr>
          <p:cNvPr id="2406" name="Google Shape;2406;p193"/>
          <p:cNvSpPr txBox="1"/>
          <p:nvPr/>
        </p:nvSpPr>
        <p:spPr>
          <a:xfrm>
            <a:off x="588188" y="2779830"/>
            <a:ext cx="11203500" cy="2215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13800" dirty="0" smtClean="0">
                <a:latin typeface="PF Din Text Cond Pro Medium" panose="02000500000000020004" pitchFamily="2" charset="0"/>
                <a:ea typeface="Adobe Ming Std L" panose="02020300000000000000" pitchFamily="18" charset="-128"/>
              </a:rPr>
              <a:t>1. РУБЕЖ</a:t>
            </a:r>
            <a:endParaRPr sz="13800" dirty="0">
              <a:latin typeface="PF Din Text Cond Pro Medium" panose="02000500000000020004" pitchFamily="2" charset="0"/>
              <a:ea typeface="Adobe Mi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108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4" name="Google Shape;2404;p193"/>
          <p:cNvSpPr txBox="1">
            <a:spLocks noGrp="1"/>
          </p:cNvSpPr>
          <p:nvPr>
            <p:ph type="ctrTitle"/>
          </p:nvPr>
        </p:nvSpPr>
        <p:spPr>
          <a:xfrm>
            <a:off x="5735052" y="153761"/>
            <a:ext cx="6456947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ru-RU" b="1" dirty="0" smtClean="0">
                <a:latin typeface="Arial"/>
                <a:ea typeface="Arial"/>
                <a:cs typeface="Arial"/>
                <a:sym typeface="Arial"/>
              </a:rPr>
              <a:t>СУПЕРКРОКО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5" name="Google Shape;2405;p1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  <p:sp>
        <p:nvSpPr>
          <p:cNvPr id="2406" name="Google Shape;2406;p193"/>
          <p:cNvSpPr txBox="1"/>
          <p:nvPr/>
        </p:nvSpPr>
        <p:spPr>
          <a:xfrm>
            <a:off x="588188" y="2779830"/>
            <a:ext cx="11203500" cy="2215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13800" dirty="0" smtClean="0">
                <a:latin typeface="PF Din Text Cond Pro Medium" panose="02000500000000020004" pitchFamily="2" charset="0"/>
                <a:ea typeface="Adobe Ming Std L" panose="02020300000000000000" pitchFamily="18" charset="-128"/>
              </a:rPr>
              <a:t>2. ПУЧИНА</a:t>
            </a:r>
            <a:endParaRPr sz="13800" dirty="0">
              <a:latin typeface="PF Din Text Cond Pro Medium" panose="02000500000000020004" pitchFamily="2" charset="0"/>
              <a:ea typeface="Adobe Mi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92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4" name="Google Shape;2404;p193"/>
          <p:cNvSpPr txBox="1">
            <a:spLocks noGrp="1"/>
          </p:cNvSpPr>
          <p:nvPr>
            <p:ph type="ctrTitle"/>
          </p:nvPr>
        </p:nvSpPr>
        <p:spPr>
          <a:xfrm>
            <a:off x="5735052" y="153761"/>
            <a:ext cx="6456947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ru-RU" b="1" dirty="0" smtClean="0">
                <a:latin typeface="Arial"/>
                <a:ea typeface="Arial"/>
                <a:cs typeface="Arial"/>
                <a:sym typeface="Arial"/>
              </a:rPr>
              <a:t>СУПЕРКРОКО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5" name="Google Shape;2405;p1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  <p:sp>
        <p:nvSpPr>
          <p:cNvPr id="2406" name="Google Shape;2406;p193"/>
          <p:cNvSpPr txBox="1"/>
          <p:nvPr/>
        </p:nvSpPr>
        <p:spPr>
          <a:xfrm>
            <a:off x="588188" y="2779830"/>
            <a:ext cx="11203500" cy="2215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13800" dirty="0" smtClean="0">
                <a:latin typeface="PF Din Text Cond Pro Medium" panose="02000500000000020004" pitchFamily="2" charset="0"/>
                <a:ea typeface="Adobe Ming Std L" panose="02020300000000000000" pitchFamily="18" charset="-128"/>
              </a:rPr>
              <a:t>3. ДАРМОЕД</a:t>
            </a:r>
            <a:endParaRPr sz="13800" dirty="0">
              <a:latin typeface="PF Din Text Cond Pro Medium" panose="02000500000000020004" pitchFamily="2" charset="0"/>
              <a:ea typeface="Adobe Mi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919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4" name="Google Shape;2404;p193"/>
          <p:cNvSpPr txBox="1">
            <a:spLocks noGrp="1"/>
          </p:cNvSpPr>
          <p:nvPr>
            <p:ph type="ctrTitle"/>
          </p:nvPr>
        </p:nvSpPr>
        <p:spPr>
          <a:xfrm>
            <a:off x="5735052" y="153761"/>
            <a:ext cx="6456947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ru-RU" b="1" dirty="0" smtClean="0">
                <a:latin typeface="Arial"/>
                <a:ea typeface="Arial"/>
                <a:cs typeface="Arial"/>
                <a:sym typeface="Arial"/>
              </a:rPr>
              <a:t>СУПЕРКРОКО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5" name="Google Shape;2405;p1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  <p:sp>
        <p:nvSpPr>
          <p:cNvPr id="2406" name="Google Shape;2406;p193"/>
          <p:cNvSpPr txBox="1"/>
          <p:nvPr/>
        </p:nvSpPr>
        <p:spPr>
          <a:xfrm>
            <a:off x="588188" y="2779830"/>
            <a:ext cx="11203500" cy="2215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13800" dirty="0" smtClean="0">
                <a:latin typeface="PF Din Text Cond Pro Medium" panose="02000500000000020004" pitchFamily="2" charset="0"/>
                <a:ea typeface="Adobe Ming Std L" panose="02020300000000000000" pitchFamily="18" charset="-128"/>
              </a:rPr>
              <a:t>4. СМЫСЛ</a:t>
            </a:r>
            <a:endParaRPr sz="13800" dirty="0">
              <a:latin typeface="PF Din Text Cond Pro Medium" panose="02000500000000020004" pitchFamily="2" charset="0"/>
              <a:ea typeface="Adobe Mi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892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4" name="Google Shape;2404;p193"/>
          <p:cNvSpPr txBox="1">
            <a:spLocks noGrp="1"/>
          </p:cNvSpPr>
          <p:nvPr>
            <p:ph type="ctrTitle"/>
          </p:nvPr>
        </p:nvSpPr>
        <p:spPr>
          <a:xfrm>
            <a:off x="5735052" y="153761"/>
            <a:ext cx="6456947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ru-RU" b="1" dirty="0" smtClean="0">
                <a:latin typeface="Arial"/>
                <a:ea typeface="Arial"/>
                <a:cs typeface="Arial"/>
                <a:sym typeface="Arial"/>
              </a:rPr>
              <a:t>СУПЕРКРОКО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5" name="Google Shape;2405;p1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  <p:sp>
        <p:nvSpPr>
          <p:cNvPr id="2406" name="Google Shape;2406;p193"/>
          <p:cNvSpPr txBox="1"/>
          <p:nvPr/>
        </p:nvSpPr>
        <p:spPr>
          <a:xfrm>
            <a:off x="588188" y="2779830"/>
            <a:ext cx="11203500" cy="2215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13800" dirty="0" smtClean="0">
                <a:latin typeface="PF Din Text Cond Pro Medium" panose="02000500000000020004" pitchFamily="2" charset="0"/>
                <a:ea typeface="Adobe Ming Std L" panose="02020300000000000000" pitchFamily="18" charset="-128"/>
              </a:rPr>
              <a:t>5. ПРИЧИНА</a:t>
            </a:r>
            <a:endParaRPr sz="13800" dirty="0">
              <a:latin typeface="PF Din Text Cond Pro Medium" panose="02000500000000020004" pitchFamily="2" charset="0"/>
              <a:ea typeface="Adobe Mi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496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4" name="Google Shape;2404;p193"/>
          <p:cNvSpPr txBox="1">
            <a:spLocks noGrp="1"/>
          </p:cNvSpPr>
          <p:nvPr>
            <p:ph type="ctrTitle"/>
          </p:nvPr>
        </p:nvSpPr>
        <p:spPr>
          <a:xfrm>
            <a:off x="5735052" y="153761"/>
            <a:ext cx="6456947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ru-RU" b="1" dirty="0" smtClean="0">
                <a:latin typeface="Arial"/>
                <a:ea typeface="Arial"/>
                <a:cs typeface="Arial"/>
                <a:sym typeface="Arial"/>
              </a:rPr>
              <a:t>СУПЕРКРОКО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5" name="Google Shape;2405;p1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  <p:sp>
        <p:nvSpPr>
          <p:cNvPr id="2406" name="Google Shape;2406;p193"/>
          <p:cNvSpPr txBox="1"/>
          <p:nvPr/>
        </p:nvSpPr>
        <p:spPr>
          <a:xfrm>
            <a:off x="588188" y="2779830"/>
            <a:ext cx="11203500" cy="2215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11500" dirty="0" smtClean="0">
                <a:latin typeface="PF Din Text Cond Pro Medium" panose="02000500000000020004" pitchFamily="2" charset="0"/>
                <a:ea typeface="Adobe Ming Std L" panose="02020300000000000000" pitchFamily="18" charset="-128"/>
              </a:rPr>
              <a:t>6. РЕЦИДИВИСТ</a:t>
            </a:r>
            <a:endParaRPr sz="11500" dirty="0">
              <a:latin typeface="PF Din Text Cond Pro Medium" panose="02000500000000020004" pitchFamily="2" charset="0"/>
              <a:ea typeface="Adobe Mi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223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4" name="Google Shape;2404;p193"/>
          <p:cNvSpPr txBox="1">
            <a:spLocks noGrp="1"/>
          </p:cNvSpPr>
          <p:nvPr>
            <p:ph type="ctrTitle"/>
          </p:nvPr>
        </p:nvSpPr>
        <p:spPr>
          <a:xfrm>
            <a:off x="5735052" y="153761"/>
            <a:ext cx="6456947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ru-RU" b="1" dirty="0" smtClean="0">
                <a:latin typeface="Arial"/>
                <a:ea typeface="Arial"/>
                <a:cs typeface="Arial"/>
                <a:sym typeface="Arial"/>
              </a:rPr>
              <a:t>СУПЕРКРОКО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5" name="Google Shape;2405;p1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  <p:sp>
        <p:nvSpPr>
          <p:cNvPr id="2406" name="Google Shape;2406;p193"/>
          <p:cNvSpPr txBox="1"/>
          <p:nvPr/>
        </p:nvSpPr>
        <p:spPr>
          <a:xfrm>
            <a:off x="588188" y="2779830"/>
            <a:ext cx="11203500" cy="2215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11500" dirty="0" smtClean="0">
                <a:latin typeface="PF Din Text Cond Pro Medium" panose="02000500000000020004" pitchFamily="2" charset="0"/>
                <a:ea typeface="Adobe Ming Std L" panose="02020300000000000000" pitchFamily="18" charset="-128"/>
              </a:rPr>
              <a:t>7. ДОСТИЖЕНИЕ</a:t>
            </a:r>
            <a:endParaRPr lang="ru-RU" sz="11500" dirty="0">
              <a:latin typeface="PF Din Text Cond Pro Medium" panose="02000500000000020004" pitchFamily="2" charset="0"/>
              <a:ea typeface="Adobe Mi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792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АЛИГАТОР</a:t>
            </a:r>
            <a:endParaRPr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083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4" name="Google Shape;2404;p193"/>
          <p:cNvSpPr txBox="1">
            <a:spLocks noGrp="1"/>
          </p:cNvSpPr>
          <p:nvPr>
            <p:ph type="ctrTitle"/>
          </p:nvPr>
        </p:nvSpPr>
        <p:spPr>
          <a:xfrm>
            <a:off x="5735052" y="153761"/>
            <a:ext cx="6456947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ru-RU" b="1" dirty="0" smtClean="0">
                <a:latin typeface="Arial"/>
                <a:ea typeface="Arial"/>
                <a:cs typeface="Arial"/>
                <a:sym typeface="Arial"/>
              </a:rPr>
              <a:t>СУПЕРКРОКО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5" name="Google Shape;2405;p1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  <p:sp>
        <p:nvSpPr>
          <p:cNvPr id="2406" name="Google Shape;2406;p193"/>
          <p:cNvSpPr txBox="1"/>
          <p:nvPr/>
        </p:nvSpPr>
        <p:spPr>
          <a:xfrm>
            <a:off x="588188" y="2779830"/>
            <a:ext cx="11203500" cy="2215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13800" dirty="0" smtClean="0">
                <a:latin typeface="PF Din Text Cond Pro Medium" panose="02000500000000020004" pitchFamily="2" charset="0"/>
                <a:ea typeface="Adobe Ming Std L" panose="02020300000000000000" pitchFamily="18" charset="-128"/>
              </a:rPr>
              <a:t>8. БЫТ</a:t>
            </a:r>
            <a:endParaRPr sz="13800" dirty="0">
              <a:latin typeface="PF Din Text Cond Pro Medium" panose="02000500000000020004" pitchFamily="2" charset="0"/>
              <a:ea typeface="Adobe Mi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989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4" name="Google Shape;2404;p193"/>
          <p:cNvSpPr txBox="1">
            <a:spLocks noGrp="1"/>
          </p:cNvSpPr>
          <p:nvPr>
            <p:ph type="ctrTitle"/>
          </p:nvPr>
        </p:nvSpPr>
        <p:spPr>
          <a:xfrm>
            <a:off x="5735052" y="153761"/>
            <a:ext cx="6456947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ru-RU" b="1" dirty="0" smtClean="0">
                <a:latin typeface="Arial"/>
                <a:ea typeface="Arial"/>
                <a:cs typeface="Arial"/>
                <a:sym typeface="Arial"/>
              </a:rPr>
              <a:t>СУПЕРКРОКО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5" name="Google Shape;2405;p1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  <p:sp>
        <p:nvSpPr>
          <p:cNvPr id="2406" name="Google Shape;2406;p193"/>
          <p:cNvSpPr txBox="1"/>
          <p:nvPr/>
        </p:nvSpPr>
        <p:spPr>
          <a:xfrm>
            <a:off x="588188" y="2779830"/>
            <a:ext cx="11203500" cy="2215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13800" dirty="0" smtClean="0">
                <a:latin typeface="PF Din Text Cond Pro Medium" panose="02000500000000020004" pitchFamily="2" charset="0"/>
                <a:ea typeface="Adobe Ming Std L" panose="02020300000000000000" pitchFamily="18" charset="-128"/>
              </a:rPr>
              <a:t>9. ГУРУ</a:t>
            </a:r>
            <a:endParaRPr sz="13800" dirty="0">
              <a:latin typeface="PF Din Text Cond Pro Medium" panose="02000500000000020004" pitchFamily="2" charset="0"/>
              <a:ea typeface="Adobe Mi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126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4" name="Google Shape;2404;p193"/>
          <p:cNvSpPr txBox="1">
            <a:spLocks noGrp="1"/>
          </p:cNvSpPr>
          <p:nvPr>
            <p:ph type="ctrTitle"/>
          </p:nvPr>
        </p:nvSpPr>
        <p:spPr>
          <a:xfrm>
            <a:off x="5735052" y="153761"/>
            <a:ext cx="6456947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ru-RU" b="1" dirty="0" smtClean="0">
                <a:latin typeface="Arial"/>
                <a:ea typeface="Arial"/>
                <a:cs typeface="Arial"/>
                <a:sym typeface="Arial"/>
              </a:rPr>
              <a:t>СУПЕРКРОКО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5" name="Google Shape;2405;p1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  <p:sp>
        <p:nvSpPr>
          <p:cNvPr id="2406" name="Google Shape;2406;p193"/>
          <p:cNvSpPr txBox="1"/>
          <p:nvPr/>
        </p:nvSpPr>
        <p:spPr>
          <a:xfrm>
            <a:off x="588188" y="2779830"/>
            <a:ext cx="11203500" cy="2215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13800" dirty="0" smtClean="0">
                <a:latin typeface="PF Din Text Cond Pro Medium" panose="02000500000000020004" pitchFamily="2" charset="0"/>
                <a:ea typeface="Adobe Ming Std L" panose="02020300000000000000" pitchFamily="18" charset="-128"/>
              </a:rPr>
              <a:t>10. ШКАЛИК</a:t>
            </a:r>
            <a:endParaRPr sz="13800" dirty="0">
              <a:latin typeface="PF Din Text Cond Pro Medium" panose="02000500000000020004" pitchFamily="2" charset="0"/>
              <a:ea typeface="Adobe Mi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429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4" name="Google Shape;2404;p193"/>
          <p:cNvSpPr txBox="1">
            <a:spLocks noGrp="1"/>
          </p:cNvSpPr>
          <p:nvPr>
            <p:ph type="ctrTitle"/>
          </p:nvPr>
        </p:nvSpPr>
        <p:spPr>
          <a:xfrm>
            <a:off x="5735052" y="153761"/>
            <a:ext cx="6456947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ru-RU" b="1" dirty="0" smtClean="0">
                <a:latin typeface="Arial"/>
                <a:ea typeface="Arial"/>
                <a:cs typeface="Arial"/>
                <a:sym typeface="Arial"/>
              </a:rPr>
              <a:t>СУПЕРКРОКО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5" name="Google Shape;2405;p1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  <p:sp>
        <p:nvSpPr>
          <p:cNvPr id="2406" name="Google Shape;2406;p193"/>
          <p:cNvSpPr txBox="1"/>
          <p:nvPr/>
        </p:nvSpPr>
        <p:spPr>
          <a:xfrm>
            <a:off x="588188" y="2779830"/>
            <a:ext cx="11203500" cy="2215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13800" dirty="0" smtClean="0">
                <a:latin typeface="PF Din Text Cond Pro Medium" panose="02000500000000020004" pitchFamily="2" charset="0"/>
                <a:ea typeface="Adobe Ming Std L" panose="02020300000000000000" pitchFamily="18" charset="-128"/>
              </a:rPr>
              <a:t>11. ЛАПТА</a:t>
            </a:r>
            <a:endParaRPr sz="13800" dirty="0">
              <a:latin typeface="PF Din Text Cond Pro Medium" panose="02000500000000020004" pitchFamily="2" charset="0"/>
              <a:ea typeface="Adobe Mi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826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4" name="Google Shape;2404;p193"/>
          <p:cNvSpPr txBox="1">
            <a:spLocks noGrp="1"/>
          </p:cNvSpPr>
          <p:nvPr>
            <p:ph type="ctrTitle"/>
          </p:nvPr>
        </p:nvSpPr>
        <p:spPr>
          <a:xfrm>
            <a:off x="5735052" y="153761"/>
            <a:ext cx="6456947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ru-RU" b="1" dirty="0" smtClean="0">
                <a:latin typeface="Arial"/>
                <a:ea typeface="Arial"/>
                <a:cs typeface="Arial"/>
                <a:sym typeface="Arial"/>
              </a:rPr>
              <a:t>СУПЕРКРОКО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5" name="Google Shape;2405;p1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  <p:sp>
        <p:nvSpPr>
          <p:cNvPr id="2406" name="Google Shape;2406;p193"/>
          <p:cNvSpPr txBox="1"/>
          <p:nvPr/>
        </p:nvSpPr>
        <p:spPr>
          <a:xfrm>
            <a:off x="588188" y="2779830"/>
            <a:ext cx="11203500" cy="2215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13800" dirty="0" smtClean="0">
                <a:latin typeface="PF Din Text Cond Pro Medium" panose="02000500000000020004" pitchFamily="2" charset="0"/>
                <a:ea typeface="Adobe Ming Std L" panose="02020300000000000000" pitchFamily="18" charset="-128"/>
              </a:rPr>
              <a:t>12. ОКОРОК</a:t>
            </a:r>
            <a:endParaRPr sz="13800" dirty="0">
              <a:latin typeface="PF Din Text Cond Pro Medium" panose="02000500000000020004" pitchFamily="2" charset="0"/>
              <a:ea typeface="Adobe Mi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024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4" name="Google Shape;2404;p193"/>
          <p:cNvSpPr txBox="1">
            <a:spLocks noGrp="1"/>
          </p:cNvSpPr>
          <p:nvPr>
            <p:ph type="ctrTitle"/>
          </p:nvPr>
        </p:nvSpPr>
        <p:spPr>
          <a:xfrm>
            <a:off x="5735052" y="153761"/>
            <a:ext cx="6456947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ru-RU" b="1" dirty="0" smtClean="0">
                <a:latin typeface="Arial"/>
                <a:ea typeface="Arial"/>
                <a:cs typeface="Arial"/>
                <a:sym typeface="Arial"/>
              </a:rPr>
              <a:t>СУПЕРКРОКО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5" name="Google Shape;2405;p1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  <p:sp>
        <p:nvSpPr>
          <p:cNvPr id="2406" name="Google Shape;2406;p193"/>
          <p:cNvSpPr txBox="1"/>
          <p:nvPr/>
        </p:nvSpPr>
        <p:spPr>
          <a:xfrm>
            <a:off x="588188" y="2779830"/>
            <a:ext cx="11203500" cy="2215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11500" dirty="0" smtClean="0">
                <a:latin typeface="PF Din Text Cond Pro Medium" panose="02000500000000020004" pitchFamily="2" charset="0"/>
                <a:ea typeface="Adobe Ming Std L" panose="02020300000000000000" pitchFamily="18" charset="-128"/>
              </a:rPr>
              <a:t>13. КОМПРОМИСС</a:t>
            </a:r>
            <a:endParaRPr sz="11500" dirty="0">
              <a:latin typeface="PF Din Text Cond Pro Medium" panose="02000500000000020004" pitchFamily="2" charset="0"/>
              <a:ea typeface="Adobe Mi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160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4" name="Google Shape;2404;p193"/>
          <p:cNvSpPr txBox="1">
            <a:spLocks noGrp="1"/>
          </p:cNvSpPr>
          <p:nvPr>
            <p:ph type="ctrTitle"/>
          </p:nvPr>
        </p:nvSpPr>
        <p:spPr>
          <a:xfrm>
            <a:off x="5735052" y="153761"/>
            <a:ext cx="6456947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ru-RU" b="1" dirty="0" smtClean="0">
                <a:latin typeface="Arial"/>
                <a:ea typeface="Arial"/>
                <a:cs typeface="Arial"/>
                <a:sym typeface="Arial"/>
              </a:rPr>
              <a:t>СУПЕРКРОКО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5" name="Google Shape;2405;p1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  <p:sp>
        <p:nvSpPr>
          <p:cNvPr id="2406" name="Google Shape;2406;p193"/>
          <p:cNvSpPr txBox="1"/>
          <p:nvPr/>
        </p:nvSpPr>
        <p:spPr>
          <a:xfrm>
            <a:off x="588188" y="2779830"/>
            <a:ext cx="11203500" cy="2215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11500" dirty="0" smtClean="0">
                <a:latin typeface="PF Din Text Cond Pro Medium" panose="02000500000000020004" pitchFamily="2" charset="0"/>
                <a:ea typeface="Adobe Ming Std L" panose="02020300000000000000" pitchFamily="18" charset="-128"/>
              </a:rPr>
              <a:t>14. ПАДЧЕРИЦА</a:t>
            </a:r>
            <a:endParaRPr sz="11500" dirty="0">
              <a:latin typeface="PF Din Text Cond Pro Medium" panose="02000500000000020004" pitchFamily="2" charset="0"/>
              <a:ea typeface="Adobe Mi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245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4" name="Google Shape;2404;p193"/>
          <p:cNvSpPr txBox="1">
            <a:spLocks noGrp="1"/>
          </p:cNvSpPr>
          <p:nvPr>
            <p:ph type="ctrTitle"/>
          </p:nvPr>
        </p:nvSpPr>
        <p:spPr>
          <a:xfrm>
            <a:off x="5735052" y="153761"/>
            <a:ext cx="6456947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ru-RU" b="1" dirty="0" smtClean="0">
                <a:latin typeface="Arial"/>
                <a:ea typeface="Arial"/>
                <a:cs typeface="Arial"/>
                <a:sym typeface="Arial"/>
              </a:rPr>
              <a:t>СУПЕРКРОКО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5" name="Google Shape;2405;p1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  <p:sp>
        <p:nvSpPr>
          <p:cNvPr id="2406" name="Google Shape;2406;p193"/>
          <p:cNvSpPr txBox="1"/>
          <p:nvPr/>
        </p:nvSpPr>
        <p:spPr>
          <a:xfrm>
            <a:off x="588188" y="2779830"/>
            <a:ext cx="11203500" cy="2215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11500" dirty="0" smtClean="0">
                <a:latin typeface="PF Din Text Cond Pro Medium" panose="02000500000000020004" pitchFamily="2" charset="0"/>
                <a:ea typeface="Adobe Ming Std L" panose="02020300000000000000" pitchFamily="18" charset="-128"/>
              </a:rPr>
              <a:t>15. САНКЦИЯ</a:t>
            </a:r>
            <a:endParaRPr sz="11500" dirty="0">
              <a:latin typeface="PF Din Text Cond Pro Medium" panose="02000500000000020004" pitchFamily="2" charset="0"/>
              <a:ea typeface="Adobe Mi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581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24" y="0"/>
            <a:ext cx="9700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67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46637" y="263311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sz="13000" b="1" dirty="0" smtClean="0">
                <a:solidFill>
                  <a:srgbClr val="FF0000"/>
                </a:solidFill>
                <a:latin typeface="PF Din Text Cond Pro Medium" panose="02000500000000020004" pitchFamily="2" charset="0"/>
              </a:rPr>
              <a:t>ТУР 4</a:t>
            </a:r>
            <a:r>
              <a:rPr lang="ru-RU" sz="13000" b="1" dirty="0" smtClean="0">
                <a:latin typeface="PF Din Text Cond Pro Medium" panose="02000500000000020004" pitchFamily="2" charset="0"/>
              </a:rPr>
              <a:t/>
            </a:r>
            <a:br>
              <a:rPr lang="ru-RU" sz="13000" b="1" dirty="0" smtClean="0">
                <a:latin typeface="PF Din Text Cond Pro Medium" panose="02000500000000020004" pitchFamily="2" charset="0"/>
              </a:rPr>
            </a:br>
            <a:r>
              <a:rPr lang="ru-RU" sz="11100" b="1" dirty="0" smtClean="0">
                <a:latin typeface="PF Din Text Cond Pro Medium" panose="02000500000000020004" pitchFamily="2" charset="0"/>
              </a:rPr>
              <a:t>КРОКУСЕЛЬ</a:t>
            </a:r>
            <a:endParaRPr lang="ru-RU" sz="111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07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ПИЛОТ</a:t>
            </a:r>
            <a:endParaRPr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118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277555" y="166535"/>
            <a:ext cx="6803667" cy="1009816"/>
          </a:xfrm>
        </p:spPr>
        <p:txBody>
          <a:bodyPr>
            <a:normAutofit/>
          </a:bodyPr>
          <a:lstStyle/>
          <a:p>
            <a:r>
              <a:rPr lang="ru-RU" b="1" dirty="0" smtClean="0">
                <a:latin typeface="PF Din Text Cond Pro Medium" panose="02000500000000020004" pitchFamily="2" charset="0"/>
              </a:rPr>
              <a:t>КРОКУСЕЛЬ</a:t>
            </a:r>
            <a:endParaRPr lang="ru-RU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532738" y="1715774"/>
            <a:ext cx="11203387" cy="45839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600" b="1" dirty="0" smtClean="0"/>
              <a:t/>
            </a:r>
            <a:br>
              <a:rPr lang="ru-RU" sz="3600" b="1" dirty="0" smtClean="0"/>
            </a:br>
            <a:r>
              <a:rPr lang="ru-RU" sz="3200" b="1" dirty="0" smtClean="0">
                <a:latin typeface="+mn-lt"/>
              </a:rPr>
              <a:t>- Команда выбирает одного игрока, который будет показывать первое слово. </a:t>
            </a:r>
            <a:endParaRPr lang="ru-RU" sz="3200" b="1" dirty="0">
              <a:latin typeface="+mn-lt"/>
            </a:endParaRPr>
          </a:p>
          <a:p>
            <a:pPr marL="457200" indent="-457200" algn="l">
              <a:buFontTx/>
              <a:buChar char="-"/>
            </a:pPr>
            <a:r>
              <a:rPr lang="ru-RU" sz="32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Как только первый игрок отгадывает слово, он садиться к команде, а его место занимает другой игрок.</a:t>
            </a:r>
          </a:p>
          <a:p>
            <a:pPr marL="457200" indent="-457200" algn="l">
              <a:buFontTx/>
              <a:buChar char="-"/>
            </a:pPr>
            <a:r>
              <a:rPr lang="ru-RU" sz="32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Задача команды отгадать как можно больше слов.</a:t>
            </a:r>
          </a:p>
          <a:p>
            <a:pPr marL="571500" indent="-571500" algn="l">
              <a:buFontTx/>
              <a:buChar char="-"/>
            </a:pPr>
            <a:r>
              <a:rPr lang="ru-RU" sz="3200" b="1" dirty="0" smtClean="0">
                <a:latin typeface="+mn-lt"/>
              </a:rPr>
              <a:t>На объяснение дается 2 минуты.</a:t>
            </a:r>
          </a:p>
          <a:p>
            <a:pPr marL="571500" indent="-571500" algn="l">
              <a:buFontTx/>
              <a:buChar char="-"/>
            </a:pPr>
            <a:r>
              <a:rPr lang="ru-RU" sz="3200" b="1" dirty="0" smtClean="0">
                <a:latin typeface="+mn-lt"/>
              </a:rPr>
              <a:t>За каждое объясненное задание команда получает 2 балла.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623930" y="1192945"/>
            <a:ext cx="40816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</a:rPr>
              <a:t>ПРАВИЛА: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30612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24" y="0"/>
            <a:ext cx="9700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7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БАРАБАН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241828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ТАБАК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829022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РУЛЕТКА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606764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КЕКС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2193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СЛОН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560890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КИСЛОТА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43834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ПАСТА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21934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ЛОВУШКА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007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СТЕБЕЛЬ</a:t>
            </a:r>
            <a:endParaRPr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780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ГРУЗ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075108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САНИ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455959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ЛУНКА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685514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БЛЮДЦЕ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779613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ТУМБОЧКА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685147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ВИЗИТКА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208242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ПОРОГ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70070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ВИТРИНА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7624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ОТВЕРТКА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342933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ПАКЕТ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767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ФОНТАН</a:t>
            </a:r>
            <a:endParaRPr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36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ШПАГА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982059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ХУДОЖНИК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04720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ШОВ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780624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СВЯЗЬ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12338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РЕПА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78037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ЧЕБУРАШКА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090185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КИТАЙ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500881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ЛИФТ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468843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РЕЗИНА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905337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ПАРОВОЗ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193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8800" b="1" dirty="0" smtClean="0">
                <a:latin typeface="Arial"/>
                <a:ea typeface="Arial"/>
                <a:cs typeface="Arial"/>
                <a:sym typeface="Arial"/>
              </a:rPr>
              <a:t>УМЫВАЛЬНИК</a:t>
            </a:r>
            <a:endParaRPr lang="ru-RU" sz="8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347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ТЕЛЕГРАМА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576319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ПАРОМ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52467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ЧАЙКА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838366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ЧЕМОДАН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72236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СОК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69781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ПЛАВКИ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650955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НАЧАЛЬНИК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268246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ТАКСИ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453949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СПОРТ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434694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СУШИ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60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ПИНЦЕТ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260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МЕДАЛЬ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043452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БАРСУК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82609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ЖЕЛУДЬ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650713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САЧОК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337766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САМОКАТ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247278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НАКОЛКА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2866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ПРИЧЕСКА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1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ПРОЖЕКТОР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20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РЕСНИЦА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51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БАРАБАН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62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8" name="Google Shape;130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  <p:sp>
        <p:nvSpPr>
          <p:cNvPr id="1309" name="Google Shape;1309;p14"/>
          <p:cNvSpPr txBox="1"/>
          <p:nvPr/>
        </p:nvSpPr>
        <p:spPr>
          <a:xfrm>
            <a:off x="850789" y="2386620"/>
            <a:ext cx="10209475" cy="4189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514350" lvl="0" indent="-514350">
              <a:lnSpc>
                <a:spcPct val="90000"/>
              </a:lnSpc>
              <a:buClr>
                <a:schemeClr val="dk1"/>
              </a:buClr>
              <a:buSzPts val="3600"/>
              <a:buAutoNum type="arabicPeriod"/>
            </a:pPr>
            <a:r>
              <a:rPr lang="ru-RU" sz="2800" i="0" u="none" strike="noStrike" cap="none" dirty="0" smtClean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Нельзя </a:t>
            </a:r>
            <a:r>
              <a:rPr lang="ru-RU" sz="2800" i="0" u="none" strike="noStrike" cap="none" dirty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использовать звуки – СОВСЕМ</a:t>
            </a:r>
            <a:r>
              <a:rPr lang="ru-RU" sz="2800" i="0" u="none" strike="noStrike" cap="none" dirty="0" smtClean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!</a:t>
            </a:r>
          </a:p>
          <a:p>
            <a:pPr marL="514350" lvl="0" indent="-514350">
              <a:lnSpc>
                <a:spcPct val="90000"/>
              </a:lnSpc>
              <a:buClr>
                <a:schemeClr val="dk1"/>
              </a:buClr>
              <a:buSzPts val="3600"/>
              <a:buAutoNum type="arabicPeriod"/>
            </a:pPr>
            <a:r>
              <a:rPr lang="ru-RU" sz="2800" i="0" u="none" strike="noStrike" cap="none" dirty="0" smtClean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Мы </a:t>
            </a:r>
            <a:r>
              <a:rPr lang="ru-RU" sz="2800" i="0" u="none" strike="noStrike" cap="none" dirty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отгадываем только имена сущ., в Им. падеже, ед. числа.(слова исключения – </a:t>
            </a:r>
            <a:r>
              <a:rPr lang="ru-RU" sz="2800" i="0" u="none" strike="noStrike" cap="none" dirty="0" err="1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искл</a:t>
            </a:r>
            <a:r>
              <a:rPr lang="ru-RU" sz="2800" i="0" u="none" strike="noStrike" cap="none" dirty="0" smtClean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.)</a:t>
            </a:r>
          </a:p>
          <a:p>
            <a:pPr marL="514350" lvl="0" indent="-514350">
              <a:lnSpc>
                <a:spcPct val="90000"/>
              </a:lnSpc>
              <a:buClr>
                <a:schemeClr val="dk1"/>
              </a:buClr>
              <a:buSzPts val="3600"/>
              <a:buAutoNum type="arabicPeriod"/>
            </a:pPr>
            <a:r>
              <a:rPr lang="ru-RU" sz="2800" i="0" u="none" strike="noStrike" cap="none" dirty="0" smtClean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На </a:t>
            </a:r>
            <a:r>
              <a:rPr lang="ru-RU" sz="2800" i="0" u="none" strike="noStrike" cap="none" dirty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себе ничего показывать нельзя. </a:t>
            </a:r>
            <a:r>
              <a:rPr lang="ru-RU" sz="2800" i="0" u="none" strike="noStrike" cap="none" dirty="0" smtClean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Использовать </a:t>
            </a:r>
            <a:r>
              <a:rPr lang="ru-RU" sz="2800" i="0" u="none" strike="noStrike" cap="none" dirty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предметы вокруг нельзя. Все объясняем</a:t>
            </a:r>
            <a:r>
              <a:rPr lang="ru-RU" sz="2800" i="0" u="none" strike="noStrike" cap="none" dirty="0" smtClean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.</a:t>
            </a:r>
          </a:p>
          <a:p>
            <a:pPr marL="514350" lvl="0" indent="-514350">
              <a:lnSpc>
                <a:spcPct val="90000"/>
              </a:lnSpc>
              <a:buClr>
                <a:schemeClr val="dk1"/>
              </a:buClr>
              <a:buSzPts val="3600"/>
              <a:buAutoNum type="arabicPeriod"/>
            </a:pPr>
            <a:r>
              <a:rPr lang="ru-RU" sz="2800" dirty="0" smtClean="0">
                <a:latin typeface="PF Din Text Cond Pro Medium" panose="02000500000000020004" pitchFamily="2" charset="0"/>
              </a:rPr>
              <a:t>Запрещается </a:t>
            </a:r>
            <a:r>
              <a:rPr lang="ru-RU" sz="2800" dirty="0">
                <a:latin typeface="PF Din Text Cond Pro Medium" panose="02000500000000020004" pitchFamily="2" charset="0"/>
              </a:rPr>
              <a:t>показывать загаданное слово по буквам, т.е. показывать слова, первые буквы которых будут складывать загаданное </a:t>
            </a:r>
            <a:r>
              <a:rPr lang="ru-RU" sz="2800" dirty="0" smtClean="0">
                <a:latin typeface="PF Din Text Cond Pro Medium" panose="02000500000000020004" pitchFamily="2" charset="0"/>
              </a:rPr>
              <a:t>слово. (кроме специального конкурса)</a:t>
            </a:r>
          </a:p>
          <a:p>
            <a:pPr marL="514350" indent="-514350">
              <a:lnSpc>
                <a:spcPct val="90000"/>
              </a:lnSpc>
              <a:buClr>
                <a:schemeClr val="dk1"/>
              </a:buClr>
              <a:buSzPts val="3600"/>
              <a:buFont typeface="Arial"/>
              <a:buAutoNum type="arabicPeriod"/>
            </a:pPr>
            <a:r>
              <a:rPr lang="ru-RU" sz="2800" dirty="0" smtClean="0">
                <a:latin typeface="PF Din Text Cond Pro Medium" panose="02000500000000020004" pitchFamily="2" charset="0"/>
              </a:rPr>
              <a:t>Запрещается объяснять слова по частям, слогам  </a:t>
            </a:r>
            <a:r>
              <a:rPr lang="ru-RU" sz="2800" dirty="0">
                <a:latin typeface="PF Din Text Cond Pro Medium" panose="02000500000000020004" pitchFamily="2" charset="0"/>
              </a:rPr>
              <a:t>(кроме специального </a:t>
            </a:r>
            <a:r>
              <a:rPr lang="ru-RU" sz="2800" dirty="0" smtClean="0">
                <a:latin typeface="PF Din Text Cond Pro Medium" panose="02000500000000020004" pitchFamily="2" charset="0"/>
              </a:rPr>
              <a:t>конкурса)</a:t>
            </a:r>
          </a:p>
          <a:p>
            <a:pPr marL="514350" indent="-514350">
              <a:lnSpc>
                <a:spcPct val="90000"/>
              </a:lnSpc>
              <a:buClr>
                <a:schemeClr val="dk1"/>
              </a:buClr>
              <a:buSzPts val="3600"/>
              <a:buFont typeface="Arial"/>
              <a:buAutoNum type="arabicPeriod"/>
            </a:pPr>
            <a:r>
              <a:rPr lang="ru-RU" sz="2800" i="0" u="none" strike="noStrike" cap="none" dirty="0" smtClean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Если </a:t>
            </a:r>
            <a:r>
              <a:rPr lang="ru-RU" sz="2800" i="0" u="none" strike="noStrike" cap="none" dirty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вы не знаете значения </a:t>
            </a:r>
            <a:r>
              <a:rPr lang="ru-RU" sz="2800" i="0" u="none" strike="noStrike" cap="none" dirty="0" smtClean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слова - </a:t>
            </a:r>
            <a:r>
              <a:rPr lang="ru-RU" sz="2800" i="0" u="none" strike="noStrike" cap="none" dirty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это ваша проблема</a:t>
            </a:r>
            <a:r>
              <a:rPr lang="ru-RU" sz="2800" i="0" u="none" strike="noStrike" cap="none" dirty="0" smtClean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.</a:t>
            </a:r>
            <a:endParaRPr sz="2800" i="0" u="none" strike="noStrike" cap="none" dirty="0">
              <a:solidFill>
                <a:schemeClr val="dk1"/>
              </a:solidFill>
              <a:latin typeface="PF Din Text Cond Pro Medium" panose="02000500000000020004" pitchFamily="2" charset="0"/>
              <a:sym typeface="Arial"/>
            </a:endParaRPr>
          </a:p>
        </p:txBody>
      </p:sp>
      <p:sp>
        <p:nvSpPr>
          <p:cNvPr id="1310" name="Google Shape;1310;p14"/>
          <p:cNvSpPr txBox="1"/>
          <p:nvPr/>
        </p:nvSpPr>
        <p:spPr>
          <a:xfrm>
            <a:off x="3593991" y="613478"/>
            <a:ext cx="4799100" cy="7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ru-RU" sz="44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ОБЩИЕ ПРАВИЛА:</a:t>
            </a:r>
            <a:endParaRPr sz="4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РЕШЕТКА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525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ВЕТЕРАН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83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ТРАП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630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ФЕН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335190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КОЛДУН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571706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ПЕЩЕРА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08107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КРОТ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882179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ПРОСТУДА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949170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ПАЛУБА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1297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ДИОД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78940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СКОБКА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35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ВАЛИК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183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МЕЛ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752444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ПЕРЕПРАВА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874156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КЛОУН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892378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ТРОСТЬ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7463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УКУС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90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ШАРИК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7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ЛЕД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42728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ПРИНЦ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227438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ЗНАК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377132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ПРИКАЗ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73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ПРИЧАЛ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460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УРОД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686147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КОСТЬ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754250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ПОХОД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039003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ТРОСНИК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849714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БИАТЛОН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031977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ЛЕЗВИЕ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37766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ВЕДРО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441603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ШАМПУНЬ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627163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ИРГУШКА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370603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КЛАСС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60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ДОЛИНА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719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ЗАБОР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265259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ПИЛОТ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246772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ЗВЕЗДА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766021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СТУПЕНЬКА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378525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СУХАРЬ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834456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БАРЫНЯ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223809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ГАНТЕЛЯ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19528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ВХОД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283632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КРОШКА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569692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БАНКА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648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ШМЕЛЬ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516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ВАЛ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96316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МАСЛО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331302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ПЛЕМЯННИК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420663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ПОЛИЦИЯ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64535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ОБЕД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278047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ТУФЛЯ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272757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ЛАК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484383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БУДИЛЬНИК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046335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ПИВО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483254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ЛЮСТРА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587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ЧУКЧА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214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СКАЛЬПЕЛЬ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894115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СКАТЕРТЬ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945142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НОСИЛКИ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612952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ШТОРМ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796315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КОЛОКОЛ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09953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ПОЛОВИК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573567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ТЕЛЕГРАФ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640611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БРОНЕВИК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102793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ДУБЛЬ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246691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КОРОБКА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196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ШАР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480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ИНОСТРАНЕЦ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326746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ДЯДЯ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4474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ЛАВИНА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875532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СЕМЬЯ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07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ГОЛУБЬ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0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ОКОРОК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081063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ПЛИТКА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120535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САЖЕНЕЦ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566311"/>
      </p:ext>
    </p:extLst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СУББОТНИК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152977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НАВОЛОЧКА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5946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ЛЮЛЬКА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388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ПОДСВЕТКА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599759"/>
      </p:ext>
    </p:extLst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НАДГРОБИЕ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362116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СТАКАН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79751"/>
      </p:ext>
    </p:extLst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ОТПЕЧАТОК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288590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>
                <a:latin typeface="PF Din Text Cond Pro Medium" panose="02000500000000020004" pitchFamily="2" charset="0"/>
              </a:rPr>
              <a:t>К</a:t>
            </a:r>
            <a:r>
              <a:rPr lang="ru-RU" sz="13000" b="1" dirty="0" smtClean="0">
                <a:latin typeface="PF Din Text Cond Pro Medium" panose="02000500000000020004" pitchFamily="2" charset="0"/>
              </a:rPr>
              <a:t>ОСТЕР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456470"/>
      </p:ext>
    </p:extLst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ДЖЕМПЕР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35816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КОСТЬ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802420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ПАЛАТКА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38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СОУС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89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СЕМЕЧКА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94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МИНИСТР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177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ПЕСНЯ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81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ФОНТАН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15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ЭСКИМО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47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КИСТЬ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07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ТЕНЬ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8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ПАЛЬМА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72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ПАМПЕРС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19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ФОЛЬГА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42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ПОЛОТЕНЦЕ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73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ГУСЬ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11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КАТОК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203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ПЕРСИК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59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БАЛКОН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88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РЕЦЕПТ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29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МАГНИТ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1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ПЛЯЖ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97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ВОДОПАД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07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БАТОН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13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22783" y="2203740"/>
            <a:ext cx="9144000" cy="2387600"/>
          </a:xfrm>
        </p:spPr>
        <p:txBody>
          <a:bodyPr>
            <a:normAutofit/>
          </a:bodyPr>
          <a:lstStyle/>
          <a:p>
            <a:r>
              <a:rPr lang="ru-RU" sz="13000" b="1" dirty="0" smtClean="0">
                <a:latin typeface="PF Din Text Cond Pro Medium" panose="02000500000000020004" pitchFamily="2" charset="0"/>
              </a:rPr>
              <a:t>ПЕСОК</a:t>
            </a:r>
            <a:endParaRPr lang="ru-RU" sz="130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67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24" y="0"/>
            <a:ext cx="9700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98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15"/>
          <p:cNvSpPr txBox="1">
            <a:spLocks noGrp="1"/>
          </p:cNvSpPr>
          <p:nvPr>
            <p:ph type="ctrTitle"/>
          </p:nvPr>
        </p:nvSpPr>
        <p:spPr>
          <a:xfrm>
            <a:off x="1746637" y="263311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700"/>
              <a:buFont typeface="Arial"/>
              <a:buNone/>
            </a:pPr>
            <a:r>
              <a:rPr lang="ru-RU" sz="117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ТУР 1</a:t>
            </a:r>
            <a:r>
              <a:rPr lang="ru-RU" sz="11700" b="1" dirty="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-RU" sz="11700" b="1" dirty="0">
                <a:latin typeface="Arial"/>
                <a:ea typeface="Arial"/>
                <a:cs typeface="Arial"/>
                <a:sym typeface="Arial"/>
              </a:rPr>
            </a:br>
            <a:r>
              <a:rPr lang="ru-RU" sz="9990" b="1" dirty="0">
                <a:latin typeface="Arial"/>
                <a:ea typeface="Arial"/>
                <a:cs typeface="Arial"/>
                <a:sym typeface="Arial"/>
              </a:rPr>
              <a:t>БЛИЦ-КРОКОДИЛ</a:t>
            </a:r>
            <a:endParaRPr sz="999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6" name="Google Shape;131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ШТЕПСЕЛЬ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185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КУЛЬТ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306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КАРТИНКА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158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ПАРИК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862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ПАСТА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820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КОГОТЬ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949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ТАБУРЕТ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473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ШОРОХ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506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ХМЕЛЬ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595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ОПОЛЗЕНЬ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277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16"/>
          <p:cNvSpPr txBox="1">
            <a:spLocks noGrp="1"/>
          </p:cNvSpPr>
          <p:nvPr>
            <p:ph type="ctrTitle"/>
          </p:nvPr>
        </p:nvSpPr>
        <p:spPr>
          <a:xfrm>
            <a:off x="7521933" y="389630"/>
            <a:ext cx="4481920" cy="75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ru-RU" sz="3600" b="1" dirty="0">
                <a:latin typeface="Arial"/>
                <a:ea typeface="Arial"/>
                <a:cs typeface="Arial"/>
                <a:sym typeface="Arial"/>
              </a:rPr>
              <a:t>БЛИЦ-КРОКОДИЛ</a:t>
            </a:r>
            <a:endParaRPr sz="36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2" name="Google Shape;132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  <p:sp>
        <p:nvSpPr>
          <p:cNvPr id="1323" name="Google Shape;1323;p16"/>
          <p:cNvSpPr txBox="1"/>
          <p:nvPr/>
        </p:nvSpPr>
        <p:spPr>
          <a:xfrm>
            <a:off x="800353" y="2361536"/>
            <a:ext cx="11203500" cy="3339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F0000"/>
              </a:buClr>
              <a:buSzPts val="4800"/>
            </a:pPr>
            <a:r>
              <a:rPr lang="ru-RU" sz="36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Команде </a:t>
            </a:r>
            <a:r>
              <a:rPr lang="ru-RU" sz="36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</a:t>
            </a:r>
            <a:r>
              <a:rPr lang="ru-RU" sz="3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ается </a:t>
            </a:r>
            <a:r>
              <a:rPr lang="ru-RU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ru-RU" sz="3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мин. </a:t>
            </a:r>
            <a:r>
              <a:rPr lang="ru-RU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 то, чтобы </a:t>
            </a:r>
            <a:r>
              <a:rPr lang="ru-RU" sz="3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объяснить, </a:t>
            </a:r>
            <a:r>
              <a:rPr lang="ru-RU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как можно больше слов. </a:t>
            </a:r>
            <a:endParaRPr lang="ru-RU" sz="36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90000"/>
              </a:lnSpc>
              <a:buClr>
                <a:srgbClr val="FF0000"/>
              </a:buClr>
              <a:buSzPts val="4800"/>
            </a:pPr>
            <a:r>
              <a:rPr lang="ru-RU" sz="3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Команда </a:t>
            </a:r>
            <a:r>
              <a:rPr lang="ru-RU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выбирает игрока, который будет объяснять слова, остальные </a:t>
            </a:r>
            <a:r>
              <a:rPr lang="ru-RU" sz="36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отгадывают. В следующем круге показывающий обязательно меняется</a:t>
            </a:r>
            <a:r>
              <a:rPr lang="ru-RU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lang="ru-RU" sz="3600" b="1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90000"/>
              </a:lnSpc>
              <a:buClr>
                <a:srgbClr val="FF0000"/>
              </a:buClr>
              <a:buSzPts val="4800"/>
            </a:pPr>
            <a:r>
              <a:rPr lang="ru-RU" sz="36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Играем 120 </a:t>
            </a:r>
            <a:r>
              <a:rPr lang="ru-RU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слов. Каждое слово это 1 балл.</a:t>
            </a:r>
            <a:endParaRPr sz="3600" b="1" i="0" u="none" strike="noStrike" cap="none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5" name="Google Shape;1321;p16"/>
          <p:cNvSpPr txBox="1">
            <a:spLocks/>
          </p:cNvSpPr>
          <p:nvPr/>
        </p:nvSpPr>
        <p:spPr>
          <a:xfrm>
            <a:off x="3792375" y="1281174"/>
            <a:ext cx="4481920" cy="75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5400" b="1" dirty="0">
                <a:solidFill>
                  <a:srgbClr val="FF0000"/>
                </a:solidFill>
              </a:rPr>
              <a:t>ПРАВИЛА:</a:t>
            </a:r>
            <a:endParaRPr lang="ru-RU" sz="540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БОЛОТО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93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КОМЕТА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591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ЗАПОЙ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569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ДИРЕКТОР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905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КАЙФ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130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ЛАРЕЦ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968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ЛИФТЕР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737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ОЗНОБ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329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ВЕСНА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788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ТУСОВКА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386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ОЧКАРИК</a:t>
            </a:r>
            <a:endParaRPr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419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ПРОБКА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514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ШТЫК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557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ДОЗА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970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ПЛАМЯ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686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ОВАЦИЯ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381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МИКРОБ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522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ЛЕДНИК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923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БОБ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682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ПЛАВНИК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094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КИПЯТОК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394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4900" b="1" dirty="0" smtClean="0">
                <a:latin typeface="Arial"/>
                <a:ea typeface="Arial"/>
                <a:cs typeface="Arial"/>
                <a:sym typeface="Arial"/>
              </a:rPr>
              <a:t>ПЕС</a:t>
            </a:r>
            <a:endParaRPr sz="149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398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ОРГАЗМ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917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ОВОД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258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ГЛУБИНА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363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КУБОК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439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ТЕСЬМА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806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ПЯТНО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009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ТУПИК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300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КАБЛУК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424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8800" b="1" dirty="0" smtClean="0">
                <a:latin typeface="Arial"/>
                <a:ea typeface="Arial"/>
                <a:cs typeface="Arial"/>
                <a:sym typeface="Arial"/>
              </a:rPr>
              <a:t>ДВУСТВОЛКА</a:t>
            </a:r>
            <a:endParaRPr lang="ru-RU" sz="8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802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ГОРОХ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502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4900" b="1" dirty="0" smtClean="0">
                <a:latin typeface="Arial"/>
                <a:ea typeface="Arial"/>
                <a:cs typeface="Arial"/>
                <a:sym typeface="Arial"/>
              </a:rPr>
              <a:t>ШОВ</a:t>
            </a:r>
            <a:endParaRPr sz="149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520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ЗАВАРКА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337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ЛАСТИК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560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ДУРДОМ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413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ГРОЗДЬ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171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СИРОП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82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ЯРОСТЬ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572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СОЛИСТ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563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ПАЛАТКА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212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600" b="1" dirty="0" smtClean="0">
                <a:latin typeface="Arial"/>
                <a:ea typeface="Arial"/>
                <a:cs typeface="Arial"/>
                <a:sym typeface="Arial"/>
              </a:rPr>
              <a:t>УКРЕПЛЕНИЕ</a:t>
            </a:r>
            <a:endParaRPr lang="ru-RU" sz="96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861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ПРОБОИНА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055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МОТОР</a:t>
            </a:r>
            <a:endParaRPr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690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РАКЕТА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717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МОХ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754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СЕМЬЯ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894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ПРИВЫЧКА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9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ЗАЧЕТ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970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СРАМ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065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ВАРАН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373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КОРАЛЛ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251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ТРУТЕНЬ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915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ШИЛО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102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БРОД</a:t>
            </a:r>
            <a:endParaRPr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614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СЕТЧАТКА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045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УПЫРЬ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825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БЛЮДЦЕ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816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РАЗГОВОР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284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МЕТЛА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044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600" b="1" dirty="0" smtClean="0">
                <a:latin typeface="Arial"/>
                <a:ea typeface="Arial"/>
                <a:cs typeface="Arial"/>
                <a:sym typeface="Arial"/>
              </a:rPr>
              <a:t>ШЕСТЕРЕНКА</a:t>
            </a:r>
            <a:endParaRPr lang="ru-RU" sz="96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346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ПУДЕЛЬ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080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НЕФТЬ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779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ГРАНИЦА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90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ЯХТА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747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3571</TotalTime>
  <Words>488</Words>
  <Application>Microsoft Office PowerPoint</Application>
  <PresentationFormat>Широкоэкранный</PresentationFormat>
  <Paragraphs>335</Paragraphs>
  <Slides>298</Slides>
  <Notes>148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298</vt:i4>
      </vt:variant>
    </vt:vector>
  </HeadingPairs>
  <TitlesOfParts>
    <vt:vector size="304" baseType="lpstr">
      <vt:lpstr>Adobe Ming Std L</vt:lpstr>
      <vt:lpstr>Arial</vt:lpstr>
      <vt:lpstr>Calibri</vt:lpstr>
      <vt:lpstr>Calibri Light</vt:lpstr>
      <vt:lpstr>PF Din Text Cond Pro Medium</vt:lpstr>
      <vt:lpstr>Тема Office</vt:lpstr>
      <vt:lpstr>Презентация PowerPoint</vt:lpstr>
      <vt:lpstr>Презентация PowerPoint</vt:lpstr>
      <vt:lpstr>ТУР 1 БЛИЦ-КРОКОДИЛ</vt:lpstr>
      <vt:lpstr>БЛИЦ-КРОКОДИЛ</vt:lpstr>
      <vt:lpstr>ОЧКАРИК</vt:lpstr>
      <vt:lpstr>ПЕС</vt:lpstr>
      <vt:lpstr>ШОВ</vt:lpstr>
      <vt:lpstr>МОТОР</vt:lpstr>
      <vt:lpstr>БРОД</vt:lpstr>
      <vt:lpstr>ПРОПАСТЬ</vt:lpstr>
      <vt:lpstr>ШПОРА</vt:lpstr>
      <vt:lpstr>НАЧИНКА</vt:lpstr>
      <vt:lpstr>МАРКЕР</vt:lpstr>
      <vt:lpstr>АЛИГАТОР</vt:lpstr>
      <vt:lpstr>ПИЛОТ</vt:lpstr>
      <vt:lpstr>СТЕБЕЛЬ</vt:lpstr>
      <vt:lpstr>ФОНТАН</vt:lpstr>
      <vt:lpstr>УМЫВАЛЬНИК</vt:lpstr>
      <vt:lpstr>ПИНЦЕТ</vt:lpstr>
      <vt:lpstr>РЕШЕТКА</vt:lpstr>
      <vt:lpstr>ВАЛИК</vt:lpstr>
      <vt:lpstr>ПРИЧАЛ</vt:lpstr>
      <vt:lpstr>ДОЛИНА</vt:lpstr>
      <vt:lpstr>ШМЕЛЬ</vt:lpstr>
      <vt:lpstr>ЧУКЧА</vt:lpstr>
      <vt:lpstr>ШАР</vt:lpstr>
      <vt:lpstr>ЛЮЛЬКА</vt:lpstr>
      <vt:lpstr>МИНИСТР</vt:lpstr>
      <vt:lpstr>КАТОК</vt:lpstr>
      <vt:lpstr>ШТЕПСЕЛЬ</vt:lpstr>
      <vt:lpstr>КУЛЬТ</vt:lpstr>
      <vt:lpstr>КАРТИНКА</vt:lpstr>
      <vt:lpstr>ПАРИК</vt:lpstr>
      <vt:lpstr>ПАСТА</vt:lpstr>
      <vt:lpstr>КОГОТЬ</vt:lpstr>
      <vt:lpstr>ТАБУРЕТ</vt:lpstr>
      <vt:lpstr>ШОРОХ</vt:lpstr>
      <vt:lpstr>ХМЕЛЬ</vt:lpstr>
      <vt:lpstr>ОПОЛЗЕНЬ</vt:lpstr>
      <vt:lpstr>БОЛОТО</vt:lpstr>
      <vt:lpstr>КОМЕТА</vt:lpstr>
      <vt:lpstr>ЗАПОЙ</vt:lpstr>
      <vt:lpstr>ДИРЕКТОР</vt:lpstr>
      <vt:lpstr>КАЙФ</vt:lpstr>
      <vt:lpstr>ЛАРЕЦ</vt:lpstr>
      <vt:lpstr>ЛИФТЕР</vt:lpstr>
      <vt:lpstr>ОЗНОБ</vt:lpstr>
      <vt:lpstr>ВЕСНА</vt:lpstr>
      <vt:lpstr>ТУСОВКА</vt:lpstr>
      <vt:lpstr>ПРОБКА</vt:lpstr>
      <vt:lpstr>ШТЫК</vt:lpstr>
      <vt:lpstr>ДОЗА</vt:lpstr>
      <vt:lpstr>ПЛАМЯ</vt:lpstr>
      <vt:lpstr>ОВАЦИЯ</vt:lpstr>
      <vt:lpstr>МИКРОБ</vt:lpstr>
      <vt:lpstr>ЛЕДНИК</vt:lpstr>
      <vt:lpstr>БОБ</vt:lpstr>
      <vt:lpstr>ПЛАВНИК</vt:lpstr>
      <vt:lpstr>КИПЯТОК</vt:lpstr>
      <vt:lpstr>ОРГАЗМ</vt:lpstr>
      <vt:lpstr>ОВОД</vt:lpstr>
      <vt:lpstr>ГЛУБИНА</vt:lpstr>
      <vt:lpstr>КУБОК</vt:lpstr>
      <vt:lpstr>ТЕСЬМА</vt:lpstr>
      <vt:lpstr>ПЯТНО</vt:lpstr>
      <vt:lpstr>ТУПИК</vt:lpstr>
      <vt:lpstr>КАБЛУК</vt:lpstr>
      <vt:lpstr>ДВУСТВОЛКА</vt:lpstr>
      <vt:lpstr>ГОРОХ</vt:lpstr>
      <vt:lpstr>ЗАВАРКА</vt:lpstr>
      <vt:lpstr>ЛАСТИК</vt:lpstr>
      <vt:lpstr>ДУРДОМ</vt:lpstr>
      <vt:lpstr>ГРОЗДЬ</vt:lpstr>
      <vt:lpstr>СИРОП</vt:lpstr>
      <vt:lpstr>ЯРОСТЬ</vt:lpstr>
      <vt:lpstr>СОЛИСТ</vt:lpstr>
      <vt:lpstr>ПАЛАТКА</vt:lpstr>
      <vt:lpstr>УКРЕПЛЕНИЕ</vt:lpstr>
      <vt:lpstr>ПРОБОИНА</vt:lpstr>
      <vt:lpstr>РАКЕТА</vt:lpstr>
      <vt:lpstr>МОХ</vt:lpstr>
      <vt:lpstr>СЕМЬЯ</vt:lpstr>
      <vt:lpstr>ПРИВЫЧКА</vt:lpstr>
      <vt:lpstr>ЗАЧЕТ</vt:lpstr>
      <vt:lpstr>СРАМ</vt:lpstr>
      <vt:lpstr>ВАРАН</vt:lpstr>
      <vt:lpstr>КОРАЛЛ</vt:lpstr>
      <vt:lpstr>ТРУТЕНЬ</vt:lpstr>
      <vt:lpstr>ШИЛО</vt:lpstr>
      <vt:lpstr>СЕТЧАТКА</vt:lpstr>
      <vt:lpstr>УПЫРЬ</vt:lpstr>
      <vt:lpstr>БЛЮДЦЕ</vt:lpstr>
      <vt:lpstr>РАЗГОВОР</vt:lpstr>
      <vt:lpstr>МЕТЛА</vt:lpstr>
      <vt:lpstr>ШЕСТЕРЕНКА</vt:lpstr>
      <vt:lpstr>ПУДЕЛЬ</vt:lpstr>
      <vt:lpstr>НЕФТЬ</vt:lpstr>
      <vt:lpstr>ГРАНИЦА</vt:lpstr>
      <vt:lpstr>ЯХТА</vt:lpstr>
      <vt:lpstr>КОНДИЦИОНЕР</vt:lpstr>
      <vt:lpstr>ПИСТОН</vt:lpstr>
      <vt:lpstr>ЭЛЕКТРИЧКА</vt:lpstr>
      <vt:lpstr>РИСК</vt:lpstr>
      <vt:lpstr>ВЕЗЕНИЕ</vt:lpstr>
      <vt:lpstr>КОРОЕД</vt:lpstr>
      <vt:lpstr>ПАПАХА</vt:lpstr>
      <vt:lpstr>ТАРАНТАС</vt:lpstr>
      <vt:lpstr>РУЧЕЙ</vt:lpstr>
      <vt:lpstr>ЛАВКА</vt:lpstr>
      <vt:lpstr>КОНЬ</vt:lpstr>
      <vt:lpstr>ПОКЕР</vt:lpstr>
      <vt:lpstr>ОТМЫЧКА</vt:lpstr>
      <vt:lpstr>МЛАДЕНЕЦ</vt:lpstr>
      <vt:lpstr>ФАРАОН</vt:lpstr>
      <vt:lpstr>МАМОНТ</vt:lpstr>
      <vt:lpstr>ПОСЕЛОК</vt:lpstr>
      <vt:lpstr>ШТРАФ</vt:lpstr>
      <vt:lpstr>ССОРА</vt:lpstr>
      <vt:lpstr>СТУПЕНЬКА</vt:lpstr>
      <vt:lpstr>КАЛИНА</vt:lpstr>
      <vt:lpstr>ВДОВА</vt:lpstr>
      <vt:lpstr>УРОК</vt:lpstr>
      <vt:lpstr>КРУЖЕВО</vt:lpstr>
      <vt:lpstr>САБЛЯ</vt:lpstr>
      <vt:lpstr>МУЗЕЙ</vt:lpstr>
      <vt:lpstr>СВАРЩИК</vt:lpstr>
      <vt:lpstr>Презентация PowerPoint</vt:lpstr>
      <vt:lpstr>ТУР 2 СЛОМАННЫЙ КРОКОДИЛ</vt:lpstr>
      <vt:lpstr>СЛОМАННЫЙ КРОКОДИЛ</vt:lpstr>
      <vt:lpstr>Презентация PowerPoint</vt:lpstr>
      <vt:lpstr>ТУР 3 СУПЕРКРОКО</vt:lpstr>
      <vt:lpstr>СУПЕРКРОКО</vt:lpstr>
      <vt:lpstr>СУПЕРКРОКО</vt:lpstr>
      <vt:lpstr>СУПЕРКРОКО</vt:lpstr>
      <vt:lpstr>СУПЕРКРОКО</vt:lpstr>
      <vt:lpstr>СУПЕРКРОКО</vt:lpstr>
      <vt:lpstr>СУПЕРКРОКО</vt:lpstr>
      <vt:lpstr>СУПЕРКРОКО</vt:lpstr>
      <vt:lpstr>СУПЕРКРОКО</vt:lpstr>
      <vt:lpstr>СУПЕРКРОКО</vt:lpstr>
      <vt:lpstr>СУПЕРКРОКО</vt:lpstr>
      <vt:lpstr>СУПЕРКРОКО</vt:lpstr>
      <vt:lpstr>СУПЕРКРОКО</vt:lpstr>
      <vt:lpstr>СУПЕРКРОКО</vt:lpstr>
      <vt:lpstr>СУПЕРКРОКО</vt:lpstr>
      <vt:lpstr>СУПЕРКРОКО</vt:lpstr>
      <vt:lpstr>СУПЕРКРОКО</vt:lpstr>
      <vt:lpstr>Презентация PowerPoint</vt:lpstr>
      <vt:lpstr>ТУР 4 КРОКУСЕЛЬ</vt:lpstr>
      <vt:lpstr>КРОКУСЕЛЬ</vt:lpstr>
      <vt:lpstr>Презентация PowerPoint</vt:lpstr>
      <vt:lpstr>БАРАБАН</vt:lpstr>
      <vt:lpstr>ТАБАК</vt:lpstr>
      <vt:lpstr>РУЛЕТКА</vt:lpstr>
      <vt:lpstr>КЕКС</vt:lpstr>
      <vt:lpstr>СЛОН</vt:lpstr>
      <vt:lpstr>КИСЛОТА</vt:lpstr>
      <vt:lpstr>ПАСТА</vt:lpstr>
      <vt:lpstr>ЛОВУШКА</vt:lpstr>
      <vt:lpstr>ГРУЗ</vt:lpstr>
      <vt:lpstr>САНИ</vt:lpstr>
      <vt:lpstr>ЛУНКА</vt:lpstr>
      <vt:lpstr>БЛЮДЦЕ</vt:lpstr>
      <vt:lpstr>ТУМБОЧКА</vt:lpstr>
      <vt:lpstr>ВИЗИТКА</vt:lpstr>
      <vt:lpstr>ПОРОГ</vt:lpstr>
      <vt:lpstr>ВИТРИНА</vt:lpstr>
      <vt:lpstr>ОТВЕРТКА</vt:lpstr>
      <vt:lpstr>ПАКЕТ</vt:lpstr>
      <vt:lpstr>ШПАГА</vt:lpstr>
      <vt:lpstr>ХУДОЖНИК</vt:lpstr>
      <vt:lpstr>ШОВ</vt:lpstr>
      <vt:lpstr>СВЯЗЬ</vt:lpstr>
      <vt:lpstr>РЕПА</vt:lpstr>
      <vt:lpstr>ЧЕБУРАШКА</vt:lpstr>
      <vt:lpstr>КИТАЙ</vt:lpstr>
      <vt:lpstr>ЛИФТ</vt:lpstr>
      <vt:lpstr>РЕЗИНА</vt:lpstr>
      <vt:lpstr>ПАРОВОЗ</vt:lpstr>
      <vt:lpstr>ТЕЛЕГРАМА</vt:lpstr>
      <vt:lpstr>ПАРОМ</vt:lpstr>
      <vt:lpstr>ЧАЙКА</vt:lpstr>
      <vt:lpstr>ЧЕМОДАН</vt:lpstr>
      <vt:lpstr>СОК</vt:lpstr>
      <vt:lpstr>ПЛАВКИ</vt:lpstr>
      <vt:lpstr>НАЧАЛЬНИК</vt:lpstr>
      <vt:lpstr>ТАКСИ</vt:lpstr>
      <vt:lpstr>СПОРТ</vt:lpstr>
      <vt:lpstr>СУШИ</vt:lpstr>
      <vt:lpstr>МЕДАЛЬ</vt:lpstr>
      <vt:lpstr>БАРСУК</vt:lpstr>
      <vt:lpstr>ЖЕЛУДЬ</vt:lpstr>
      <vt:lpstr>САЧОК</vt:lpstr>
      <vt:lpstr>САМОКАТ</vt:lpstr>
      <vt:lpstr>НАКОЛКА</vt:lpstr>
      <vt:lpstr>ПРИЧЕСКА</vt:lpstr>
      <vt:lpstr>ПРОЖЕКТОР</vt:lpstr>
      <vt:lpstr>РЕСНИЦА</vt:lpstr>
      <vt:lpstr>БАРАБАН</vt:lpstr>
      <vt:lpstr>ВЕТЕРАН</vt:lpstr>
      <vt:lpstr>ТРАП</vt:lpstr>
      <vt:lpstr>ФЕН</vt:lpstr>
      <vt:lpstr>КОЛДУН</vt:lpstr>
      <vt:lpstr>ПЕЩЕРА</vt:lpstr>
      <vt:lpstr>КРОТ</vt:lpstr>
      <vt:lpstr>ПРОСТУДА</vt:lpstr>
      <vt:lpstr>ПАЛУБА</vt:lpstr>
      <vt:lpstr>ДИОД</vt:lpstr>
      <vt:lpstr>СКОБКА</vt:lpstr>
      <vt:lpstr>МЕЛ</vt:lpstr>
      <vt:lpstr>ПЕРЕПРАВА</vt:lpstr>
      <vt:lpstr>КЛОУН</vt:lpstr>
      <vt:lpstr>ТРОСТЬ</vt:lpstr>
      <vt:lpstr>УКУС</vt:lpstr>
      <vt:lpstr>ШАРИК</vt:lpstr>
      <vt:lpstr>ЛЕД</vt:lpstr>
      <vt:lpstr>ПРИНЦ</vt:lpstr>
      <vt:lpstr>ЗНАК</vt:lpstr>
      <vt:lpstr>ПРИКАЗ</vt:lpstr>
      <vt:lpstr>УРОД</vt:lpstr>
      <vt:lpstr>КОСТЬ</vt:lpstr>
      <vt:lpstr>ПОХОД</vt:lpstr>
      <vt:lpstr>ТРОСНИК</vt:lpstr>
      <vt:lpstr>БИАТЛОН</vt:lpstr>
      <vt:lpstr>ЛЕЗВИЕ</vt:lpstr>
      <vt:lpstr>ВЕДРО</vt:lpstr>
      <vt:lpstr>ШАМПУНЬ</vt:lpstr>
      <vt:lpstr>ИРГУШКА</vt:lpstr>
      <vt:lpstr>КЛАСС</vt:lpstr>
      <vt:lpstr>ЗАБОР</vt:lpstr>
      <vt:lpstr>ПИЛОТ</vt:lpstr>
      <vt:lpstr>ЗВЕЗДА</vt:lpstr>
      <vt:lpstr>СТУПЕНЬКА</vt:lpstr>
      <vt:lpstr>СУХАРЬ</vt:lpstr>
      <vt:lpstr>БАРЫНЯ</vt:lpstr>
      <vt:lpstr>ГАНТЕЛЯ</vt:lpstr>
      <vt:lpstr>ВХОД</vt:lpstr>
      <vt:lpstr>КРОШКА</vt:lpstr>
      <vt:lpstr>БАНКА</vt:lpstr>
      <vt:lpstr>ВАЛ</vt:lpstr>
      <vt:lpstr>МАСЛО</vt:lpstr>
      <vt:lpstr>ПЛЕМЯННИК</vt:lpstr>
      <vt:lpstr>ПОЛИЦИЯ</vt:lpstr>
      <vt:lpstr>ОБЕД</vt:lpstr>
      <vt:lpstr>ТУФЛЯ</vt:lpstr>
      <vt:lpstr>ЛАК</vt:lpstr>
      <vt:lpstr>БУДИЛЬНИК</vt:lpstr>
      <vt:lpstr>ПИВО</vt:lpstr>
      <vt:lpstr>ЛЮСТРА</vt:lpstr>
      <vt:lpstr>СКАЛЬПЕЛЬ</vt:lpstr>
      <vt:lpstr>СКАТЕРТЬ</vt:lpstr>
      <vt:lpstr>НОСИЛКИ</vt:lpstr>
      <vt:lpstr>ШТОРМ</vt:lpstr>
      <vt:lpstr>КОЛОКОЛ</vt:lpstr>
      <vt:lpstr>ПОЛОВИК</vt:lpstr>
      <vt:lpstr>ТЕЛЕГРАФ</vt:lpstr>
      <vt:lpstr>БРОНЕВИК</vt:lpstr>
      <vt:lpstr>ДУБЛЬ</vt:lpstr>
      <vt:lpstr>КОРОБКА</vt:lpstr>
      <vt:lpstr>ИНОСТРАНЕЦ</vt:lpstr>
      <vt:lpstr>ДЯДЯ</vt:lpstr>
      <vt:lpstr>ЛАВИНА</vt:lpstr>
      <vt:lpstr>СЕМЬЯ</vt:lpstr>
      <vt:lpstr>ГОЛУБЬ</vt:lpstr>
      <vt:lpstr>ОКОРОК</vt:lpstr>
      <vt:lpstr>ПЛИТКА</vt:lpstr>
      <vt:lpstr>САЖЕНЕЦ</vt:lpstr>
      <vt:lpstr>СУББОТНИК</vt:lpstr>
      <vt:lpstr>НАВОЛОЧКА</vt:lpstr>
      <vt:lpstr>ПОДСВЕТКА</vt:lpstr>
      <vt:lpstr>НАДГРОБИЕ</vt:lpstr>
      <vt:lpstr>СТАКАН</vt:lpstr>
      <vt:lpstr>ОТПЕЧАТОК</vt:lpstr>
      <vt:lpstr>КОСТЕР</vt:lpstr>
      <vt:lpstr>ДЖЕМПЕР</vt:lpstr>
      <vt:lpstr>КОСТЬ</vt:lpstr>
      <vt:lpstr>ПАЛАТКА</vt:lpstr>
      <vt:lpstr>СОУС</vt:lpstr>
      <vt:lpstr>СЕМЕЧКА</vt:lpstr>
      <vt:lpstr>ПЕСНЯ</vt:lpstr>
      <vt:lpstr>ФОНТАН</vt:lpstr>
      <vt:lpstr>ЭСКИМО</vt:lpstr>
      <vt:lpstr>КИСТЬ</vt:lpstr>
      <vt:lpstr>ТЕНЬ</vt:lpstr>
      <vt:lpstr>ПАЛЬМА</vt:lpstr>
      <vt:lpstr>ПАМПЕРС</vt:lpstr>
      <vt:lpstr>ФОЛЬГА</vt:lpstr>
      <vt:lpstr>ПОЛОТЕНЦЕ</vt:lpstr>
      <vt:lpstr>ГУСЬ</vt:lpstr>
      <vt:lpstr>ПЕРСИК</vt:lpstr>
      <vt:lpstr>БАЛКОН</vt:lpstr>
      <vt:lpstr>РЕЦЕПТ</vt:lpstr>
      <vt:lpstr>МАГНИТ</vt:lpstr>
      <vt:lpstr>ПЛЯЖ</vt:lpstr>
      <vt:lpstr>ВОДОПАД</vt:lpstr>
      <vt:lpstr>БАТОН</vt:lpstr>
      <vt:lpstr>ПЕСОК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Vitaliy Kozlov</dc:creator>
  <cp:lastModifiedBy>Vitaliy Kozlov</cp:lastModifiedBy>
  <cp:revision>113</cp:revision>
  <dcterms:modified xsi:type="dcterms:W3CDTF">2021-09-26T13:44:40Z</dcterms:modified>
</cp:coreProperties>
</file>