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72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7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DF6B91-E757-4149-A14D-26E93CEF93FE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26B6D6B-19E4-4422-9B3E-30B8A2F7FC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6B91-E757-4149-A14D-26E93CEF93FE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6D6B-19E4-4422-9B3E-30B8A2F7FC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6B91-E757-4149-A14D-26E93CEF93FE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6D6B-19E4-4422-9B3E-30B8A2F7FC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6B91-E757-4149-A14D-26E93CEF93FE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6D6B-19E4-4422-9B3E-30B8A2F7FC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6B91-E757-4149-A14D-26E93CEF93FE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6D6B-19E4-4422-9B3E-30B8A2F7FC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6B91-E757-4149-A14D-26E93CEF93FE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6D6B-19E4-4422-9B3E-30B8A2F7FC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DF6B91-E757-4149-A14D-26E93CEF93FE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26B6D6B-19E4-4422-9B3E-30B8A2F7FCDB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DF6B91-E757-4149-A14D-26E93CEF93FE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26B6D6B-19E4-4422-9B3E-30B8A2F7FC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6B91-E757-4149-A14D-26E93CEF93FE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6D6B-19E4-4422-9B3E-30B8A2F7FC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6B91-E757-4149-A14D-26E93CEF93FE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6D6B-19E4-4422-9B3E-30B8A2F7FC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6B91-E757-4149-A14D-26E93CEF93FE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6D6B-19E4-4422-9B3E-30B8A2F7FC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DF6B91-E757-4149-A14D-26E93CEF93FE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26B6D6B-19E4-4422-9B3E-30B8A2F7FCD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52566/api/Not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4104456"/>
          </a:xfrm>
        </p:spPr>
        <p:txBody>
          <a:bodyPr>
            <a:normAutofit/>
          </a:bodyPr>
          <a:lstStyle/>
          <a:p>
            <a:r>
              <a:rPr lang="ru-RU" sz="3600" b="1" dirty="0"/>
              <a:t>Реализация алгоритма </a:t>
            </a:r>
            <a:r>
              <a:rPr lang="ru-RU" sz="3600" b="1" dirty="0" err="1"/>
              <a:t>Флойда</a:t>
            </a:r>
            <a:r>
              <a:rPr lang="ru-RU" sz="3600" b="1" dirty="0"/>
              <a:t> поиска кратчайших путей на графе с использованием </a:t>
            </a:r>
            <a:r>
              <a:rPr lang="ru-RU" sz="3600" b="1" dirty="0" smtClean="0"/>
              <a:t>технологий </a:t>
            </a:r>
            <a:r>
              <a:rPr lang="ru-RU" sz="3600" b="1" dirty="0"/>
              <a:t>ASP.NET </a:t>
            </a:r>
            <a:r>
              <a:rPr lang="ru-RU" sz="3600" b="1" dirty="0" err="1"/>
              <a:t>Web</a:t>
            </a:r>
            <a:r>
              <a:rPr lang="ru-RU" sz="3600" b="1" dirty="0"/>
              <a:t> API и </a:t>
            </a:r>
            <a:r>
              <a:rPr lang="ru-RU" sz="3600" b="1" dirty="0" err="1"/>
              <a:t>Windows</a:t>
            </a:r>
            <a:r>
              <a:rPr lang="ru-RU" sz="3600" b="1" dirty="0"/>
              <a:t> </a:t>
            </a:r>
            <a:r>
              <a:rPr lang="ru-RU" sz="3600" b="1" dirty="0" err="1"/>
              <a:t>Forms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9792" y="4221088"/>
            <a:ext cx="5976664" cy="2636912"/>
          </a:xfrm>
        </p:spPr>
        <p:txBody>
          <a:bodyPr>
            <a:normAutofit fontScale="92500"/>
          </a:bodyPr>
          <a:lstStyle/>
          <a:p>
            <a:r>
              <a:rPr lang="ru-RU" dirty="0"/>
              <a:t>Подготовил: </a:t>
            </a:r>
            <a:r>
              <a:rPr lang="ru-RU" dirty="0" smtClean="0"/>
              <a:t>Акимов А.А., </a:t>
            </a:r>
            <a:r>
              <a:rPr lang="ru-RU" dirty="0" err="1" smtClean="0"/>
              <a:t>КНиИТ</a:t>
            </a:r>
            <a:r>
              <a:rPr lang="ru-RU" dirty="0" smtClean="0"/>
              <a:t>, </a:t>
            </a:r>
            <a:r>
              <a:rPr lang="ru-RU" dirty="0"/>
              <a:t>341 гр.</a:t>
            </a:r>
          </a:p>
          <a:p>
            <a:r>
              <a:rPr lang="ru-RU" dirty="0"/>
              <a:t>Научный руководитель: Доцент кафедры </a:t>
            </a:r>
            <a:r>
              <a:rPr lang="ru-RU" smtClean="0"/>
              <a:t>ИиП</a:t>
            </a:r>
            <a:r>
              <a:rPr lang="ru-RU" smtClean="0"/>
              <a:t>, </a:t>
            </a:r>
            <a:r>
              <a:rPr lang="ru-RU" dirty="0" err="1"/>
              <a:t>к.ф</a:t>
            </a:r>
            <a:r>
              <a:rPr lang="ru-RU" dirty="0"/>
              <a:t>. – м. н. </a:t>
            </a:r>
            <a:r>
              <a:rPr lang="ru-RU" dirty="0" smtClean="0"/>
              <a:t>К. П. </a:t>
            </a:r>
            <a:r>
              <a:rPr lang="ru-RU" dirty="0" err="1" smtClean="0"/>
              <a:t>Вахлаева</a:t>
            </a:r>
            <a:endParaRPr lang="ru-RU" dirty="0"/>
          </a:p>
          <a:p>
            <a:r>
              <a:rPr lang="ru-RU" dirty="0"/>
              <a:t>Консультант: Глава лаборатории </a:t>
            </a:r>
            <a:r>
              <a:rPr lang="en-US" dirty="0"/>
              <a:t>.NET</a:t>
            </a:r>
            <a:r>
              <a:rPr lang="ru-RU" dirty="0"/>
              <a:t> учебного центра</a:t>
            </a:r>
            <a:r>
              <a:rPr lang="en-US" dirty="0"/>
              <a:t> </a:t>
            </a:r>
            <a:r>
              <a:rPr lang="ru-RU" dirty="0"/>
              <a:t>саратовского филиала компании «</a:t>
            </a:r>
            <a:r>
              <a:rPr lang="en-US" dirty="0"/>
              <a:t>EPAM</a:t>
            </a:r>
            <a:r>
              <a:rPr lang="ru-RU" dirty="0"/>
              <a:t> </a:t>
            </a:r>
            <a:r>
              <a:rPr lang="en-US" dirty="0"/>
              <a:t>Systems</a:t>
            </a:r>
            <a:r>
              <a:rPr lang="ru-RU" dirty="0"/>
              <a:t>» Д. М. </a:t>
            </a:r>
            <a:r>
              <a:rPr lang="ru-RU" dirty="0" err="1"/>
              <a:t>Верескун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186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>
            <a:normAutofit/>
          </a:bodyPr>
          <a:lstStyle/>
          <a:p>
            <a:endParaRPr lang="ru-RU" sz="2400" dirty="0"/>
          </a:p>
          <a:p>
            <a:endParaRPr lang="ru-RU" sz="2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269032"/>
            <a:ext cx="8524056" cy="157579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effectLst/>
              </a:rPr>
              <a:t>Реализация REST-сервиса с помощью ASP.NET WEB API</a:t>
            </a:r>
          </a:p>
        </p:txBody>
      </p:sp>
      <p:pic>
        <p:nvPicPr>
          <p:cNvPr id="2050" name="Picture 2" descr="C:\Users\Артем\Downloads\comparing-coap-vs-mqtt-2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85562"/>
            <a:ext cx="5492603" cy="412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91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>
            <a:normAutofit/>
          </a:bodyPr>
          <a:lstStyle/>
          <a:p>
            <a:endParaRPr lang="ru-RU" sz="2400" dirty="0"/>
          </a:p>
          <a:p>
            <a:endParaRPr lang="ru-RU" sz="2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9512" y="220662"/>
            <a:ext cx="8524056" cy="157579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err="1">
                <a:effectLst/>
              </a:rPr>
              <a:t>JavaScript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Object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Notation</a:t>
            </a:r>
            <a:endParaRPr lang="ru-RU" dirty="0">
              <a:effectLst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57200" y="836712"/>
            <a:ext cx="8229600" cy="57378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 smtClean="0"/>
          </a:p>
          <a:p>
            <a:r>
              <a:rPr lang="ru-RU" sz="2400" dirty="0"/>
              <a:t>При вызове метода </a:t>
            </a:r>
            <a:r>
              <a:rPr lang="en-US" sz="2400" dirty="0"/>
              <a:t>GET </a:t>
            </a:r>
            <a:r>
              <a:rPr lang="ru-RU" sz="2400" dirty="0"/>
              <a:t>по </a:t>
            </a:r>
            <a:r>
              <a:rPr lang="en-US" sz="2400" dirty="0"/>
              <a:t>URL </a:t>
            </a:r>
            <a:r>
              <a:rPr lang="en-US" sz="2400" u="sng" dirty="0">
                <a:hlinkClick r:id="rId2"/>
              </a:rPr>
              <a:t>http</a:t>
            </a:r>
            <a:r>
              <a:rPr lang="ru-RU" sz="2400" u="sng" dirty="0">
                <a:hlinkClick r:id="rId2"/>
              </a:rPr>
              <a:t>://</a:t>
            </a:r>
            <a:r>
              <a:rPr lang="en-US" sz="2400" u="sng" dirty="0">
                <a:hlinkClick r:id="rId2"/>
              </a:rPr>
              <a:t>localhost</a:t>
            </a:r>
            <a:r>
              <a:rPr lang="ru-RU" sz="2400" u="sng" dirty="0">
                <a:hlinkClick r:id="rId2"/>
              </a:rPr>
              <a:t>:52566/</a:t>
            </a:r>
            <a:r>
              <a:rPr lang="en-US" sz="2400" u="sng" dirty="0" err="1">
                <a:hlinkClick r:id="rId2"/>
              </a:rPr>
              <a:t>api</a:t>
            </a:r>
            <a:r>
              <a:rPr lang="ru-RU" sz="2400" u="sng" dirty="0">
                <a:hlinkClick r:id="rId2"/>
              </a:rPr>
              <a:t>/</a:t>
            </a:r>
            <a:r>
              <a:rPr lang="en-US" sz="2400" u="sng" dirty="0">
                <a:hlinkClick r:id="rId2"/>
              </a:rPr>
              <a:t>Notes</a:t>
            </a:r>
            <a:r>
              <a:rPr lang="en-US" sz="2400" dirty="0"/>
              <a:t> </a:t>
            </a:r>
            <a:r>
              <a:rPr lang="ru-RU" sz="2400" dirty="0"/>
              <a:t>на </a:t>
            </a:r>
            <a:r>
              <a:rPr lang="ru-RU" sz="2400" dirty="0" smtClean="0"/>
              <a:t>видим граф, </a:t>
            </a:r>
            <a:r>
              <a:rPr lang="ru-RU" sz="2400" dirty="0"/>
              <a:t>представленный в формате </a:t>
            </a:r>
            <a:r>
              <a:rPr lang="en-US" sz="2400" dirty="0"/>
              <a:t>JSON</a:t>
            </a:r>
            <a:r>
              <a:rPr lang="ru-RU" sz="2400" dirty="0"/>
              <a:t>.</a:t>
            </a:r>
          </a:p>
          <a:p>
            <a:pPr marL="566928" indent="-457200">
              <a:buFont typeface="+mj-lt"/>
              <a:buAutoNum type="arabicPeriod"/>
            </a:pPr>
            <a:endParaRPr lang="ru-RU" sz="2200" dirty="0"/>
          </a:p>
        </p:txBody>
      </p:sp>
      <p:pic>
        <p:nvPicPr>
          <p:cNvPr id="8" name="Рисунок 7" descr="C:\Users\Артем\Dropbox\Скриншоты\Скриншот 2016-05-22 15.58.2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30" y="2358577"/>
            <a:ext cx="5245340" cy="4225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138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>
            <a:normAutofit/>
          </a:bodyPr>
          <a:lstStyle/>
          <a:p>
            <a:endParaRPr lang="ru-RU" sz="2400" dirty="0"/>
          </a:p>
          <a:p>
            <a:endParaRPr lang="ru-RU" sz="2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269032"/>
            <a:ext cx="8524056" cy="157579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>
                <a:effectLst/>
              </a:rPr>
              <a:t>Демонстрация</a:t>
            </a:r>
            <a:endParaRPr lang="ru-RU" dirty="0">
              <a:effectLst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" y="1556792"/>
            <a:ext cx="8229600" cy="51701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smtClean="0"/>
          </a:p>
          <a:p>
            <a:endParaRPr lang="ru-RU" sz="2200" dirty="0"/>
          </a:p>
        </p:txBody>
      </p:sp>
      <p:pic>
        <p:nvPicPr>
          <p:cNvPr id="6" name="Рисунок 5" descr="C:\Users\Артем\Dropbox\Скриншоты\Скриншот 2016-05-22 17.29.5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252" y="1470342"/>
            <a:ext cx="6588140" cy="4550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138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616"/>
          </a:xfrm>
        </p:spPr>
        <p:txBody>
          <a:bodyPr>
            <a:normAutofit/>
          </a:bodyPr>
          <a:lstStyle/>
          <a:p>
            <a:r>
              <a:rPr lang="ru-RU" sz="2200" dirty="0"/>
              <a:t>изучение  технологий работы с клиент-серверным приложением, алгоритма поиска кратчайших путей на большом разреженном графе и наглядная </a:t>
            </a:r>
            <a:r>
              <a:rPr lang="ru-RU" sz="2200" dirty="0" smtClean="0"/>
              <a:t>визуализация </a:t>
            </a:r>
            <a:r>
              <a:rPr lang="ru-RU" sz="2200" dirty="0"/>
              <a:t>хода его </a:t>
            </a:r>
            <a:r>
              <a:rPr lang="ru-RU" sz="2200" dirty="0" smtClean="0"/>
              <a:t>работы.</a:t>
            </a:r>
          </a:p>
          <a:p>
            <a:endParaRPr lang="ru-RU" sz="2400" dirty="0" smtClean="0"/>
          </a:p>
          <a:p>
            <a:endParaRPr lang="ru-RU" sz="2400" dirty="0"/>
          </a:p>
          <a:p>
            <a:pPr lvl="0"/>
            <a:r>
              <a:rPr lang="ru-RU" sz="2200" dirty="0"/>
              <a:t>изучение алгоритма </a:t>
            </a:r>
            <a:r>
              <a:rPr lang="ru-RU" sz="2200" dirty="0" err="1"/>
              <a:t>Флойда</a:t>
            </a:r>
            <a:r>
              <a:rPr lang="ru-RU" sz="2200" dirty="0"/>
              <a:t> поиска кратчайших путей на графе и его реализация на языке программирования С#;</a:t>
            </a:r>
          </a:p>
          <a:p>
            <a:pPr lvl="0"/>
            <a:r>
              <a:rPr lang="ru-RU" sz="2200" dirty="0"/>
              <a:t>изучение технологии ASP.NET </a:t>
            </a:r>
            <a:r>
              <a:rPr lang="ru-RU" sz="2200" dirty="0" err="1"/>
              <a:t>Web</a:t>
            </a:r>
            <a:r>
              <a:rPr lang="ru-RU" sz="2200" dirty="0"/>
              <a:t> API;</a:t>
            </a:r>
          </a:p>
          <a:p>
            <a:pPr lvl="0"/>
            <a:r>
              <a:rPr lang="ru-RU" sz="2200" dirty="0"/>
              <a:t>реализация </a:t>
            </a:r>
            <a:r>
              <a:rPr lang="ru-RU" sz="2200" dirty="0" err="1"/>
              <a:t>Windows</a:t>
            </a:r>
            <a:r>
              <a:rPr lang="ru-RU" sz="2200" dirty="0"/>
              <a:t> </a:t>
            </a:r>
            <a:r>
              <a:rPr lang="ru-RU" sz="2200" dirty="0" err="1"/>
              <a:t>Forms</a:t>
            </a:r>
            <a:r>
              <a:rPr lang="ru-RU" sz="2200" dirty="0"/>
              <a:t> приложения с использованием ASP.NET </a:t>
            </a:r>
            <a:r>
              <a:rPr lang="ru-RU" sz="2200" dirty="0" err="1"/>
              <a:t>Web</a:t>
            </a:r>
            <a:r>
              <a:rPr lang="ru-RU" sz="2200" dirty="0"/>
              <a:t> API;</a:t>
            </a:r>
          </a:p>
          <a:p>
            <a:pPr lvl="0"/>
            <a:r>
              <a:rPr lang="ru-RU" sz="2200" dirty="0"/>
              <a:t>тестирование реализованного приложения на наборе тестов для проверки алгоритмов поиска кратчайших путей.</a:t>
            </a:r>
          </a:p>
          <a:p>
            <a:endParaRPr lang="ru-RU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55576" y="269032"/>
            <a:ext cx="8236024" cy="115212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>
                <a:effectLst/>
              </a:rPr>
              <a:t>Цели</a:t>
            </a:r>
            <a:r>
              <a:rPr lang="en-US" dirty="0" smtClean="0">
                <a:effectLst/>
              </a:rPr>
              <a:t>:</a:t>
            </a:r>
            <a:r>
              <a:rPr lang="ru-RU" dirty="0" smtClean="0">
                <a:effectLst/>
              </a:rPr>
              <a:t> пример графа</a:t>
            </a:r>
            <a:endParaRPr lang="ru-RU" dirty="0">
              <a:effectLst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3568" y="2348880"/>
            <a:ext cx="8460432" cy="115212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>
                <a:effectLst/>
              </a:rPr>
              <a:t>Задачи</a:t>
            </a:r>
            <a:r>
              <a:rPr lang="en-US" dirty="0" smtClean="0">
                <a:effectLst/>
              </a:rPr>
              <a:t>: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61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755576" y="269032"/>
            <a:ext cx="8236024" cy="1152128"/>
          </a:xfrm>
          <a:prstGeom prst="rect">
            <a:avLst/>
          </a:prstGeom>
        </p:spPr>
        <p:txBody>
          <a:bodyPr vert="horz" anchor="ctr">
            <a:normAutofit fontScale="925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effectLst/>
              </a:rPr>
              <a:t>Основные понятия и определения</a:t>
            </a:r>
            <a:r>
              <a:rPr lang="en-US" dirty="0">
                <a:effectLst/>
              </a:rPr>
              <a:t>:</a:t>
            </a:r>
            <a:endParaRPr lang="ru-RU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51520" y="1421160"/>
                <a:ext cx="8774439" cy="4373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b="1" i="1" dirty="0" smtClean="0"/>
                  <a:t>Граф</a:t>
                </a:r>
                <a:r>
                  <a:rPr lang="ru-RU" dirty="0"/>
                  <a:t> – это пара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𝐺</m:t>
                    </m:r>
                    <m:r>
                      <a:rPr lang="ru-RU" i="1">
                        <a:latin typeface="Cambria Math"/>
                      </a:rPr>
                      <m:t>=(</m:t>
                    </m:r>
                    <m:r>
                      <a:rPr lang="ru-RU" i="1">
                        <a:latin typeface="Cambria Math"/>
                      </a:rPr>
                      <m:t>𝑉</m:t>
                    </m:r>
                    <m:r>
                      <a:rPr lang="ru-RU" i="1">
                        <a:latin typeface="Cambria Math"/>
                      </a:rPr>
                      <m:t>,</m:t>
                    </m:r>
                    <m:r>
                      <a:rPr lang="ru-RU" i="1">
                        <a:latin typeface="Cambria Math"/>
                      </a:rPr>
                      <m:t>𝐸</m:t>
                    </m:r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𝑉</m:t>
                    </m:r>
                  </m:oMath>
                </a14:m>
                <a:r>
                  <a:rPr lang="ru-RU" dirty="0"/>
                  <a:t>- множество вершин,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𝐸</m:t>
                    </m:r>
                  </m:oMath>
                </a14:m>
                <a:r>
                  <a:rPr lang="ru-RU" dirty="0"/>
                  <a:t>- множество ребер.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b="1" i="1" dirty="0"/>
                  <a:t>Ориентированным</a:t>
                </a:r>
                <a:r>
                  <a:rPr lang="ru-RU" dirty="0"/>
                  <a:t> называется граф, в котором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𝐸</m:t>
                    </m:r>
                    <m:r>
                      <a:rPr lang="en-US">
                        <a:latin typeface="Cambria Math"/>
                        <a:sym typeface="Symbol"/>
                      </a:rPr>
                      <m:t>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ru-RU" i="1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множество упорядоченных пар вершин вида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 </m:t>
                        </m:r>
                        <m:r>
                          <a:rPr lang="ru-RU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называется </a:t>
                </a:r>
                <a:r>
                  <a:rPr lang="ru-RU" i="1" dirty="0"/>
                  <a:t>началом</a:t>
                </a:r>
                <a:r>
                  <a:rPr lang="ru-RU" dirty="0"/>
                  <a:t>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– </a:t>
                </a:r>
                <a:r>
                  <a:rPr lang="ru-RU" i="1" dirty="0"/>
                  <a:t>концом</a:t>
                </a:r>
                <a:r>
                  <a:rPr lang="ru-RU" dirty="0"/>
                  <a:t> </a:t>
                </a:r>
                <a:r>
                  <a:rPr lang="ru-RU" dirty="0" smtClean="0"/>
                  <a:t>дуги.</a:t>
                </a:r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Для </a:t>
                </a:r>
                <a:r>
                  <a:rPr lang="ru-RU" dirty="0"/>
                  <a:t>любого графа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𝐺</m:t>
                    </m:r>
                    <m:r>
                      <a:rPr lang="ru-RU" i="1">
                        <a:latin typeface="Cambria Math"/>
                      </a:rPr>
                      <m:t>=(</m:t>
                    </m:r>
                    <m:r>
                      <a:rPr lang="ru-RU" i="1">
                        <a:latin typeface="Cambria Math"/>
                      </a:rPr>
                      <m:t>𝑉</m:t>
                    </m:r>
                    <m:r>
                      <a:rPr lang="ru-RU" i="1">
                        <a:latin typeface="Cambria Math"/>
                      </a:rPr>
                      <m:t>,</m:t>
                    </m:r>
                    <m:r>
                      <a:rPr lang="ru-RU" i="1">
                        <a:latin typeface="Cambria Math"/>
                      </a:rPr>
                      <m:t>𝐸</m:t>
                    </m:r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полагаем, что множество вершин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𝑉</m:t>
                    </m:r>
                  </m:oMath>
                </a14:m>
                <a:r>
                  <a:rPr lang="ru-RU" dirty="0"/>
                  <a:t> имеет мощность: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𝑛</m:t>
                    </m:r>
                  </m:oMath>
                </a14:m>
                <a:r>
                  <a:rPr lang="ru-RU" dirty="0"/>
                  <a:t>, а множество ребер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𝐸</m:t>
                    </m:r>
                  </m:oMath>
                </a14:m>
                <a:r>
                  <a:rPr lang="ru-RU" dirty="0"/>
                  <a:t> имеет мощность: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𝑚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b="1" i="1" dirty="0"/>
                  <a:t>Неориентированным</a:t>
                </a:r>
                <a:r>
                  <a:rPr lang="ru-RU" dirty="0"/>
                  <a:t> называется граф, в котором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ru-RU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∈ 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r>
                          <a:rPr lang="ru-RU" i="1" smtClean="0">
                            <a:latin typeface="Cambria Math"/>
                          </a:rPr>
                          <m:t>&amp;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– </a:t>
                </a:r>
                <a:r>
                  <a:rPr lang="ru-RU" dirty="0"/>
                  <a:t>множество неупорядоченных пар вершин. Элементы этого множества называются </a:t>
                </a:r>
                <a:r>
                  <a:rPr lang="ru-RU" b="1" i="1" dirty="0"/>
                  <a:t>ребрами</a:t>
                </a:r>
                <a:r>
                  <a:rPr lang="ru-RU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Вершины, соединенные ребром, называются </a:t>
                </a:r>
                <a:r>
                  <a:rPr lang="ru-RU" b="1" i="1" dirty="0"/>
                  <a:t>смежными</a:t>
                </a:r>
                <a:r>
                  <a:rPr lang="ru-RU" dirty="0"/>
                  <a:t>. Ребра, имеющие общую вершину, также называются </a:t>
                </a:r>
                <a:r>
                  <a:rPr lang="ru-RU" i="1" dirty="0"/>
                  <a:t>смежными</a:t>
                </a:r>
                <a:r>
                  <a:rPr lang="ru-RU" dirty="0"/>
                  <a:t>. Ребро и любая из двух его вершин называются </a:t>
                </a:r>
                <a:r>
                  <a:rPr lang="ru-RU" b="1" i="1" dirty="0"/>
                  <a:t>инцидентными</a:t>
                </a:r>
                <a:r>
                  <a:rPr lang="ru-RU" dirty="0" smtClean="0"/>
                  <a:t>..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Граф называется </a:t>
                </a:r>
                <a:r>
                  <a:rPr lang="ru-RU" b="1" i="1" dirty="0"/>
                  <a:t>взвешенным</a:t>
                </a:r>
                <a:r>
                  <a:rPr lang="ru-RU" dirty="0"/>
                  <a:t>, если каждой его дуге (ребру) поставлена в соответствие некоторая числовая характеристика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 </m:t>
                        </m:r>
                        <m:r>
                          <a:rPr lang="ru-RU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∈</m:t>
                    </m:r>
                    <m:r>
                      <a:rPr lang="ru-RU" i="1">
                        <a:latin typeface="Cambria Math"/>
                      </a:rPr>
                      <m:t>𝑉</m:t>
                    </m:r>
                  </m:oMath>
                </a14:m>
                <a:r>
                  <a:rPr lang="ru-RU" dirty="0"/>
                  <a:t>, называемая </a:t>
                </a:r>
                <a:r>
                  <a:rPr lang="ru-RU" b="1" i="1" dirty="0"/>
                  <a:t>весом</a:t>
                </a:r>
                <a:r>
                  <a:rPr lang="ru-RU" dirty="0"/>
                  <a:t> данной </a:t>
                </a:r>
                <a:r>
                  <a:rPr lang="ru-RU" dirty="0" smtClean="0"/>
                  <a:t>дуги.</a:t>
                </a:r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21160"/>
                <a:ext cx="8774439" cy="4373505"/>
              </a:xfrm>
              <a:prstGeom prst="rect">
                <a:avLst/>
              </a:prstGeom>
              <a:blipFill rotWithShape="1">
                <a:blip r:embed="rId2"/>
                <a:stretch>
                  <a:fillRect l="-417" t="-696" b="-12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2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67544" y="269032"/>
            <a:ext cx="8524056" cy="157579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>
                <a:effectLst/>
              </a:rPr>
              <a:t>Примеры графа</a:t>
            </a:r>
            <a:endParaRPr lang="ru-RU" dirty="0">
              <a:effectLst/>
            </a:endParaRPr>
          </a:p>
        </p:txBody>
      </p:sp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78211"/>
            <a:ext cx="3960439" cy="2520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C:\Users\Артем\Downloads\12672661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23566"/>
            <a:ext cx="3419518" cy="202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67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>
            <a:normAutofit/>
          </a:bodyPr>
          <a:lstStyle/>
          <a:p>
            <a:r>
              <a:rPr lang="ru-RU" sz="2200" dirty="0"/>
              <a:t>Граф карты дорого Рима задается в файле и имеет текстовый формат. Файл содержит строчки следующих типов:</a:t>
            </a:r>
          </a:p>
          <a:p>
            <a:pPr lvl="0"/>
            <a:r>
              <a:rPr lang="ru-RU" sz="2200" dirty="0"/>
              <a:t>Строка с описанием графа, например, "</a:t>
            </a:r>
            <a:r>
              <a:rPr lang="ru-RU" sz="2200" dirty="0" err="1"/>
              <a:t>sp</a:t>
            </a:r>
            <a:r>
              <a:rPr lang="ru-RU" sz="2200" dirty="0"/>
              <a:t> 2000 6000", означает, что граф разреженный и содержит 2000 вершин, 6000 ребер.</a:t>
            </a:r>
          </a:p>
          <a:p>
            <a:pPr lvl="0"/>
            <a:r>
              <a:rPr lang="ru-RU" sz="2200" dirty="0"/>
              <a:t>Список ребер графа, например, "596 959 78", означает ребро из вершины 596 в вершину 959 с весом 78.</a:t>
            </a:r>
          </a:p>
          <a:p>
            <a:r>
              <a:rPr lang="ru-RU" sz="2200" dirty="0"/>
              <a:t>Граф карты дорог Рима имеет разреженный формат, поэтому для его хранения в оперативной памяти компьютера будет использоваться строчный формат CRS (</a:t>
            </a:r>
            <a:r>
              <a:rPr lang="ru-RU" sz="2200" dirty="0" err="1"/>
              <a:t>Compressed</a:t>
            </a:r>
            <a:r>
              <a:rPr lang="ru-RU" sz="2200" dirty="0"/>
              <a:t> </a:t>
            </a:r>
            <a:r>
              <a:rPr lang="ru-RU" sz="2200" dirty="0" err="1"/>
              <a:t>Sparse</a:t>
            </a:r>
            <a:r>
              <a:rPr lang="ru-RU" sz="2200" dirty="0"/>
              <a:t> </a:t>
            </a:r>
            <a:r>
              <a:rPr lang="ru-RU" sz="2200" dirty="0" err="1"/>
              <a:t>Rows</a:t>
            </a:r>
            <a:r>
              <a:rPr lang="ru-RU" sz="2200" dirty="0"/>
              <a:t>) хранения разреженных матриц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269032"/>
            <a:ext cx="8524056" cy="17198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effectLst/>
              </a:rPr>
              <a:t>Формат хранения графа</a:t>
            </a:r>
          </a:p>
        </p:txBody>
      </p:sp>
    </p:spTree>
    <p:extLst>
      <p:ext uri="{BB962C8B-B14F-4D97-AF65-F5344CB8AC3E}">
        <p14:creationId xmlns:p14="http://schemas.microsoft.com/office/powerpoint/2010/main" val="250056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79512" y="269032"/>
            <a:ext cx="8812088" cy="121575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effectLst/>
              </a:rPr>
              <a:t>Хранение разреженной матрицы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244" y="1628800"/>
            <a:ext cx="250919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683568" y="3540016"/>
            <a:ext cx="2782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Разреженная </a:t>
            </a:r>
            <a:r>
              <a:rPr lang="ru-RU" dirty="0"/>
              <a:t>матрица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23928" y="1628800"/>
            <a:ext cx="50676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Первый массив хранит значения элементов построчно (строки рассматриваются по порядку сверху вниз), второй – номера столбцов для каждого элемента, а третий заменяет номера строк, используемые в координатном формате, на индекс начала каждой строки.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5982075"/>
            <a:ext cx="489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Разреженный строчный формат хранения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980792"/>
            <a:ext cx="5067300" cy="2018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818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>
            <a:normAutofit/>
          </a:bodyPr>
          <a:lstStyle/>
          <a:p>
            <a:r>
              <a:rPr lang="en-US" sz="2400" dirty="0"/>
              <a:t>for(k = 0; k &lt; n; k++)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for(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0; </a:t>
            </a:r>
            <a:r>
              <a:rPr lang="en-US" sz="2400" dirty="0" err="1"/>
              <a:t>i</a:t>
            </a:r>
            <a:r>
              <a:rPr lang="en-US" sz="2400" dirty="0"/>
              <a:t> &lt; n;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  <a:endParaRPr lang="ru-RU" sz="2400" dirty="0"/>
          </a:p>
          <a:p>
            <a:r>
              <a:rPr lang="en-US" sz="2400" dirty="0"/>
              <a:t>		</a:t>
            </a:r>
            <a:r>
              <a:rPr lang="en-US" sz="2400" dirty="0" smtClean="0"/>
              <a:t>for(j </a:t>
            </a:r>
            <a:r>
              <a:rPr lang="en-US" sz="2400" dirty="0"/>
              <a:t>= 0; j &lt; n; </a:t>
            </a:r>
            <a:r>
              <a:rPr lang="en-US" sz="2400" dirty="0" err="1"/>
              <a:t>j++</a:t>
            </a:r>
            <a:r>
              <a:rPr lang="en-US" sz="2400" dirty="0"/>
              <a:t>)</a:t>
            </a:r>
            <a:endParaRPr lang="ru-RU" sz="2400" dirty="0"/>
          </a:p>
          <a:p>
            <a:r>
              <a:rPr lang="en-US" sz="2400" dirty="0"/>
              <a:t>			</a:t>
            </a:r>
            <a:r>
              <a:rPr lang="en-US" sz="2400" dirty="0" smtClean="0"/>
              <a:t>D[</a:t>
            </a:r>
            <a:r>
              <a:rPr lang="en-US" sz="2400" dirty="0" err="1" smtClean="0"/>
              <a:t>i,j</a:t>
            </a:r>
            <a:r>
              <a:rPr lang="en-US" sz="2400" dirty="0"/>
              <a:t>] = min(D[</a:t>
            </a:r>
            <a:r>
              <a:rPr lang="en-US" sz="2400" dirty="0" err="1"/>
              <a:t>i,j</a:t>
            </a:r>
            <a:r>
              <a:rPr lang="en-US" sz="2400" dirty="0" smtClean="0"/>
              <a:t>],</a:t>
            </a:r>
            <a:r>
              <a:rPr lang="ru-RU" sz="2400" dirty="0" smtClean="0"/>
              <a:t> </a:t>
            </a:r>
            <a:r>
              <a:rPr lang="en-US" sz="2400" dirty="0" smtClean="0"/>
              <a:t>D[</a:t>
            </a:r>
            <a:r>
              <a:rPr lang="en-US" sz="2400" dirty="0" err="1" smtClean="0"/>
              <a:t>i,k</a:t>
            </a:r>
            <a:r>
              <a:rPr lang="en-US" sz="2400" dirty="0"/>
              <a:t>]+D[</a:t>
            </a:r>
            <a:r>
              <a:rPr lang="en-US" sz="2400" dirty="0" err="1"/>
              <a:t>k,j</a:t>
            </a:r>
            <a:r>
              <a:rPr lang="en-US" sz="2400" dirty="0" smtClean="0"/>
              <a:t>]);</a:t>
            </a:r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269032"/>
            <a:ext cx="8524056" cy="17198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effectLst/>
              </a:rPr>
              <a:t>Алгоритм </a:t>
            </a:r>
            <a:r>
              <a:rPr lang="ru-RU" dirty="0" err="1">
                <a:effectLst/>
              </a:rPr>
              <a:t>Флойда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230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>
            <a:normAutofit/>
          </a:bodyPr>
          <a:lstStyle/>
          <a:p>
            <a:endParaRPr lang="ru-RU" sz="2400" dirty="0"/>
          </a:p>
          <a:p>
            <a:endParaRPr lang="ru-RU" sz="2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269032"/>
            <a:ext cx="8524056" cy="17198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effectLst/>
              </a:rPr>
              <a:t>Клиент-серверная архитектура</a:t>
            </a:r>
          </a:p>
        </p:txBody>
      </p:sp>
      <p:pic>
        <p:nvPicPr>
          <p:cNvPr id="6" name="Рисунок 5" descr="C:\Users\Артем\Downloads\Client-server-model.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967750"/>
            <a:ext cx="4762500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91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77784"/>
          </a:xfrm>
        </p:spPr>
        <p:txBody>
          <a:bodyPr>
            <a:normAutofit/>
          </a:bodyPr>
          <a:lstStyle/>
          <a:p>
            <a:endParaRPr lang="ru-RU" sz="2400" dirty="0"/>
          </a:p>
          <a:p>
            <a:r>
              <a:rPr lang="ru-RU" sz="2400" b="1" dirty="0"/>
              <a:t>REST</a:t>
            </a:r>
            <a:r>
              <a:rPr lang="ru-RU" sz="2400" dirty="0"/>
              <a:t> (</a:t>
            </a:r>
            <a:r>
              <a:rPr lang="ru-RU" sz="2400" b="1" dirty="0" err="1"/>
              <a:t>Representational</a:t>
            </a:r>
            <a:r>
              <a:rPr lang="ru-RU" sz="2400" b="1" dirty="0"/>
              <a:t> </a:t>
            </a:r>
            <a:r>
              <a:rPr lang="ru-RU" sz="2400" b="1" dirty="0" err="1"/>
              <a:t>State</a:t>
            </a:r>
            <a:r>
              <a:rPr lang="ru-RU" sz="2400" b="1" dirty="0"/>
              <a:t> </a:t>
            </a:r>
            <a:r>
              <a:rPr lang="ru-RU" sz="2400" b="1" dirty="0" err="1"/>
              <a:t>Transfer</a:t>
            </a:r>
            <a:r>
              <a:rPr lang="ru-RU" sz="2400" dirty="0"/>
              <a:t> – передача состояния представления) </a:t>
            </a:r>
            <a:endParaRPr lang="ru-RU" sz="2400" dirty="0" smtClean="0"/>
          </a:p>
          <a:p>
            <a:pPr marL="566928" indent="-457200">
              <a:buFont typeface="+mj-lt"/>
              <a:buAutoNum type="arabicPeriod"/>
            </a:pPr>
            <a:r>
              <a:rPr lang="ru-RU" sz="2400" b="1" dirty="0" smtClean="0"/>
              <a:t>Клиент-серверная </a:t>
            </a:r>
            <a:r>
              <a:rPr lang="ru-RU" sz="2400" b="1" dirty="0"/>
              <a:t>архитектура.</a:t>
            </a:r>
            <a:r>
              <a:rPr lang="ru-RU" sz="2400" dirty="0"/>
              <a:t> Единый интерфейс между клиентом и сервером</a:t>
            </a:r>
            <a:r>
              <a:rPr lang="ru-RU" sz="2400" dirty="0" smtClean="0"/>
              <a:t>.</a:t>
            </a:r>
          </a:p>
          <a:p>
            <a:pPr marL="566928" indent="-457200">
              <a:buFont typeface="+mj-lt"/>
              <a:buAutoNum type="arabicPeriod"/>
            </a:pPr>
            <a:r>
              <a:rPr lang="ru-RU" sz="2400" b="1" dirty="0"/>
              <a:t>Отсутствие состояния. </a:t>
            </a:r>
            <a:r>
              <a:rPr lang="ru-RU" sz="2400" dirty="0"/>
              <a:t>Серверы не связаны с интерфейсами клиентов и их состояниями</a:t>
            </a:r>
            <a:r>
              <a:rPr lang="ru-RU" sz="2400" dirty="0" smtClean="0"/>
              <a:t>.</a:t>
            </a:r>
          </a:p>
          <a:p>
            <a:pPr marL="566928" indent="-457200">
              <a:buFont typeface="+mj-lt"/>
              <a:buAutoNum type="arabicPeriod"/>
            </a:pPr>
            <a:r>
              <a:rPr lang="ru-RU" sz="2400" b="1" dirty="0"/>
              <a:t>Кэширование</a:t>
            </a:r>
            <a:r>
              <a:rPr lang="ru-RU" sz="2400" b="1" dirty="0" smtClean="0"/>
              <a:t>.</a:t>
            </a:r>
          </a:p>
          <a:p>
            <a:pPr marL="566928" indent="-457200">
              <a:buFont typeface="+mj-lt"/>
              <a:buAutoNum type="arabicPeriod"/>
            </a:pPr>
            <a:r>
              <a:rPr lang="ru-RU" sz="2400" b="1" dirty="0"/>
              <a:t>Единообразие интерфейса</a:t>
            </a:r>
            <a:r>
              <a:rPr lang="ru-RU" sz="2400" b="1" dirty="0" smtClean="0"/>
              <a:t>.</a:t>
            </a:r>
          </a:p>
          <a:p>
            <a:pPr marL="566928" indent="-457200">
              <a:buFont typeface="+mj-lt"/>
              <a:buAutoNum type="arabicPeriod"/>
            </a:pPr>
            <a:r>
              <a:rPr lang="ru-RU" sz="2400" b="1" dirty="0"/>
              <a:t>Слои. </a:t>
            </a:r>
            <a:r>
              <a:rPr lang="ru-RU" sz="2400" dirty="0"/>
              <a:t>Клиент может взаимодействовать не напрямую с сервером, а через промежуточные узлы (слои). </a:t>
            </a:r>
            <a:endParaRPr lang="ru-RU" sz="2400" dirty="0" smtClean="0"/>
          </a:p>
          <a:p>
            <a:pPr marL="566928" indent="-457200">
              <a:buFont typeface="+mj-lt"/>
              <a:buAutoNum type="arabicPeriod"/>
            </a:pPr>
            <a:endParaRPr lang="ru-RU" sz="2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0"/>
            <a:ext cx="8524056" cy="198884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effectLst/>
              </a:rPr>
              <a:t>REST-</a:t>
            </a:r>
            <a:r>
              <a:rPr lang="ru-RU" dirty="0" smtClean="0">
                <a:effectLst/>
              </a:rPr>
              <a:t>сервис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4910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285</TotalTime>
  <Words>592</Words>
  <Application>Microsoft Office PowerPoint</Application>
  <PresentationFormat>Экран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Городская</vt:lpstr>
      <vt:lpstr>Реализация алгоритма Флойда поиска кратчайших путей на графе с использованием технологий ASP.NET Web API и Windows Forms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алгоритма Флойда поиска кратчайших путей на графе с использованием технологий ASP.NET Web API и Windows Forms</dc:title>
  <dc:creator>Артем Акимов</dc:creator>
  <cp:lastModifiedBy>Артем Акимов</cp:lastModifiedBy>
  <cp:revision>25</cp:revision>
  <dcterms:created xsi:type="dcterms:W3CDTF">2016-05-22T21:08:12Z</dcterms:created>
  <dcterms:modified xsi:type="dcterms:W3CDTF">2016-05-23T08:49:59Z</dcterms:modified>
</cp:coreProperties>
</file>