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68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2292-F75A-4E20-9C49-4E402E0EFC8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23E9-8006-4C48-8162-1471E526F65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2292-F75A-4E20-9C49-4E402E0EFC8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23E9-8006-4C48-8162-1471E526F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2292-F75A-4E20-9C49-4E402E0EFC8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23E9-8006-4C48-8162-1471E526F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2292-F75A-4E20-9C49-4E402E0EFC8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23E9-8006-4C48-8162-1471E526F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2292-F75A-4E20-9C49-4E402E0EFC8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23E9-8006-4C48-8162-1471E526F65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2292-F75A-4E20-9C49-4E402E0EFC8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23E9-8006-4C48-8162-1471E526F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2292-F75A-4E20-9C49-4E402E0EFC8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23E9-8006-4C48-8162-1471E526F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2292-F75A-4E20-9C49-4E402E0EFC8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23E9-8006-4C48-8162-1471E526F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2292-F75A-4E20-9C49-4E402E0EFC8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23E9-8006-4C48-8162-1471E526F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2292-F75A-4E20-9C49-4E402E0EFC8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23E9-8006-4C48-8162-1471E526F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2292-F75A-4E20-9C49-4E402E0EFC8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6DBE23E9-8006-4C48-8162-1471E526F65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F82292-F75A-4E20-9C49-4E402E0EFC8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BE23E9-8006-4C48-8162-1471E526F65A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1693459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Паттерн </a:t>
            </a:r>
            <a:r>
              <a:rPr lang="en-US" dirty="0" smtClean="0"/>
              <a:t>“</a:t>
            </a:r>
            <a:r>
              <a:rPr lang="ru-RU" dirty="0" smtClean="0"/>
              <a:t>Интерпретатор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(Interpreter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8232" y="4972499"/>
            <a:ext cx="9144000" cy="1655762"/>
          </a:xfrm>
        </p:spPr>
        <p:txBody>
          <a:bodyPr/>
          <a:lstStyle/>
          <a:p>
            <a:r>
              <a:rPr lang="ru-RU" dirty="0" smtClean="0"/>
              <a:t>Выполнил: Акимов Артем 341 группа.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0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0151" y="1132765"/>
            <a:ext cx="9601196" cy="29479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500" dirty="0"/>
              <a:t>Для проверки и интерпретации строки используется иерархия классов с общим базовым классом </a:t>
            </a:r>
            <a:r>
              <a:rPr lang="en-US" sz="2500" dirty="0"/>
              <a:t>Expression</a:t>
            </a:r>
            <a:r>
              <a:rPr lang="ru-RU" sz="2500" dirty="0" smtClean="0"/>
              <a:t>, </a:t>
            </a:r>
            <a:r>
              <a:rPr lang="ru-RU" sz="2500" dirty="0"/>
              <a:t>имеющим 4 под-интерпретатора. Каждый под-интерпретатор получает "контекст" (оставшуюся неразобранную часть строки и накопленное вычисленное значение разобранной части) и вносит свой вклад в процесс обработки. Под-переводчики просто определяют шаблонные методы, объявленные в базовом классе </a:t>
            </a:r>
            <a:r>
              <a:rPr lang="en-US" sz="2500" dirty="0"/>
              <a:t>Expression</a:t>
            </a:r>
            <a:r>
              <a:rPr lang="ru-RU" sz="2500" dirty="0" smtClean="0"/>
              <a:t>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1432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7654" y="1020466"/>
            <a:ext cx="4025901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dirty="0"/>
              <a:t>abstract class Expression</a:t>
            </a:r>
          </a:p>
          <a:p>
            <a:r>
              <a:rPr lang="ru-RU" sz="1400" dirty="0"/>
              <a:t>    {</a:t>
            </a:r>
          </a:p>
          <a:p>
            <a:r>
              <a:rPr lang="en-US" sz="1400" dirty="0"/>
              <a:t>        public void Interpret(Context context)</a:t>
            </a:r>
          </a:p>
          <a:p>
            <a:r>
              <a:rPr lang="ru-RU" sz="1400" dirty="0"/>
              <a:t>        {</a:t>
            </a:r>
          </a:p>
          <a:p>
            <a:r>
              <a:rPr lang="en-US" sz="1400" dirty="0"/>
              <a:t>            if (</a:t>
            </a:r>
            <a:r>
              <a:rPr lang="en-US" sz="1400" dirty="0" err="1"/>
              <a:t>context.Input.Length</a:t>
            </a:r>
            <a:r>
              <a:rPr lang="en-US" sz="1400" dirty="0"/>
              <a:t> == 0)</a:t>
            </a:r>
          </a:p>
          <a:p>
            <a:r>
              <a:rPr lang="en-US" sz="1400" dirty="0"/>
              <a:t>                return;</a:t>
            </a:r>
          </a:p>
          <a:p>
            <a:endParaRPr lang="ru-RU" sz="1400" dirty="0"/>
          </a:p>
          <a:p>
            <a:r>
              <a:rPr lang="en-US" sz="1400" dirty="0"/>
              <a:t>            if (</a:t>
            </a:r>
            <a:r>
              <a:rPr lang="en-US" sz="1400" dirty="0" err="1"/>
              <a:t>context.Input.StartsWith</a:t>
            </a:r>
            <a:r>
              <a:rPr lang="en-US" sz="1400" dirty="0"/>
              <a:t>(Nine()))</a:t>
            </a:r>
          </a:p>
          <a:p>
            <a:r>
              <a:rPr lang="ru-RU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context.Output</a:t>
            </a:r>
            <a:r>
              <a:rPr lang="en-US" sz="1400" dirty="0"/>
              <a:t> += (9 * Multiplier());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context.Input</a:t>
            </a:r>
            <a:r>
              <a:rPr lang="en-US" sz="1400" dirty="0"/>
              <a:t> = </a:t>
            </a:r>
            <a:r>
              <a:rPr lang="en-US" sz="1400" dirty="0" err="1"/>
              <a:t>context.Input.Substring</a:t>
            </a:r>
            <a:r>
              <a:rPr lang="en-US" sz="1400" dirty="0"/>
              <a:t>(2);</a:t>
            </a:r>
          </a:p>
          <a:p>
            <a:r>
              <a:rPr lang="ru-RU" sz="1400" dirty="0"/>
              <a:t>            }</a:t>
            </a:r>
          </a:p>
          <a:p>
            <a:r>
              <a:rPr lang="en-US" sz="1400" dirty="0"/>
              <a:t>            else if (</a:t>
            </a:r>
            <a:r>
              <a:rPr lang="en-US" sz="1400" dirty="0" err="1"/>
              <a:t>context.Input.StartsWith</a:t>
            </a:r>
            <a:r>
              <a:rPr lang="en-US" sz="1400" dirty="0"/>
              <a:t>(Four()))</a:t>
            </a:r>
          </a:p>
          <a:p>
            <a:r>
              <a:rPr lang="ru-RU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context.Output</a:t>
            </a:r>
            <a:r>
              <a:rPr lang="en-US" sz="1400" dirty="0"/>
              <a:t> += (4 * Multiplier());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context.Input</a:t>
            </a:r>
            <a:r>
              <a:rPr lang="en-US" sz="1400" dirty="0"/>
              <a:t> = </a:t>
            </a:r>
            <a:r>
              <a:rPr lang="en-US" sz="1400" dirty="0" err="1"/>
              <a:t>context.Input.Substring</a:t>
            </a:r>
            <a:r>
              <a:rPr lang="en-US" sz="1400" dirty="0"/>
              <a:t>(2);</a:t>
            </a:r>
          </a:p>
          <a:p>
            <a:r>
              <a:rPr lang="ru-RU" sz="1400" dirty="0"/>
              <a:t>            }</a:t>
            </a:r>
          </a:p>
          <a:p>
            <a:r>
              <a:rPr lang="en-US" sz="1400" dirty="0"/>
              <a:t>            else if (</a:t>
            </a:r>
            <a:r>
              <a:rPr lang="en-US" sz="1400" dirty="0" err="1"/>
              <a:t>context.Input.StartsWith</a:t>
            </a:r>
            <a:r>
              <a:rPr lang="en-US" sz="1400" dirty="0"/>
              <a:t>(Five()))</a:t>
            </a:r>
          </a:p>
          <a:p>
            <a:r>
              <a:rPr lang="ru-RU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context.Output</a:t>
            </a:r>
            <a:r>
              <a:rPr lang="en-US" sz="1400" dirty="0"/>
              <a:t> += (5 * Multiplier());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context.Input</a:t>
            </a:r>
            <a:r>
              <a:rPr lang="en-US" sz="1400" dirty="0"/>
              <a:t> = </a:t>
            </a:r>
            <a:r>
              <a:rPr lang="en-US" sz="1400" dirty="0" err="1"/>
              <a:t>context.Input.Substring</a:t>
            </a:r>
            <a:r>
              <a:rPr lang="en-US" sz="1400" dirty="0"/>
              <a:t>(1);</a:t>
            </a:r>
          </a:p>
          <a:p>
            <a:r>
              <a:rPr lang="ru-RU" sz="1400" dirty="0"/>
              <a:t>            </a:t>
            </a:r>
            <a:r>
              <a:rPr lang="ru-RU" sz="1400" dirty="0" smtClean="0"/>
              <a:t>}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38596" y="1020466"/>
            <a:ext cx="78658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context.Input.StartsWith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(One()))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context.Output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+= (1 * Multiplier());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context.Input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context.Input.Substring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(1);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public abstract string One();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public abstract string Four();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public abstract string Five();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public abstract string Nine();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public abstract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Multiplier();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09600" y="286604"/>
            <a:ext cx="10972800" cy="818866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b="1" dirty="0" smtClean="0">
                <a:effectLst/>
              </a:rPr>
              <a:t>Пример работы</a:t>
            </a:r>
            <a:endParaRPr lang="ru-RU" b="1" dirty="0">
              <a:effectLst/>
            </a:endParaRPr>
          </a:p>
        </p:txBody>
      </p:sp>
      <p:pic>
        <p:nvPicPr>
          <p:cNvPr id="1026" name="Picture 2" descr="C:\Users\Артем\Dropbox\Скриншоты\Скриншот 2016-01-29 19.24.3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68" y="1869743"/>
            <a:ext cx="9099035" cy="332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37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4524" y="2361063"/>
            <a:ext cx="9601196" cy="302980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effectLst/>
              </a:rPr>
              <a:t>Интерпретатор (</a:t>
            </a:r>
            <a:r>
              <a:rPr lang="ru-RU" dirty="0" err="1" smtClean="0">
                <a:effectLst/>
              </a:rPr>
              <a:t>Interpreter</a:t>
            </a:r>
            <a:r>
              <a:rPr lang="ru-RU" dirty="0">
                <a:effectLst/>
              </a:rPr>
              <a:t>) определяет представление грамматики для заданного языка и интерпретатор предложений этого языка. Как правило, данный шаблон проектирования применяется для часто повторяющихся операций.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2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3535"/>
            <a:ext cx="10972800" cy="126136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</a:rPr>
              <a:t>Признаки применения, использования паттерна Интерпретатор (</a:t>
            </a:r>
            <a:r>
              <a:rPr lang="ru-RU" b="1" dirty="0" err="1">
                <a:effectLst/>
              </a:rPr>
              <a:t>Interpreter</a:t>
            </a:r>
            <a:r>
              <a:rPr lang="ru-RU" b="1" dirty="0">
                <a:effectLst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569494"/>
            <a:ext cx="9601196" cy="5049670"/>
          </a:xfrm>
        </p:spPr>
        <p:txBody>
          <a:bodyPr>
            <a:normAutofit fontScale="70000" lnSpcReduction="20000"/>
          </a:bodyPr>
          <a:lstStyle/>
          <a:p>
            <a:r>
              <a:rPr lang="ru-RU" sz="3400" b="1" u="sng" dirty="0"/>
              <a:t>Грамматика достаточно проста</a:t>
            </a:r>
            <a:r>
              <a:rPr lang="ru-RU" sz="3400" u="sng" dirty="0"/>
              <a:t>.</a:t>
            </a:r>
            <a:r>
              <a:rPr lang="ru-RU" sz="3400" dirty="0"/>
              <a:t/>
            </a:r>
            <a:br>
              <a:rPr lang="ru-RU" sz="3400" dirty="0"/>
            </a:br>
            <a:r>
              <a:rPr lang="ru-RU" sz="3400" dirty="0"/>
              <a:t>Для сложных грамматик иерархия классов становится слишком громоздкой и неуправляемой. В таких случаях лучше применять генераторы синтаксических анализаторов, поскольку они могут интерпретировать выражения, не строя абстрактных синтаксических деревьев, что экономит память, а возможно, и время. </a:t>
            </a:r>
            <a:r>
              <a:rPr lang="ru-RU" sz="3400" dirty="0" smtClean="0"/>
              <a:t>Когда </a:t>
            </a:r>
            <a:r>
              <a:rPr lang="ru-RU" sz="3400" dirty="0"/>
              <a:t>в коде методов объекта используются многочисленные условные конструкции, выбор которых зависит от текущего состояния </a:t>
            </a:r>
            <a:r>
              <a:rPr lang="ru-RU" sz="3400" dirty="0" smtClean="0"/>
              <a:t>объекта</a:t>
            </a:r>
          </a:p>
          <a:p>
            <a:endParaRPr lang="ru-RU" sz="3400" dirty="0" smtClean="0"/>
          </a:p>
          <a:p>
            <a:r>
              <a:rPr lang="ru-RU" sz="3400" b="1" u="sng" dirty="0"/>
              <a:t>Эффективность не является главным критерием.</a:t>
            </a:r>
            <a:r>
              <a:rPr lang="ru-RU" sz="3400" dirty="0"/>
              <a:t/>
            </a:r>
            <a:br>
              <a:rPr lang="ru-RU" sz="3400" dirty="0"/>
            </a:br>
            <a:r>
              <a:rPr lang="ru-RU" sz="3400" dirty="0"/>
              <a:t>Наиболее эффективные интерпретаторы обычно не работают непосредственно с деревьями, а сначала транслируют их в другую форму. Так, регулярное выражение часто преобразуют в конечный автомат. Но даже в этом случае сам транслятор можно реализовать с помощью данного паттерна интерпретатор.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 descr="C:\Users\Артем\Desktop\interpr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26" y="1924049"/>
            <a:ext cx="8670873" cy="37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253536"/>
            <a:ext cx="10972800" cy="961116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b="1" dirty="0" smtClean="0">
                <a:effectLst/>
              </a:rPr>
              <a:t>Схема</a:t>
            </a:r>
            <a:endParaRPr lang="ru-RU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47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9300" y="1241946"/>
            <a:ext cx="10353100" cy="5363570"/>
          </a:xfrm>
        </p:spPr>
        <p:txBody>
          <a:bodyPr>
            <a:noAutofit/>
          </a:bodyPr>
          <a:lstStyle/>
          <a:p>
            <a:r>
              <a:rPr lang="ru-RU" sz="2200" b="1" u="sng" dirty="0" err="1"/>
              <a:t>AbstractExpression</a:t>
            </a:r>
            <a:r>
              <a:rPr lang="ru-RU" sz="2200" dirty="0"/>
              <a:t>: определяет интерфейс выражения, объявляет метод </a:t>
            </a:r>
            <a:r>
              <a:rPr lang="ru-RU" sz="2200" dirty="0" err="1"/>
              <a:t>Interpret</a:t>
            </a:r>
            <a:r>
              <a:rPr lang="ru-RU" sz="2200" dirty="0"/>
              <a:t>()</a:t>
            </a:r>
          </a:p>
          <a:p>
            <a:r>
              <a:rPr lang="ru-RU" sz="2200" b="1" u="sng" dirty="0" err="1"/>
              <a:t>TerminalExpressio</a:t>
            </a:r>
            <a:r>
              <a:rPr lang="ru-RU" sz="2200" b="1" dirty="0" err="1"/>
              <a:t>n</a:t>
            </a:r>
            <a:r>
              <a:rPr lang="ru-RU" sz="2200" dirty="0"/>
              <a:t>: терминальное выражение, реализует метод </a:t>
            </a:r>
            <a:r>
              <a:rPr lang="ru-RU" sz="2200" dirty="0" err="1"/>
              <a:t>Interpret</a:t>
            </a:r>
            <a:r>
              <a:rPr lang="ru-RU" sz="2200" dirty="0"/>
              <a:t>() для терминальных символов грамматики. Для каждого символа грамматики создается свой объект </a:t>
            </a:r>
            <a:r>
              <a:rPr lang="ru-RU" sz="2200" dirty="0" err="1"/>
              <a:t>TerminalExpression</a:t>
            </a:r>
            <a:endParaRPr lang="ru-RU" sz="2200" dirty="0"/>
          </a:p>
          <a:p>
            <a:r>
              <a:rPr lang="ru-RU" sz="2200" b="1" u="sng" dirty="0" err="1"/>
              <a:t>NonterminalExpression</a:t>
            </a:r>
            <a:r>
              <a:rPr lang="ru-RU" sz="2200" dirty="0"/>
              <a:t>: нетерминальное выражение, представляет правило грамматики. Для каждого отдельного правила грамматики создается свой объект </a:t>
            </a:r>
            <a:r>
              <a:rPr lang="ru-RU" sz="2200" dirty="0" err="1"/>
              <a:t>NonterminalExpression</a:t>
            </a:r>
            <a:r>
              <a:rPr lang="ru-RU" sz="2200" dirty="0"/>
              <a:t>.</a:t>
            </a:r>
          </a:p>
          <a:p>
            <a:r>
              <a:rPr lang="ru-RU" sz="2200" b="1" u="sng" dirty="0" err="1"/>
              <a:t>Context</a:t>
            </a:r>
            <a:r>
              <a:rPr lang="ru-RU" sz="2200" dirty="0"/>
              <a:t>: содержит общую для интерпретатора информацию. Может использоваться объектами терминальных и нетерминальных выражений для сохранения состояния операций и последующего доступа к сохраненному состоянию</a:t>
            </a:r>
          </a:p>
          <a:p>
            <a:r>
              <a:rPr lang="ru-RU" sz="2200" b="1" u="sng" dirty="0" err="1"/>
              <a:t>Client</a:t>
            </a:r>
            <a:r>
              <a:rPr lang="ru-RU" sz="2200" dirty="0"/>
              <a:t>: строит предложения языка с данной грамматикой в виде абстрактного синтаксического дерева, узлами которого являются объекты </a:t>
            </a:r>
            <a:r>
              <a:rPr lang="ru-RU" sz="2200" dirty="0" err="1"/>
              <a:t>TerminalExpression</a:t>
            </a:r>
            <a:r>
              <a:rPr lang="ru-RU" sz="2200" dirty="0"/>
              <a:t> и </a:t>
            </a:r>
            <a:r>
              <a:rPr lang="ru-RU" sz="2200" dirty="0" err="1"/>
              <a:t>NonterminalExpression</a:t>
            </a:r>
            <a:endParaRPr lang="ru-RU" sz="22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09600" y="286604"/>
            <a:ext cx="10972800" cy="818866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b="1" dirty="0" smtClean="0">
                <a:effectLst/>
              </a:rPr>
              <a:t>Участники</a:t>
            </a:r>
            <a:endParaRPr lang="ru-RU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12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58467" y="1388616"/>
            <a:ext cx="513753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600" dirty="0"/>
              <a:t>class Client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    void Main()</a:t>
            </a:r>
          </a:p>
          <a:p>
            <a:pPr marL="0" indent="0">
              <a:buNone/>
            </a:pPr>
            <a:r>
              <a:rPr lang="en-US" sz="1600" dirty="0"/>
              <a:t>   {</a:t>
            </a:r>
          </a:p>
          <a:p>
            <a:pPr marL="0" indent="0">
              <a:buNone/>
            </a:pPr>
            <a:r>
              <a:rPr lang="en-US" sz="1600" dirty="0"/>
              <a:t>        Context </a:t>
            </a:r>
            <a:r>
              <a:rPr lang="en-US" sz="1600" dirty="0" err="1"/>
              <a:t>context</a:t>
            </a:r>
            <a:r>
              <a:rPr lang="en-US" sz="1600" dirty="0"/>
              <a:t> = new Context</a:t>
            </a:r>
            <a:r>
              <a:rPr lang="en-US" sz="1600" dirty="0" smtClean="0"/>
              <a:t>();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        </a:t>
            </a:r>
            <a:r>
              <a:rPr lang="en-US" sz="1600" dirty="0" err="1"/>
              <a:t>var</a:t>
            </a:r>
            <a:r>
              <a:rPr lang="en-US" sz="1600" dirty="0"/>
              <a:t> expression = new </a:t>
            </a:r>
            <a:r>
              <a:rPr lang="en-US" sz="1600" dirty="0" err="1"/>
              <a:t>NonterminalExpression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        </a:t>
            </a:r>
            <a:r>
              <a:rPr lang="en-US" sz="1600" dirty="0" err="1"/>
              <a:t>expression.Interpret</a:t>
            </a:r>
            <a:r>
              <a:rPr lang="en-US" sz="1600" dirty="0"/>
              <a:t>(context);</a:t>
            </a:r>
          </a:p>
          <a:p>
            <a:pPr marL="0" indent="0">
              <a:buNone/>
            </a:pPr>
            <a:r>
              <a:rPr lang="en-US" sz="1600" dirty="0"/>
              <a:t>    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abstract class </a:t>
            </a:r>
            <a:r>
              <a:rPr lang="en-US" sz="1600" dirty="0" err="1"/>
              <a:t>AbstractExpression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    public abstract void Interpret(Context context);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40136" y="1387069"/>
            <a:ext cx="492373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3pPr>
            <a:lvl4pPr marL="1543050" indent="-17145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4pPr>
            <a:lvl5pPr marL="2000250" indent="-17145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TerminalExpression</a:t>
            </a:r>
            <a:r>
              <a:rPr lang="en-US" sz="1600" dirty="0"/>
              <a:t> : </a:t>
            </a:r>
            <a:r>
              <a:rPr lang="en-US" sz="1600" dirty="0" err="1"/>
              <a:t>AbstractExpression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    public override void Interpret(Context context)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dirty="0" smtClean="0"/>
              <a:t>{</a:t>
            </a:r>
            <a:r>
              <a:rPr lang="en-US" sz="1600" dirty="0"/>
              <a:t> 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NonterminalExpression</a:t>
            </a:r>
            <a:r>
              <a:rPr lang="en-US" sz="1600" dirty="0"/>
              <a:t> : </a:t>
            </a:r>
            <a:r>
              <a:rPr lang="en-US" sz="1600" dirty="0" err="1"/>
              <a:t>AbstractExpression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dirty="0" err="1"/>
              <a:t>AbstractExpression</a:t>
            </a:r>
            <a:r>
              <a:rPr lang="en-US" sz="1600" dirty="0"/>
              <a:t> expression1;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dirty="0" err="1"/>
              <a:t>AbstractExpression</a:t>
            </a:r>
            <a:r>
              <a:rPr lang="en-US" sz="1600" dirty="0"/>
              <a:t> expression2;</a:t>
            </a:r>
          </a:p>
          <a:p>
            <a:pPr marL="0" indent="0">
              <a:buNone/>
            </a:pPr>
            <a:r>
              <a:rPr lang="en-US" sz="1600" dirty="0"/>
              <a:t>    public override void Interpret(Context context)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dirty="0" smtClean="0"/>
              <a:t>{</a:t>
            </a:r>
            <a:r>
              <a:rPr lang="en-US" sz="1600" dirty="0"/>
              <a:t> }        </a:t>
            </a:r>
          </a:p>
          <a:p>
            <a:pPr marL="0" indent="0">
              <a:buNone/>
            </a:pPr>
            <a:r>
              <a:rPr lang="en-US" sz="1600" dirty="0"/>
              <a:t> 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class Context</a:t>
            </a:r>
          </a:p>
          <a:p>
            <a:pPr marL="0" indent="0">
              <a:buNone/>
            </a:pPr>
            <a:r>
              <a:rPr lang="en-US" sz="1600" dirty="0" smtClean="0"/>
              <a:t>{ }</a:t>
            </a:r>
            <a:endParaRPr lang="en-US" sz="16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09600" y="191069"/>
            <a:ext cx="10972800" cy="1064525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dirty="0"/>
              <a:t>Формальное определение паттерна на C#:</a:t>
            </a:r>
            <a:endParaRPr lang="ru-RU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45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0581" y="968991"/>
            <a:ext cx="9601196" cy="3725839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ru-RU" sz="2700" dirty="0"/>
              <a:t>Рассмотрим задачу интерпретирования (вычисления) значений строковых представлений римских чисел. Используем следующую грамматику</a:t>
            </a:r>
            <a:r>
              <a:rPr lang="ru-RU" sz="2700" dirty="0" smtClean="0"/>
              <a:t>.</a:t>
            </a:r>
            <a:endParaRPr lang="en-US" sz="2700" dirty="0" smtClean="0"/>
          </a:p>
          <a:p>
            <a:pPr fontAlgn="base"/>
            <a:endParaRPr lang="en-US" sz="2700" dirty="0" smtClean="0"/>
          </a:p>
          <a:p>
            <a:pPr marL="0" indent="0" fontAlgn="base">
              <a:buNone/>
            </a:pPr>
            <a:r>
              <a:rPr lang="en-US" sz="2700" dirty="0" err="1" smtClean="0"/>
              <a:t>romanNumeral</a:t>
            </a:r>
            <a:r>
              <a:rPr lang="en-US" sz="2700" dirty="0" smtClean="0"/>
              <a:t> </a:t>
            </a:r>
            <a:r>
              <a:rPr lang="en-US" sz="2700" dirty="0"/>
              <a:t>::= {thousands} {hundreds} {tens} {ones}</a:t>
            </a:r>
          </a:p>
          <a:p>
            <a:pPr marL="0" indent="0" fontAlgn="base">
              <a:buNone/>
            </a:pPr>
            <a:r>
              <a:rPr lang="en-US" sz="2700" dirty="0" err="1"/>
              <a:t>thousands,hundreds,tens,ones</a:t>
            </a:r>
            <a:r>
              <a:rPr lang="en-US" sz="2700" dirty="0"/>
              <a:t> ::= nine | four | {five} {one} {one} {one}</a:t>
            </a:r>
          </a:p>
          <a:p>
            <a:pPr marL="0" indent="0" fontAlgn="base">
              <a:buNone/>
            </a:pPr>
            <a:r>
              <a:rPr lang="en-US" sz="2700" dirty="0"/>
              <a:t>nine ::= "CM" | "XC" | "IX"</a:t>
            </a:r>
          </a:p>
          <a:p>
            <a:pPr marL="0" indent="0" fontAlgn="base">
              <a:buNone/>
            </a:pPr>
            <a:r>
              <a:rPr lang="en-US" sz="2700" dirty="0"/>
              <a:t>four ::= "CD" | "XL" | "IV"</a:t>
            </a:r>
          </a:p>
          <a:p>
            <a:pPr marL="0" indent="0" fontAlgn="base">
              <a:buNone/>
            </a:pPr>
            <a:r>
              <a:rPr lang="en-US" sz="2700" dirty="0"/>
              <a:t>five ::= 'D' | 'L' | 'V'</a:t>
            </a:r>
          </a:p>
          <a:p>
            <a:pPr marL="0" indent="0" fontAlgn="base">
              <a:buNone/>
            </a:pPr>
            <a:r>
              <a:rPr lang="en-US" sz="2700" dirty="0"/>
              <a:t>one  ::= 'M' | 'C' | 'X' | 'I'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9300" y="1064525"/>
            <a:ext cx="9601196" cy="3630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dirty="0"/>
              <a:t>Паттерн </a:t>
            </a:r>
            <a:r>
              <a:rPr lang="ru-RU" sz="2500" dirty="0" err="1"/>
              <a:t>Interpreter</a:t>
            </a:r>
            <a:r>
              <a:rPr lang="ru-RU" sz="2500" dirty="0"/>
              <a:t> моделирует проблемную область с помощью рекурсивной грамматики. Каждое грамматическое правило может быть либо составным (правило ссылается на другие правила) либо терминальным (листовой узел в структуре ”дерево”).</a:t>
            </a:r>
          </a:p>
        </p:txBody>
      </p:sp>
    </p:spTree>
    <p:extLst>
      <p:ext uri="{BB962C8B-B14F-4D97-AF65-F5344CB8AC3E}">
        <p14:creationId xmlns:p14="http://schemas.microsoft.com/office/powerpoint/2010/main" val="38910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6093" y="912052"/>
            <a:ext cx="12654708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dirty="0"/>
              <a:t> class </a:t>
            </a:r>
            <a:r>
              <a:rPr lang="en-US" sz="1400" dirty="0" err="1"/>
              <a:t>MainApp</a:t>
            </a:r>
            <a:endParaRPr lang="en-US" sz="1400" dirty="0"/>
          </a:p>
          <a:p>
            <a:r>
              <a:rPr lang="ru-RU" sz="1400" dirty="0"/>
              <a:t>    {</a:t>
            </a:r>
          </a:p>
          <a:p>
            <a:r>
              <a:rPr lang="en-US" sz="1400" dirty="0"/>
              <a:t>        static void Main()</a:t>
            </a:r>
          </a:p>
          <a:p>
            <a:r>
              <a:rPr lang="ru-RU" sz="1400" dirty="0"/>
              <a:t>        {</a:t>
            </a:r>
          </a:p>
          <a:p>
            <a:r>
              <a:rPr lang="ru-RU" sz="1400" dirty="0"/>
              <a:t>            </a:t>
            </a:r>
            <a:r>
              <a:rPr lang="ru-RU" sz="1400" dirty="0" err="1"/>
              <a:t>Console.WriteLine</a:t>
            </a:r>
            <a:r>
              <a:rPr lang="ru-RU" sz="1400" dirty="0"/>
              <a:t>("Введите число в виде римских цифр(цифры в верхнем регистре)");</a:t>
            </a:r>
          </a:p>
          <a:p>
            <a:r>
              <a:rPr lang="en-US" sz="1400" dirty="0"/>
              <a:t>            string roman = </a:t>
            </a:r>
            <a:r>
              <a:rPr lang="en-US" sz="1400" dirty="0" err="1"/>
              <a:t>Console.ReadLine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Context </a:t>
            </a:r>
            <a:r>
              <a:rPr lang="en-US" sz="1400" dirty="0" err="1"/>
              <a:t>context</a:t>
            </a:r>
            <a:r>
              <a:rPr lang="en-US" sz="1400" dirty="0"/>
              <a:t> = new Context(roman);</a:t>
            </a:r>
          </a:p>
          <a:p>
            <a:endParaRPr lang="ru-RU" sz="1400" dirty="0"/>
          </a:p>
          <a:p>
            <a:r>
              <a:rPr lang="ru-RU" sz="1400" dirty="0"/>
              <a:t>            // Строим дерево </a:t>
            </a:r>
            <a:r>
              <a:rPr lang="ru-RU" sz="1400" dirty="0" err="1"/>
              <a:t>распарсивания</a:t>
            </a:r>
            <a:endParaRPr lang="ru-RU" sz="1400" dirty="0"/>
          </a:p>
          <a:p>
            <a:r>
              <a:rPr lang="en-US" sz="1400" dirty="0"/>
              <a:t>            List&lt;Expression&gt; tree = new List&lt;Expression&gt;();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tree.Add</a:t>
            </a:r>
            <a:r>
              <a:rPr lang="en-US" sz="1400" dirty="0"/>
              <a:t>(new </a:t>
            </a:r>
            <a:r>
              <a:rPr lang="en-US" sz="1400" dirty="0" err="1"/>
              <a:t>ThousandExpression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tree.Add</a:t>
            </a:r>
            <a:r>
              <a:rPr lang="en-US" sz="1400" dirty="0"/>
              <a:t>(new </a:t>
            </a:r>
            <a:r>
              <a:rPr lang="en-US" sz="1400" dirty="0" err="1"/>
              <a:t>HundredExpression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tree.Add</a:t>
            </a:r>
            <a:r>
              <a:rPr lang="en-US" sz="1400" dirty="0"/>
              <a:t>(new </a:t>
            </a:r>
            <a:r>
              <a:rPr lang="en-US" sz="1400" dirty="0" err="1"/>
              <a:t>TenExpression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tree.Add</a:t>
            </a:r>
            <a:r>
              <a:rPr lang="en-US" sz="1400" dirty="0"/>
              <a:t>(new </a:t>
            </a:r>
            <a:r>
              <a:rPr lang="en-US" sz="1400" dirty="0" err="1"/>
              <a:t>OneExpression</a:t>
            </a:r>
            <a:r>
              <a:rPr lang="en-US" sz="1400" dirty="0"/>
              <a:t>());</a:t>
            </a:r>
          </a:p>
          <a:p>
            <a:endParaRPr lang="ru-RU" sz="1400" dirty="0"/>
          </a:p>
          <a:p>
            <a:r>
              <a:rPr lang="ru-RU" sz="1400" dirty="0"/>
              <a:t>            // Интерпретатор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foreach</a:t>
            </a:r>
            <a:r>
              <a:rPr lang="en-US" sz="1400" dirty="0"/>
              <a:t> (Expression </a:t>
            </a:r>
            <a:r>
              <a:rPr lang="en-US" sz="1400" dirty="0" err="1"/>
              <a:t>exp</a:t>
            </a:r>
            <a:r>
              <a:rPr lang="en-US" sz="1400" dirty="0"/>
              <a:t> in tree)</a:t>
            </a:r>
          </a:p>
          <a:p>
            <a:r>
              <a:rPr lang="ru-RU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exp.Interpret</a:t>
            </a:r>
            <a:r>
              <a:rPr lang="en-US" sz="1400" dirty="0"/>
              <a:t>(context);</a:t>
            </a:r>
          </a:p>
          <a:p>
            <a:r>
              <a:rPr lang="ru-RU" sz="1400" dirty="0"/>
              <a:t>            }</a:t>
            </a:r>
          </a:p>
          <a:p>
            <a:endParaRPr lang="ru-RU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("{0} = {1}",</a:t>
            </a:r>
          </a:p>
          <a:p>
            <a:r>
              <a:rPr lang="en-US" sz="1400" dirty="0"/>
              <a:t>              roman, </a:t>
            </a:r>
            <a:r>
              <a:rPr lang="en-US" sz="1400" dirty="0" err="1"/>
              <a:t>context.Output</a:t>
            </a:r>
            <a:r>
              <a:rPr lang="en-US" sz="1400" dirty="0" smtClean="0"/>
              <a:t>);</a:t>
            </a:r>
            <a:endParaRPr lang="ru-RU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Console.ReadKey</a:t>
            </a:r>
            <a:r>
              <a:rPr lang="en-US" sz="1400" dirty="0"/>
              <a:t>();</a:t>
            </a:r>
          </a:p>
          <a:p>
            <a:r>
              <a:rPr lang="ru-RU" sz="1400" dirty="0"/>
              <a:t>        }</a:t>
            </a:r>
          </a:p>
          <a:p>
            <a:r>
              <a:rPr lang="ru-RU" sz="1400" dirty="0"/>
              <a:t>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88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</TotalTime>
  <Words>506</Words>
  <Application>Microsoft Office PowerPoint</Application>
  <PresentationFormat>Произвольный</PresentationFormat>
  <Paragraphs>120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Паттерн “Интерпретатор”  (Interpreter)</vt:lpstr>
      <vt:lpstr>Интерпретатор (Interpreter) определяет представление грамматики для заданного языка и интерпретатор предложений этого языка. Как правило, данный шаблон проектирования применяется для часто повторяющихся операций.</vt:lpstr>
      <vt:lpstr>Признаки применения, использования паттерна Интерпретатор (Interpreter)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Артем Акимов</cp:lastModifiedBy>
  <cp:revision>10</cp:revision>
  <dcterms:created xsi:type="dcterms:W3CDTF">2016-01-28T13:14:52Z</dcterms:created>
  <dcterms:modified xsi:type="dcterms:W3CDTF">2016-01-29T16:38:54Z</dcterms:modified>
</cp:coreProperties>
</file>