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F68C15-B73F-4163-BE53-93F1F0B30A3F}"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183033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F68C15-B73F-4163-BE53-93F1F0B30A3F}" type="datetimeFigureOut">
              <a:rPr lang="en-US" smtClean="0"/>
              <a:t>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304791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F68C15-B73F-4163-BE53-93F1F0B30A3F}" type="datetimeFigureOut">
              <a:rPr lang="en-US" smtClean="0"/>
              <a:t>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173624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68C15-B73F-4163-BE53-93F1F0B30A3F}"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2023096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F68C15-B73F-4163-BE53-93F1F0B30A3F}"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113962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2F68C15-B73F-4163-BE53-93F1F0B30A3F}" type="datetimeFigureOut">
              <a:rPr lang="en-US" smtClean="0"/>
              <a:t>3/1/2016</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135294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E2F68C15-B73F-4163-BE53-93F1F0B30A3F}" type="datetimeFigureOut">
              <a:rPr lang="en-US" smtClean="0"/>
              <a:t>3/1/2016</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60355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2F68C15-B73F-4163-BE53-93F1F0B30A3F}" type="datetimeFigureOut">
              <a:rPr lang="en-US" smtClean="0"/>
              <a:t>3/1/2016</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992811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2F68C15-B73F-4163-BE53-93F1F0B30A3F}" type="datetimeFigureOut">
              <a:rPr lang="en-US" smtClean="0"/>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196772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E2F68C15-B73F-4163-BE53-93F1F0B30A3F}" type="datetimeFigureOut">
              <a:rPr lang="en-US" smtClean="0"/>
              <a:t>3/1/2016</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418285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E2F68C15-B73F-4163-BE53-93F1F0B30A3F}" type="datetimeFigureOut">
              <a:rPr lang="en-US" smtClean="0"/>
              <a:t>3/1/2016</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2205921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2F68C15-B73F-4163-BE53-93F1F0B30A3F}" type="datetimeFigureOut">
              <a:rPr lang="en-US" smtClean="0"/>
              <a:t>3/1/2016</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33B5680-2B93-43BE-BA00-4321D98CC101}" type="slidenum">
              <a:rPr lang="en-US" smtClean="0"/>
              <a:t>‹#›</a:t>
            </a:fld>
            <a:endParaRPr lang="en-US"/>
          </a:p>
        </p:txBody>
      </p:sp>
    </p:spTree>
    <p:extLst>
      <p:ext uri="{BB962C8B-B14F-4D97-AF65-F5344CB8AC3E}">
        <p14:creationId xmlns:p14="http://schemas.microsoft.com/office/powerpoint/2010/main" val="430412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Custom Auto Body Group Database App</a:t>
            </a:r>
          </a:p>
        </p:txBody>
      </p:sp>
      <p:sp>
        <p:nvSpPr>
          <p:cNvPr id="3" name="Subtitle 2"/>
          <p:cNvSpPr>
            <a:spLocks noGrp="1"/>
          </p:cNvSpPr>
          <p:nvPr>
            <p:ph type="subTitle" idx="1"/>
          </p:nvPr>
        </p:nvSpPr>
        <p:spPr/>
        <p:txBody>
          <a:bodyPr/>
          <a:lstStyle/>
          <a:p>
            <a:r>
              <a:rPr lang="en-US" dirty="0"/>
              <a:t>CIS305-309H: by Josh Harmon, Layne Thomas, Mitchell Meyer, </a:t>
            </a:r>
            <a:r>
              <a:rPr lang="en-US" dirty="0" err="1"/>
              <a:t>Tigist</a:t>
            </a:r>
            <a:r>
              <a:rPr lang="en-US" dirty="0"/>
              <a:t> </a:t>
            </a:r>
            <a:r>
              <a:rPr lang="en-US" dirty="0" err="1"/>
              <a:t>Gebremichael</a:t>
            </a:r>
            <a:r>
              <a:rPr lang="en-US" dirty="0"/>
              <a:t>, and Tony Myers</a:t>
            </a:r>
          </a:p>
        </p:txBody>
      </p:sp>
    </p:spTree>
    <p:extLst>
      <p:ext uri="{BB962C8B-B14F-4D97-AF65-F5344CB8AC3E}">
        <p14:creationId xmlns:p14="http://schemas.microsoft.com/office/powerpoint/2010/main" val="422134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Requirements</a:t>
            </a:r>
          </a:p>
        </p:txBody>
      </p:sp>
      <p:sp>
        <p:nvSpPr>
          <p:cNvPr id="3" name="Content Placeholder 2"/>
          <p:cNvSpPr>
            <a:spLocks noGrp="1"/>
          </p:cNvSpPr>
          <p:nvPr>
            <p:ph idx="1"/>
          </p:nvPr>
        </p:nvSpPr>
        <p:spPr/>
        <p:txBody>
          <a:bodyPr/>
          <a:lstStyle/>
          <a:p>
            <a:r>
              <a:rPr lang="en-US" dirty="0"/>
              <a:t>Client required a database that could track vehicle repair requests submitted to the shop, and could calculate estimates based on labor, replacement parts, and work hours executed.</a:t>
            </a:r>
          </a:p>
          <a:p>
            <a:r>
              <a:rPr lang="en-US" dirty="0"/>
              <a:t>In order to meet the expressed needs of the client, the database needs to track data on each customer, vehicle, insurer, service technician, and part used.  These components are used to create work orders and invoices.</a:t>
            </a:r>
          </a:p>
        </p:txBody>
      </p:sp>
    </p:spTree>
    <p:extLst>
      <p:ext uri="{BB962C8B-B14F-4D97-AF65-F5344CB8AC3E}">
        <p14:creationId xmlns:p14="http://schemas.microsoft.com/office/powerpoint/2010/main" val="39802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Meeting client requirements</a:t>
            </a:r>
          </a:p>
        </p:txBody>
      </p:sp>
      <p:sp>
        <p:nvSpPr>
          <p:cNvPr id="3" name="Content Placeholder 2"/>
          <p:cNvSpPr>
            <a:spLocks noGrp="1"/>
          </p:cNvSpPr>
          <p:nvPr>
            <p:ph idx="1"/>
          </p:nvPr>
        </p:nvSpPr>
        <p:spPr/>
        <p:txBody>
          <a:bodyPr/>
          <a:lstStyle/>
          <a:p>
            <a:r>
              <a:rPr lang="en-US" dirty="0"/>
              <a:t>In order to meet the needs of the client, we have developed a database schema that tracks key attributes for each necessary component.</a:t>
            </a:r>
          </a:p>
          <a:p>
            <a:r>
              <a:rPr lang="en-US" dirty="0"/>
              <a:t>We tied these component pieces together using primary and foreign keys in order to connect them relationally.</a:t>
            </a:r>
          </a:p>
          <a:p>
            <a:pPr marL="0" indent="0">
              <a:buNone/>
            </a:pPr>
            <a:endParaRPr lang="en-US" dirty="0"/>
          </a:p>
        </p:txBody>
      </p:sp>
    </p:spTree>
    <p:extLst>
      <p:ext uri="{BB962C8B-B14F-4D97-AF65-F5344CB8AC3E}">
        <p14:creationId xmlns:p14="http://schemas.microsoft.com/office/powerpoint/2010/main" val="209788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Relationship Diagram</a:t>
            </a:r>
          </a:p>
        </p:txBody>
      </p:sp>
      <p:pic>
        <p:nvPicPr>
          <p:cNvPr id="4" name="Content Placeholder 3"/>
          <p:cNvPicPr>
            <a:picLocks noGrp="1" noChangeAspect="1"/>
          </p:cNvPicPr>
          <p:nvPr>
            <p:ph idx="1"/>
          </p:nvPr>
        </p:nvPicPr>
        <p:blipFill>
          <a:blip r:embed="rId2"/>
          <a:stretch>
            <a:fillRect/>
          </a:stretch>
        </p:blipFill>
        <p:spPr>
          <a:xfrm>
            <a:off x="3967089" y="120039"/>
            <a:ext cx="7582486" cy="6608778"/>
          </a:xfrm>
          <a:prstGeom prst="rect">
            <a:avLst/>
          </a:prstGeom>
        </p:spPr>
      </p:pic>
    </p:spTree>
    <p:extLst>
      <p:ext uri="{BB962C8B-B14F-4D97-AF65-F5344CB8AC3E}">
        <p14:creationId xmlns:p14="http://schemas.microsoft.com/office/powerpoint/2010/main" val="399036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Relationship Diagram - Explained</a:t>
            </a:r>
          </a:p>
        </p:txBody>
      </p:sp>
      <p:sp>
        <p:nvSpPr>
          <p:cNvPr id="3" name="Content Placeholder 2"/>
          <p:cNvSpPr>
            <a:spLocks noGrp="1"/>
          </p:cNvSpPr>
          <p:nvPr>
            <p:ph idx="1"/>
          </p:nvPr>
        </p:nvSpPr>
        <p:spPr/>
        <p:txBody>
          <a:bodyPr/>
          <a:lstStyle/>
          <a:p>
            <a:r>
              <a:rPr lang="en-US" dirty="0"/>
              <a:t>The ERD we put together creates a visual representation of the database tables that will be populated to meet the clients needs and shows their relationships to each other.</a:t>
            </a:r>
          </a:p>
          <a:p>
            <a:r>
              <a:rPr lang="en-US" dirty="0"/>
              <a:t>A table will be created for the customer, the vehicle, for customer insurance companies, for service techs, for replacement vehicle parts, for standard service estimates, for actual service tickets and customer invoices.</a:t>
            </a:r>
          </a:p>
          <a:p>
            <a:r>
              <a:rPr lang="en-US" dirty="0"/>
              <a:t>The tables generated for invoices and services tickets are heavily informed by data stored in each of the other component tables.</a:t>
            </a:r>
          </a:p>
        </p:txBody>
      </p:sp>
    </p:spTree>
    <p:extLst>
      <p:ext uri="{BB962C8B-B14F-4D97-AF65-F5344CB8AC3E}">
        <p14:creationId xmlns:p14="http://schemas.microsoft.com/office/powerpoint/2010/main" val="239846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Schema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9315858"/>
              </p:ext>
            </p:extLst>
          </p:nvPr>
        </p:nvGraphicFramePr>
        <p:xfrm>
          <a:off x="3530992" y="126596"/>
          <a:ext cx="8159259" cy="6555573"/>
        </p:xfrm>
        <a:graphic>
          <a:graphicData uri="http://schemas.openxmlformats.org/drawingml/2006/table">
            <a:tbl>
              <a:tblPr>
                <a:tableStyleId>{5C22544A-7EE6-4342-B048-85BDC9FD1C3A}</a:tableStyleId>
              </a:tblPr>
              <a:tblGrid>
                <a:gridCol w="820484">
                  <a:extLst>
                    <a:ext uri="{9D8B030D-6E8A-4147-A177-3AD203B41FA5}">
                      <a16:colId xmlns:a16="http://schemas.microsoft.com/office/drawing/2014/main" val="442496298"/>
                    </a:ext>
                  </a:extLst>
                </a:gridCol>
                <a:gridCol w="820484">
                  <a:extLst>
                    <a:ext uri="{9D8B030D-6E8A-4147-A177-3AD203B41FA5}">
                      <a16:colId xmlns:a16="http://schemas.microsoft.com/office/drawing/2014/main" val="503252375"/>
                    </a:ext>
                  </a:extLst>
                </a:gridCol>
                <a:gridCol w="1595387">
                  <a:extLst>
                    <a:ext uri="{9D8B030D-6E8A-4147-A177-3AD203B41FA5}">
                      <a16:colId xmlns:a16="http://schemas.microsoft.com/office/drawing/2014/main" val="892127230"/>
                    </a:ext>
                  </a:extLst>
                </a:gridCol>
                <a:gridCol w="820484">
                  <a:extLst>
                    <a:ext uri="{9D8B030D-6E8A-4147-A177-3AD203B41FA5}">
                      <a16:colId xmlns:a16="http://schemas.microsoft.com/office/drawing/2014/main" val="2899581648"/>
                    </a:ext>
                  </a:extLst>
                </a:gridCol>
                <a:gridCol w="820484">
                  <a:extLst>
                    <a:ext uri="{9D8B030D-6E8A-4147-A177-3AD203B41FA5}">
                      <a16:colId xmlns:a16="http://schemas.microsoft.com/office/drawing/2014/main" val="1348476650"/>
                    </a:ext>
                  </a:extLst>
                </a:gridCol>
                <a:gridCol w="820484">
                  <a:extLst>
                    <a:ext uri="{9D8B030D-6E8A-4147-A177-3AD203B41FA5}">
                      <a16:colId xmlns:a16="http://schemas.microsoft.com/office/drawing/2014/main" val="659729723"/>
                    </a:ext>
                  </a:extLst>
                </a:gridCol>
                <a:gridCol w="820484">
                  <a:extLst>
                    <a:ext uri="{9D8B030D-6E8A-4147-A177-3AD203B41FA5}">
                      <a16:colId xmlns:a16="http://schemas.microsoft.com/office/drawing/2014/main" val="3563371693"/>
                    </a:ext>
                  </a:extLst>
                </a:gridCol>
                <a:gridCol w="820484">
                  <a:extLst>
                    <a:ext uri="{9D8B030D-6E8A-4147-A177-3AD203B41FA5}">
                      <a16:colId xmlns:a16="http://schemas.microsoft.com/office/drawing/2014/main" val="3785226943"/>
                    </a:ext>
                  </a:extLst>
                </a:gridCol>
                <a:gridCol w="820484">
                  <a:extLst>
                    <a:ext uri="{9D8B030D-6E8A-4147-A177-3AD203B41FA5}">
                      <a16:colId xmlns:a16="http://schemas.microsoft.com/office/drawing/2014/main" val="1768546909"/>
                    </a:ext>
                  </a:extLst>
                </a:gridCol>
              </a:tblGrid>
              <a:tr h="146093">
                <a:tc>
                  <a:txBody>
                    <a:bodyPr/>
                    <a:lstStyle/>
                    <a:p>
                      <a:pPr algn="l" fontAlgn="ctr"/>
                      <a:r>
                        <a:rPr lang="en-US" sz="500" u="none" strike="noStrike">
                          <a:effectLst/>
                        </a:rPr>
                        <a:t> </a:t>
                      </a:r>
                      <a:endParaRPr lang="en-US" sz="500" b="0" i="0" u="none" strike="noStrike">
                        <a:solidFill>
                          <a:srgbClr val="E7E6E6"/>
                        </a:solidFill>
                        <a:effectLst/>
                        <a:latin typeface="Calibri" panose="020F0502020204030204" pitchFamily="34" charset="0"/>
                      </a:endParaRPr>
                    </a:p>
                  </a:txBody>
                  <a:tcPr marL="3900" marR="3900" marT="3900" marB="0" anchor="ctr"/>
                </a:tc>
                <a:tc gridSpan="2">
                  <a:txBody>
                    <a:bodyPr/>
                    <a:lstStyle/>
                    <a:p>
                      <a:pPr algn="l" fontAlgn="ctr"/>
                      <a:r>
                        <a:rPr lang="en-US" sz="500" u="none" strike="noStrike">
                          <a:effectLst/>
                        </a:rPr>
                        <a:t>Data Dictionary for Custom Auto Body</a:t>
                      </a:r>
                      <a:endParaRPr lang="en-US" sz="500" b="0" i="0" u="none" strike="noStrike">
                        <a:solidFill>
                          <a:srgbClr val="E7E6E6"/>
                        </a:solidFill>
                        <a:effectLst/>
                        <a:latin typeface="Calibri" panose="020F0502020204030204" pitchFamily="34" charset="0"/>
                      </a:endParaRPr>
                    </a:p>
                  </a:txBody>
                  <a:tcPr marL="3900" marR="3900" marT="3900" marB="0" anchor="ctr"/>
                </a:tc>
                <a:tc hMerge="1">
                  <a:txBody>
                    <a:bodyPr/>
                    <a:lstStyle/>
                    <a:p>
                      <a:endParaRPr lang="en-US"/>
                    </a:p>
                  </a:txBody>
                  <a:tcP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068420007"/>
                  </a:ext>
                </a:extLst>
              </a:tr>
              <a:tr h="219637">
                <a:tc>
                  <a:txBody>
                    <a:bodyPr/>
                    <a:lstStyle/>
                    <a:p>
                      <a:pPr algn="ctr" fontAlgn="ctr"/>
                      <a:r>
                        <a:rPr lang="en-US" sz="400" u="none" strike="noStrike">
                          <a:effectLst/>
                        </a:rPr>
                        <a:t>TABLE NAME</a:t>
                      </a:r>
                      <a:endParaRPr lang="en-US" sz="400" b="1" i="0" u="none" strike="noStrike">
                        <a:solidFill>
                          <a:srgbClr val="E7E6E6"/>
                        </a:solidFill>
                        <a:effectLst/>
                        <a:latin typeface="Arial" panose="020B0604020202020204" pitchFamily="34" charset="0"/>
                      </a:endParaRPr>
                    </a:p>
                  </a:txBody>
                  <a:tcPr marL="3900" marR="3900" marT="3900" marB="0" anchor="ctr"/>
                </a:tc>
                <a:tc>
                  <a:txBody>
                    <a:bodyPr/>
                    <a:lstStyle/>
                    <a:p>
                      <a:pPr algn="ctr" fontAlgn="ctr"/>
                      <a:r>
                        <a:rPr lang="en-US" sz="400" u="none" strike="noStrike">
                          <a:effectLst/>
                        </a:rPr>
                        <a:t>ATTRIBUTE NAME</a:t>
                      </a:r>
                      <a:endParaRPr lang="en-US" sz="400" b="1" i="0" u="none" strike="noStrike">
                        <a:solidFill>
                          <a:srgbClr val="E7E6E6"/>
                        </a:solidFill>
                        <a:effectLst/>
                        <a:latin typeface="Arial" panose="020B0604020202020204" pitchFamily="34" charset="0"/>
                      </a:endParaRPr>
                    </a:p>
                  </a:txBody>
                  <a:tcPr marL="3900" marR="3900" marT="3900" marB="0" anchor="ctr"/>
                </a:tc>
                <a:tc>
                  <a:txBody>
                    <a:bodyPr/>
                    <a:lstStyle/>
                    <a:p>
                      <a:pPr algn="ctr" fontAlgn="ctr"/>
                      <a:r>
                        <a:rPr lang="en-US" sz="400" u="none" strike="noStrike">
                          <a:effectLst/>
                        </a:rPr>
                        <a:t>CONTENTS</a:t>
                      </a:r>
                      <a:endParaRPr lang="en-US" sz="400" b="1" i="0" u="none" strike="noStrike">
                        <a:solidFill>
                          <a:srgbClr val="E7E6E6"/>
                        </a:solidFill>
                        <a:effectLst/>
                        <a:latin typeface="Arial" panose="020B0604020202020204" pitchFamily="34" charset="0"/>
                      </a:endParaRPr>
                    </a:p>
                  </a:txBody>
                  <a:tcPr marL="3900" marR="3900" marT="3900" marB="0" anchor="ctr"/>
                </a:tc>
                <a:tc>
                  <a:txBody>
                    <a:bodyPr/>
                    <a:lstStyle/>
                    <a:p>
                      <a:pPr algn="ctr" fontAlgn="ctr"/>
                      <a:r>
                        <a:rPr lang="en-US" sz="400" u="none" strike="noStrike">
                          <a:effectLst/>
                        </a:rPr>
                        <a:t>TYPE</a:t>
                      </a:r>
                      <a:endParaRPr lang="en-US" sz="400" b="1" i="0" u="none" strike="noStrike">
                        <a:solidFill>
                          <a:srgbClr val="E7E6E6"/>
                        </a:solidFill>
                        <a:effectLst/>
                        <a:latin typeface="Arial" panose="020B0604020202020204" pitchFamily="34" charset="0"/>
                      </a:endParaRPr>
                    </a:p>
                  </a:txBody>
                  <a:tcPr marL="3900" marR="3900" marT="3900" marB="0" anchor="ctr"/>
                </a:tc>
                <a:tc>
                  <a:txBody>
                    <a:bodyPr/>
                    <a:lstStyle/>
                    <a:p>
                      <a:pPr algn="ctr" fontAlgn="ctr"/>
                      <a:r>
                        <a:rPr lang="en-US" sz="400" u="none" strike="noStrike">
                          <a:effectLst/>
                        </a:rPr>
                        <a:t>FORMAT</a:t>
                      </a:r>
                      <a:endParaRPr lang="en-US" sz="400" b="1" i="0" u="none" strike="noStrike">
                        <a:solidFill>
                          <a:srgbClr val="E7E6E6"/>
                        </a:solidFill>
                        <a:effectLst/>
                        <a:latin typeface="Arial" panose="020B0604020202020204" pitchFamily="34" charset="0"/>
                      </a:endParaRPr>
                    </a:p>
                  </a:txBody>
                  <a:tcPr marL="3900" marR="3900" marT="3900" marB="0" anchor="ctr"/>
                </a:tc>
                <a:tc>
                  <a:txBody>
                    <a:bodyPr/>
                    <a:lstStyle/>
                    <a:p>
                      <a:pPr algn="ctr" fontAlgn="ctr"/>
                      <a:r>
                        <a:rPr lang="en-US" sz="400" u="none" strike="noStrike">
                          <a:effectLst/>
                        </a:rPr>
                        <a:t>RANGE</a:t>
                      </a:r>
                      <a:endParaRPr lang="en-US" sz="400" b="1" i="0" u="none" strike="noStrike">
                        <a:solidFill>
                          <a:srgbClr val="E7E6E6"/>
                        </a:solidFill>
                        <a:effectLst/>
                        <a:latin typeface="Arial" panose="020B0604020202020204" pitchFamily="34" charset="0"/>
                      </a:endParaRPr>
                    </a:p>
                  </a:txBody>
                  <a:tcPr marL="3900" marR="3900" marT="3900" marB="0" anchor="ctr"/>
                </a:tc>
                <a:tc>
                  <a:txBody>
                    <a:bodyPr/>
                    <a:lstStyle/>
                    <a:p>
                      <a:pPr algn="ctr" fontAlgn="ctr"/>
                      <a:r>
                        <a:rPr lang="en-US" sz="400" u="none" strike="noStrike">
                          <a:effectLst/>
                        </a:rPr>
                        <a:t>REQUIRED</a:t>
                      </a:r>
                      <a:endParaRPr lang="en-US" sz="400" b="1" i="0" u="none" strike="noStrike">
                        <a:solidFill>
                          <a:srgbClr val="E7E6E6"/>
                        </a:solidFill>
                        <a:effectLst/>
                        <a:latin typeface="Arial" panose="020B0604020202020204" pitchFamily="34" charset="0"/>
                      </a:endParaRPr>
                    </a:p>
                  </a:txBody>
                  <a:tcPr marL="3900" marR="3900" marT="3900" marB="0" anchor="ctr"/>
                </a:tc>
                <a:tc>
                  <a:txBody>
                    <a:bodyPr/>
                    <a:lstStyle/>
                    <a:p>
                      <a:pPr algn="ctr" fontAlgn="ctr"/>
                      <a:r>
                        <a:rPr lang="en-US" sz="400" u="none" strike="noStrike">
                          <a:effectLst/>
                        </a:rPr>
                        <a:t>PK or FK</a:t>
                      </a:r>
                      <a:endParaRPr lang="en-US" sz="400" b="1" i="0" u="none" strike="noStrike">
                        <a:solidFill>
                          <a:srgbClr val="E7E6E6"/>
                        </a:solidFill>
                        <a:effectLst/>
                        <a:latin typeface="Arial" panose="020B0604020202020204" pitchFamily="34" charset="0"/>
                      </a:endParaRPr>
                    </a:p>
                  </a:txBody>
                  <a:tcPr marL="3900" marR="3900" marT="3900" marB="0" anchor="ctr"/>
                </a:tc>
                <a:tc>
                  <a:txBody>
                    <a:bodyPr/>
                    <a:lstStyle/>
                    <a:p>
                      <a:pPr algn="ctr" fontAlgn="ctr"/>
                      <a:r>
                        <a:rPr lang="en-US" sz="400" u="none" strike="noStrike">
                          <a:effectLst/>
                        </a:rPr>
                        <a:t>FK TABLE REFERENCED</a:t>
                      </a:r>
                      <a:endParaRPr lang="en-US" sz="400" b="1" i="0" u="none" strike="noStrike">
                        <a:solidFill>
                          <a:srgbClr val="E7E6E6"/>
                        </a:solidFill>
                        <a:effectLst/>
                        <a:latin typeface="Arial" panose="020B0604020202020204" pitchFamily="34" charset="0"/>
                      </a:endParaRPr>
                    </a:p>
                  </a:txBody>
                  <a:tcPr marL="3900" marR="3900" marT="3900" marB="0" anchor="ctr"/>
                </a:tc>
                <a:extLst>
                  <a:ext uri="{0D108BD9-81ED-4DB2-BD59-A6C34878D82A}">
                    <a16:rowId xmlns:a16="http://schemas.microsoft.com/office/drawing/2014/main" val="4125651020"/>
                  </a:ext>
                </a:extLst>
              </a:tr>
              <a:tr h="104828">
                <a:tc>
                  <a:txBody>
                    <a:bodyPr/>
                    <a:lstStyle/>
                    <a:p>
                      <a:pPr algn="ctr" fontAlgn="ctr"/>
                      <a:r>
                        <a:rPr lang="en-US" sz="500" u="none" strike="noStrike">
                          <a:effectLst/>
                        </a:rPr>
                        <a:t>Invoice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invID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Unique ID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41781987"/>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inv#</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Invoice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2599302"/>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Invoice date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DD-MM-YYYY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67293929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carID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Car Identifier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Car</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478590855"/>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Identifier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752335835"/>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servTicketID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 Ticket 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Servcie Ticket</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471772029"/>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774134113"/>
                  </a:ext>
                </a:extLst>
              </a:tr>
              <a:tr h="104828">
                <a:tc>
                  <a:txBody>
                    <a:bodyPr/>
                    <a:lstStyle/>
                    <a:p>
                      <a:pPr algn="ctr" fontAlgn="ctr"/>
                      <a:r>
                        <a:rPr lang="en-US" sz="500" u="none" strike="noStrike">
                          <a:effectLst/>
                        </a:rPr>
                        <a:t>Customer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Unique ID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626120521"/>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lastName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Last 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135026139"/>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firstName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First 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716291591"/>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Phone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Phone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NUMBER(10)</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190632708"/>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streetAddress</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Address</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Xxxxxx 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913684897"/>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city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City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012659512"/>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state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State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CHAR(2)</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512963435"/>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zip</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Zip Code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127434220"/>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PolicyNum</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Insurance Policy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Insurance</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064819693"/>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491395963"/>
                  </a:ext>
                </a:extLst>
              </a:tr>
              <a:tr h="104828">
                <a:tc>
                  <a:txBody>
                    <a:bodyPr/>
                    <a:lstStyle/>
                    <a:p>
                      <a:pPr algn="ctr" fontAlgn="ctr"/>
                      <a:r>
                        <a:rPr lang="en-US" sz="500" u="none" strike="noStrike">
                          <a:effectLst/>
                        </a:rPr>
                        <a:t>Insurance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PolicyNum</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Insurance Policy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938227275"/>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InsuranceName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Insurer 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518838590"/>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InsurancePhone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Insurer Phone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NUMBER(10)</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335390133"/>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570836902"/>
                  </a:ext>
                </a:extLst>
              </a:tr>
              <a:tr h="104828">
                <a:tc>
                  <a:txBody>
                    <a:bodyPr/>
                    <a:lstStyle/>
                    <a:p>
                      <a:pPr algn="ctr" fontAlgn="ctr"/>
                      <a:r>
                        <a:rPr lang="en-US" sz="500" u="none" strike="noStrike">
                          <a:effectLst/>
                        </a:rPr>
                        <a:t>Car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carID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Unique Vehicle ID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753510053"/>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vin#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Vehichle Identification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884877790"/>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year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Manufactured Year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186149426"/>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make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Vehicle Make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81023446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model</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Vehicle Model</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70886109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color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Vehicle Color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987462721"/>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480294403"/>
                  </a:ext>
                </a:extLst>
              </a:tr>
              <a:tr h="104828">
                <a:tc>
                  <a:txBody>
                    <a:bodyPr/>
                    <a:lstStyle/>
                    <a:p>
                      <a:pPr algn="ctr" fontAlgn="ctr"/>
                      <a:r>
                        <a:rPr lang="en-US" sz="500" u="none" strike="noStrike">
                          <a:effectLst/>
                        </a:rPr>
                        <a:t>Service Ticket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servTicketID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Unique Service Ticket 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617919525"/>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carID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Vehicle ID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Car</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768865307"/>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ID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659886612"/>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mechID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Mechanic ID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Mechanic</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650258609"/>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 ID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85726435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dateStart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 Start Date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DD-MM-YYYY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849142819"/>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dateFinish</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 End Date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DD-MM-YYYY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30649887"/>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comments</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 Comments</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168266745"/>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608756135"/>
                  </a:ext>
                </a:extLst>
              </a:tr>
              <a:tr h="104828">
                <a:tc>
                  <a:txBody>
                    <a:bodyPr/>
                    <a:lstStyle/>
                    <a:p>
                      <a:pPr algn="ctr" fontAlgn="ctr"/>
                      <a:r>
                        <a:rPr lang="en-US" sz="500" u="none" strike="noStrike">
                          <a:effectLst/>
                        </a:rPr>
                        <a:t>Mechanic</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mechID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Unique Mechanic 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322176760"/>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lastName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Mechanic Last 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884478837"/>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firstName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Mechanic First 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431816275"/>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75798827"/>
                  </a:ext>
                </a:extLst>
              </a:tr>
              <a:tr h="104828">
                <a:tc>
                  <a:txBody>
                    <a:bodyPr/>
                    <a:lstStyle/>
                    <a:p>
                      <a:pPr algn="ctr" fontAlgn="ctr"/>
                      <a:r>
                        <a:rPr lang="en-US" sz="500" u="none" strike="noStrike">
                          <a:effectLst/>
                        </a:rPr>
                        <a:t>Service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 ID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208329387"/>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 Description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423862446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hourlyRate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Rate Charged for Service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NUMBER(4,2)</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0.00-9999.99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67192245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partID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Unique Part Identifier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Parts</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471066490"/>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price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 Price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NUMBER(4,2)</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0.00-9999.99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4168643263"/>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824883988"/>
                  </a:ext>
                </a:extLst>
              </a:tr>
              <a:tr h="104828">
                <a:tc>
                  <a:txBody>
                    <a:bodyPr/>
                    <a:lstStyle/>
                    <a:p>
                      <a:pPr algn="ctr" fontAlgn="ctr"/>
                      <a:r>
                        <a:rPr lang="en-US" sz="500" u="none" strike="noStrike">
                          <a:effectLst/>
                        </a:rPr>
                        <a:t>Parts</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partID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Unique Part Identifier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383559842"/>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partNumber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Part Order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422049823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description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Part Description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753883786"/>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retailPrice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Retail Price of Part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NUMBER(4,2)</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0.00-9999.99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931515770"/>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extendedPrice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Cost Price of Part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NUMBER(4,2)</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0.00-9999.99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42897216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97279093"/>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18696063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152483132"/>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457177339"/>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617631951"/>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278385537"/>
                  </a:ext>
                </a:extLst>
              </a:tr>
              <a:tr h="109819">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dirty="0">
                          <a:effectLst/>
                        </a:rPr>
                        <a:t> </a:t>
                      </a:r>
                      <a:endParaRPr lang="en-US" sz="500" b="0" i="0" u="none" strike="noStrike" dirty="0">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4139728111"/>
                  </a:ext>
                </a:extLst>
              </a:tr>
            </a:tbl>
          </a:graphicData>
        </a:graphic>
      </p:graphicFrame>
    </p:spTree>
    <p:extLst>
      <p:ext uri="{BB962C8B-B14F-4D97-AF65-F5344CB8AC3E}">
        <p14:creationId xmlns:p14="http://schemas.microsoft.com/office/powerpoint/2010/main" val="2957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Schema </a:t>
            </a:r>
            <a:r>
              <a:rPr lang="en-US"/>
              <a:t>- Explained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7182966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21</TotalTime>
  <Words>667</Words>
  <Application>Microsoft Office PowerPoint</Application>
  <PresentationFormat>Widescreen</PresentationFormat>
  <Paragraphs>563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Wingdings 2</vt:lpstr>
      <vt:lpstr>Frame</vt:lpstr>
      <vt:lpstr>Custom Auto Body Group Database App</vt:lpstr>
      <vt:lpstr>Client Requirements</vt:lpstr>
      <vt:lpstr>Meeting client requirements</vt:lpstr>
      <vt:lpstr>Entity Relationship Diagram</vt:lpstr>
      <vt:lpstr>Entity Relationship Diagram - Explained</vt:lpstr>
      <vt:lpstr>Database Schema</vt:lpstr>
      <vt:lpstr>Database Schema - Explained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Auto Body Group Database App</dc:title>
  <dc:creator>Mitchell Meyer</dc:creator>
  <cp:lastModifiedBy>Mitchell Meyer</cp:lastModifiedBy>
  <cp:revision>3</cp:revision>
  <dcterms:created xsi:type="dcterms:W3CDTF">2016-03-01T23:42:49Z</dcterms:created>
  <dcterms:modified xsi:type="dcterms:W3CDTF">2016-03-02T00:04:41Z</dcterms:modified>
</cp:coreProperties>
</file>