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5" r:id="rId5"/>
    <p:sldId id="266" r:id="rId6"/>
    <p:sldId id="258" r:id="rId7"/>
    <p:sldId id="269" r:id="rId8"/>
    <p:sldId id="268" r:id="rId9"/>
    <p:sldId id="259" r:id="rId10"/>
    <p:sldId id="260" r:id="rId11"/>
    <p:sldId id="261" r:id="rId12"/>
    <p:sldId id="262"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F68C15-B73F-4163-BE53-93F1F0B30A3F}"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183033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F68C15-B73F-4163-BE53-93F1F0B30A3F}" type="datetimeFigureOut">
              <a:rPr lang="en-US" smtClean="0"/>
              <a:t>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304791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F68C15-B73F-4163-BE53-93F1F0B30A3F}" type="datetimeFigureOut">
              <a:rPr lang="en-US" smtClean="0"/>
              <a:t>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173624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68C15-B73F-4163-BE53-93F1F0B30A3F}"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2023096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F68C15-B73F-4163-BE53-93F1F0B30A3F}"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113962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2F68C15-B73F-4163-BE53-93F1F0B30A3F}" type="datetimeFigureOut">
              <a:rPr lang="en-US" smtClean="0"/>
              <a:t>3/1/2016</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135294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E2F68C15-B73F-4163-BE53-93F1F0B30A3F}" type="datetimeFigureOut">
              <a:rPr lang="en-US" smtClean="0"/>
              <a:t>3/1/2016</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60355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2F68C15-B73F-4163-BE53-93F1F0B30A3F}" type="datetimeFigureOut">
              <a:rPr lang="en-US" smtClean="0"/>
              <a:t>3/1/2016</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992811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2F68C15-B73F-4163-BE53-93F1F0B30A3F}" type="datetimeFigureOut">
              <a:rPr lang="en-US" smtClean="0"/>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196772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E2F68C15-B73F-4163-BE53-93F1F0B30A3F}" type="datetimeFigureOut">
              <a:rPr lang="en-US" smtClean="0"/>
              <a:t>3/1/2016</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418285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E2F68C15-B73F-4163-BE53-93F1F0B30A3F}" type="datetimeFigureOut">
              <a:rPr lang="en-US" smtClean="0"/>
              <a:t>3/1/2016</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633B5680-2B93-43BE-BA00-4321D98CC101}" type="slidenum">
              <a:rPr lang="en-US" smtClean="0"/>
              <a:t>‹#›</a:t>
            </a:fld>
            <a:endParaRPr lang="en-US"/>
          </a:p>
        </p:txBody>
      </p:sp>
    </p:spTree>
    <p:extLst>
      <p:ext uri="{BB962C8B-B14F-4D97-AF65-F5344CB8AC3E}">
        <p14:creationId xmlns:p14="http://schemas.microsoft.com/office/powerpoint/2010/main" val="2205921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2F68C15-B73F-4163-BE53-93F1F0B30A3F}" type="datetimeFigureOut">
              <a:rPr lang="en-US" smtClean="0"/>
              <a:t>3/1/2016</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33B5680-2B93-43BE-BA00-4321D98CC101}" type="slidenum">
              <a:rPr lang="en-US" smtClean="0"/>
              <a:t>‹#›</a:t>
            </a:fld>
            <a:endParaRPr lang="en-US"/>
          </a:p>
        </p:txBody>
      </p:sp>
    </p:spTree>
    <p:extLst>
      <p:ext uri="{BB962C8B-B14F-4D97-AF65-F5344CB8AC3E}">
        <p14:creationId xmlns:p14="http://schemas.microsoft.com/office/powerpoint/2010/main" val="430412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Custom Auto Body Group Database App</a:t>
            </a:r>
          </a:p>
        </p:txBody>
      </p:sp>
      <p:sp>
        <p:nvSpPr>
          <p:cNvPr id="3" name="Subtitle 2"/>
          <p:cNvSpPr>
            <a:spLocks noGrp="1"/>
          </p:cNvSpPr>
          <p:nvPr>
            <p:ph type="subTitle" idx="1"/>
          </p:nvPr>
        </p:nvSpPr>
        <p:spPr/>
        <p:txBody>
          <a:bodyPr/>
          <a:lstStyle/>
          <a:p>
            <a:r>
              <a:rPr lang="en-US" dirty="0"/>
              <a:t>CIS305-309H: by Josh Harmon, Layne Thomas, Mitchell Meyer, </a:t>
            </a:r>
            <a:r>
              <a:rPr lang="en-US" dirty="0" err="1"/>
              <a:t>Tigist</a:t>
            </a:r>
            <a:r>
              <a:rPr lang="en-US" dirty="0"/>
              <a:t> </a:t>
            </a:r>
            <a:r>
              <a:rPr lang="en-US" dirty="0" err="1"/>
              <a:t>Gebremichael</a:t>
            </a:r>
            <a:r>
              <a:rPr lang="en-US" dirty="0"/>
              <a:t>, and Tony Myers</a:t>
            </a:r>
          </a:p>
        </p:txBody>
      </p:sp>
    </p:spTree>
    <p:extLst>
      <p:ext uri="{BB962C8B-B14F-4D97-AF65-F5344CB8AC3E}">
        <p14:creationId xmlns:p14="http://schemas.microsoft.com/office/powerpoint/2010/main" val="4221349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Relationship Diagram - Explained</a:t>
            </a:r>
          </a:p>
        </p:txBody>
      </p:sp>
      <p:sp>
        <p:nvSpPr>
          <p:cNvPr id="3" name="Content Placeholder 2"/>
          <p:cNvSpPr>
            <a:spLocks noGrp="1"/>
          </p:cNvSpPr>
          <p:nvPr>
            <p:ph idx="1"/>
          </p:nvPr>
        </p:nvSpPr>
        <p:spPr/>
        <p:txBody>
          <a:bodyPr/>
          <a:lstStyle/>
          <a:p>
            <a:r>
              <a:rPr lang="en-US" dirty="0"/>
              <a:t>The ERD we put together creates a visual representation of the database tables that will be populated to meet the clients needs and shows their relationships to each other.</a:t>
            </a:r>
          </a:p>
          <a:p>
            <a:r>
              <a:rPr lang="en-US" dirty="0"/>
              <a:t>A table will be created for the customer, the vehicle, for customer insurance companies, for service techs, for replacement vehicle parts, for standard service estimates, for actual service tickets and customer invoices.</a:t>
            </a:r>
          </a:p>
          <a:p>
            <a:r>
              <a:rPr lang="en-US" dirty="0"/>
              <a:t>The tables generated for invoices and services tickets are heavily informed by data stored in each of the other component tables.</a:t>
            </a:r>
          </a:p>
        </p:txBody>
      </p:sp>
    </p:spTree>
    <p:extLst>
      <p:ext uri="{BB962C8B-B14F-4D97-AF65-F5344CB8AC3E}">
        <p14:creationId xmlns:p14="http://schemas.microsoft.com/office/powerpoint/2010/main" val="239846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Schema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9315858"/>
              </p:ext>
            </p:extLst>
          </p:nvPr>
        </p:nvGraphicFramePr>
        <p:xfrm>
          <a:off x="3530992" y="126596"/>
          <a:ext cx="8159259" cy="6555573"/>
        </p:xfrm>
        <a:graphic>
          <a:graphicData uri="http://schemas.openxmlformats.org/drawingml/2006/table">
            <a:tbl>
              <a:tblPr>
                <a:tableStyleId>{5C22544A-7EE6-4342-B048-85BDC9FD1C3A}</a:tableStyleId>
              </a:tblPr>
              <a:tblGrid>
                <a:gridCol w="820484">
                  <a:extLst>
                    <a:ext uri="{9D8B030D-6E8A-4147-A177-3AD203B41FA5}">
                      <a16:colId xmlns:a16="http://schemas.microsoft.com/office/drawing/2014/main" val="442496298"/>
                    </a:ext>
                  </a:extLst>
                </a:gridCol>
                <a:gridCol w="820484">
                  <a:extLst>
                    <a:ext uri="{9D8B030D-6E8A-4147-A177-3AD203B41FA5}">
                      <a16:colId xmlns:a16="http://schemas.microsoft.com/office/drawing/2014/main" val="503252375"/>
                    </a:ext>
                  </a:extLst>
                </a:gridCol>
                <a:gridCol w="1595387">
                  <a:extLst>
                    <a:ext uri="{9D8B030D-6E8A-4147-A177-3AD203B41FA5}">
                      <a16:colId xmlns:a16="http://schemas.microsoft.com/office/drawing/2014/main" val="892127230"/>
                    </a:ext>
                  </a:extLst>
                </a:gridCol>
                <a:gridCol w="820484">
                  <a:extLst>
                    <a:ext uri="{9D8B030D-6E8A-4147-A177-3AD203B41FA5}">
                      <a16:colId xmlns:a16="http://schemas.microsoft.com/office/drawing/2014/main" val="2899581648"/>
                    </a:ext>
                  </a:extLst>
                </a:gridCol>
                <a:gridCol w="820484">
                  <a:extLst>
                    <a:ext uri="{9D8B030D-6E8A-4147-A177-3AD203B41FA5}">
                      <a16:colId xmlns:a16="http://schemas.microsoft.com/office/drawing/2014/main" val="1348476650"/>
                    </a:ext>
                  </a:extLst>
                </a:gridCol>
                <a:gridCol w="820484">
                  <a:extLst>
                    <a:ext uri="{9D8B030D-6E8A-4147-A177-3AD203B41FA5}">
                      <a16:colId xmlns:a16="http://schemas.microsoft.com/office/drawing/2014/main" val="659729723"/>
                    </a:ext>
                  </a:extLst>
                </a:gridCol>
                <a:gridCol w="820484">
                  <a:extLst>
                    <a:ext uri="{9D8B030D-6E8A-4147-A177-3AD203B41FA5}">
                      <a16:colId xmlns:a16="http://schemas.microsoft.com/office/drawing/2014/main" val="3563371693"/>
                    </a:ext>
                  </a:extLst>
                </a:gridCol>
                <a:gridCol w="820484">
                  <a:extLst>
                    <a:ext uri="{9D8B030D-6E8A-4147-A177-3AD203B41FA5}">
                      <a16:colId xmlns:a16="http://schemas.microsoft.com/office/drawing/2014/main" val="3785226943"/>
                    </a:ext>
                  </a:extLst>
                </a:gridCol>
                <a:gridCol w="820484">
                  <a:extLst>
                    <a:ext uri="{9D8B030D-6E8A-4147-A177-3AD203B41FA5}">
                      <a16:colId xmlns:a16="http://schemas.microsoft.com/office/drawing/2014/main" val="1768546909"/>
                    </a:ext>
                  </a:extLst>
                </a:gridCol>
              </a:tblGrid>
              <a:tr h="146093">
                <a:tc>
                  <a:txBody>
                    <a:bodyPr/>
                    <a:lstStyle/>
                    <a:p>
                      <a:pPr algn="l" fontAlgn="ctr"/>
                      <a:r>
                        <a:rPr lang="en-US" sz="500" u="none" strike="noStrike">
                          <a:effectLst/>
                        </a:rPr>
                        <a:t> </a:t>
                      </a:r>
                      <a:endParaRPr lang="en-US" sz="500" b="0" i="0" u="none" strike="noStrike">
                        <a:solidFill>
                          <a:srgbClr val="E7E6E6"/>
                        </a:solidFill>
                        <a:effectLst/>
                        <a:latin typeface="Calibri" panose="020F0502020204030204" pitchFamily="34" charset="0"/>
                      </a:endParaRPr>
                    </a:p>
                  </a:txBody>
                  <a:tcPr marL="3900" marR="3900" marT="3900" marB="0" anchor="ctr"/>
                </a:tc>
                <a:tc gridSpan="2">
                  <a:txBody>
                    <a:bodyPr/>
                    <a:lstStyle/>
                    <a:p>
                      <a:pPr algn="l" fontAlgn="ctr"/>
                      <a:r>
                        <a:rPr lang="en-US" sz="500" u="none" strike="noStrike">
                          <a:effectLst/>
                        </a:rPr>
                        <a:t>Data Dictionary for Custom Auto Body</a:t>
                      </a:r>
                      <a:endParaRPr lang="en-US" sz="500" b="0" i="0" u="none" strike="noStrike">
                        <a:solidFill>
                          <a:srgbClr val="E7E6E6"/>
                        </a:solidFill>
                        <a:effectLst/>
                        <a:latin typeface="Calibri" panose="020F0502020204030204" pitchFamily="34" charset="0"/>
                      </a:endParaRPr>
                    </a:p>
                  </a:txBody>
                  <a:tcPr marL="3900" marR="3900" marT="3900" marB="0" anchor="ctr"/>
                </a:tc>
                <a:tc hMerge="1">
                  <a:txBody>
                    <a:bodyPr/>
                    <a:lstStyle/>
                    <a:p>
                      <a:endParaRPr lang="en-US"/>
                    </a:p>
                  </a:txBody>
                  <a:tcP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068420007"/>
                  </a:ext>
                </a:extLst>
              </a:tr>
              <a:tr h="219637">
                <a:tc>
                  <a:txBody>
                    <a:bodyPr/>
                    <a:lstStyle/>
                    <a:p>
                      <a:pPr algn="ctr" fontAlgn="ctr"/>
                      <a:r>
                        <a:rPr lang="en-US" sz="400" u="none" strike="noStrike">
                          <a:effectLst/>
                        </a:rPr>
                        <a:t>TABLE NAME</a:t>
                      </a:r>
                      <a:endParaRPr lang="en-US" sz="400" b="1" i="0" u="none" strike="noStrike">
                        <a:solidFill>
                          <a:srgbClr val="E7E6E6"/>
                        </a:solidFill>
                        <a:effectLst/>
                        <a:latin typeface="Arial" panose="020B0604020202020204" pitchFamily="34" charset="0"/>
                      </a:endParaRPr>
                    </a:p>
                  </a:txBody>
                  <a:tcPr marL="3900" marR="3900" marT="3900" marB="0" anchor="ctr"/>
                </a:tc>
                <a:tc>
                  <a:txBody>
                    <a:bodyPr/>
                    <a:lstStyle/>
                    <a:p>
                      <a:pPr algn="ctr" fontAlgn="ctr"/>
                      <a:r>
                        <a:rPr lang="en-US" sz="400" u="none" strike="noStrike">
                          <a:effectLst/>
                        </a:rPr>
                        <a:t>ATTRIBUTE NAME</a:t>
                      </a:r>
                      <a:endParaRPr lang="en-US" sz="400" b="1" i="0" u="none" strike="noStrike">
                        <a:solidFill>
                          <a:srgbClr val="E7E6E6"/>
                        </a:solidFill>
                        <a:effectLst/>
                        <a:latin typeface="Arial" panose="020B0604020202020204" pitchFamily="34" charset="0"/>
                      </a:endParaRPr>
                    </a:p>
                  </a:txBody>
                  <a:tcPr marL="3900" marR="3900" marT="3900" marB="0" anchor="ctr"/>
                </a:tc>
                <a:tc>
                  <a:txBody>
                    <a:bodyPr/>
                    <a:lstStyle/>
                    <a:p>
                      <a:pPr algn="ctr" fontAlgn="ctr"/>
                      <a:r>
                        <a:rPr lang="en-US" sz="400" u="none" strike="noStrike">
                          <a:effectLst/>
                        </a:rPr>
                        <a:t>CONTENTS</a:t>
                      </a:r>
                      <a:endParaRPr lang="en-US" sz="400" b="1" i="0" u="none" strike="noStrike">
                        <a:solidFill>
                          <a:srgbClr val="E7E6E6"/>
                        </a:solidFill>
                        <a:effectLst/>
                        <a:latin typeface="Arial" panose="020B0604020202020204" pitchFamily="34" charset="0"/>
                      </a:endParaRPr>
                    </a:p>
                  </a:txBody>
                  <a:tcPr marL="3900" marR="3900" marT="3900" marB="0" anchor="ctr"/>
                </a:tc>
                <a:tc>
                  <a:txBody>
                    <a:bodyPr/>
                    <a:lstStyle/>
                    <a:p>
                      <a:pPr algn="ctr" fontAlgn="ctr"/>
                      <a:r>
                        <a:rPr lang="en-US" sz="400" u="none" strike="noStrike">
                          <a:effectLst/>
                        </a:rPr>
                        <a:t>TYPE</a:t>
                      </a:r>
                      <a:endParaRPr lang="en-US" sz="400" b="1" i="0" u="none" strike="noStrike">
                        <a:solidFill>
                          <a:srgbClr val="E7E6E6"/>
                        </a:solidFill>
                        <a:effectLst/>
                        <a:latin typeface="Arial" panose="020B0604020202020204" pitchFamily="34" charset="0"/>
                      </a:endParaRPr>
                    </a:p>
                  </a:txBody>
                  <a:tcPr marL="3900" marR="3900" marT="3900" marB="0" anchor="ctr"/>
                </a:tc>
                <a:tc>
                  <a:txBody>
                    <a:bodyPr/>
                    <a:lstStyle/>
                    <a:p>
                      <a:pPr algn="ctr" fontAlgn="ctr"/>
                      <a:r>
                        <a:rPr lang="en-US" sz="400" u="none" strike="noStrike">
                          <a:effectLst/>
                        </a:rPr>
                        <a:t>FORMAT</a:t>
                      </a:r>
                      <a:endParaRPr lang="en-US" sz="400" b="1" i="0" u="none" strike="noStrike">
                        <a:solidFill>
                          <a:srgbClr val="E7E6E6"/>
                        </a:solidFill>
                        <a:effectLst/>
                        <a:latin typeface="Arial" panose="020B0604020202020204" pitchFamily="34" charset="0"/>
                      </a:endParaRPr>
                    </a:p>
                  </a:txBody>
                  <a:tcPr marL="3900" marR="3900" marT="3900" marB="0" anchor="ctr"/>
                </a:tc>
                <a:tc>
                  <a:txBody>
                    <a:bodyPr/>
                    <a:lstStyle/>
                    <a:p>
                      <a:pPr algn="ctr" fontAlgn="ctr"/>
                      <a:r>
                        <a:rPr lang="en-US" sz="400" u="none" strike="noStrike">
                          <a:effectLst/>
                        </a:rPr>
                        <a:t>RANGE</a:t>
                      </a:r>
                      <a:endParaRPr lang="en-US" sz="400" b="1" i="0" u="none" strike="noStrike">
                        <a:solidFill>
                          <a:srgbClr val="E7E6E6"/>
                        </a:solidFill>
                        <a:effectLst/>
                        <a:latin typeface="Arial" panose="020B0604020202020204" pitchFamily="34" charset="0"/>
                      </a:endParaRPr>
                    </a:p>
                  </a:txBody>
                  <a:tcPr marL="3900" marR="3900" marT="3900" marB="0" anchor="ctr"/>
                </a:tc>
                <a:tc>
                  <a:txBody>
                    <a:bodyPr/>
                    <a:lstStyle/>
                    <a:p>
                      <a:pPr algn="ctr" fontAlgn="ctr"/>
                      <a:r>
                        <a:rPr lang="en-US" sz="400" u="none" strike="noStrike">
                          <a:effectLst/>
                        </a:rPr>
                        <a:t>REQUIRED</a:t>
                      </a:r>
                      <a:endParaRPr lang="en-US" sz="400" b="1" i="0" u="none" strike="noStrike">
                        <a:solidFill>
                          <a:srgbClr val="E7E6E6"/>
                        </a:solidFill>
                        <a:effectLst/>
                        <a:latin typeface="Arial" panose="020B0604020202020204" pitchFamily="34" charset="0"/>
                      </a:endParaRPr>
                    </a:p>
                  </a:txBody>
                  <a:tcPr marL="3900" marR="3900" marT="3900" marB="0" anchor="ctr"/>
                </a:tc>
                <a:tc>
                  <a:txBody>
                    <a:bodyPr/>
                    <a:lstStyle/>
                    <a:p>
                      <a:pPr algn="ctr" fontAlgn="ctr"/>
                      <a:r>
                        <a:rPr lang="en-US" sz="400" u="none" strike="noStrike">
                          <a:effectLst/>
                        </a:rPr>
                        <a:t>PK or FK</a:t>
                      </a:r>
                      <a:endParaRPr lang="en-US" sz="400" b="1" i="0" u="none" strike="noStrike">
                        <a:solidFill>
                          <a:srgbClr val="E7E6E6"/>
                        </a:solidFill>
                        <a:effectLst/>
                        <a:latin typeface="Arial" panose="020B0604020202020204" pitchFamily="34" charset="0"/>
                      </a:endParaRPr>
                    </a:p>
                  </a:txBody>
                  <a:tcPr marL="3900" marR="3900" marT="3900" marB="0" anchor="ctr"/>
                </a:tc>
                <a:tc>
                  <a:txBody>
                    <a:bodyPr/>
                    <a:lstStyle/>
                    <a:p>
                      <a:pPr algn="ctr" fontAlgn="ctr"/>
                      <a:r>
                        <a:rPr lang="en-US" sz="400" u="none" strike="noStrike">
                          <a:effectLst/>
                        </a:rPr>
                        <a:t>FK TABLE REFERENCED</a:t>
                      </a:r>
                      <a:endParaRPr lang="en-US" sz="400" b="1" i="0" u="none" strike="noStrike">
                        <a:solidFill>
                          <a:srgbClr val="E7E6E6"/>
                        </a:solidFill>
                        <a:effectLst/>
                        <a:latin typeface="Arial" panose="020B0604020202020204" pitchFamily="34" charset="0"/>
                      </a:endParaRPr>
                    </a:p>
                  </a:txBody>
                  <a:tcPr marL="3900" marR="3900" marT="3900" marB="0" anchor="ctr"/>
                </a:tc>
                <a:extLst>
                  <a:ext uri="{0D108BD9-81ED-4DB2-BD59-A6C34878D82A}">
                    <a16:rowId xmlns:a16="http://schemas.microsoft.com/office/drawing/2014/main" val="4125651020"/>
                  </a:ext>
                </a:extLst>
              </a:tr>
              <a:tr h="104828">
                <a:tc>
                  <a:txBody>
                    <a:bodyPr/>
                    <a:lstStyle/>
                    <a:p>
                      <a:pPr algn="ctr" fontAlgn="ctr"/>
                      <a:r>
                        <a:rPr lang="en-US" sz="500" u="none" strike="noStrike">
                          <a:effectLst/>
                        </a:rPr>
                        <a:t>Invoice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invID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Unique ID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41781987"/>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inv#</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Invoice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2599302"/>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Invoice date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DD-MM-YYYY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67293929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carID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Car Identifier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Car</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478590855"/>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Identifier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752335835"/>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servTicketID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 Ticket 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Servcie Ticket</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471772029"/>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774134113"/>
                  </a:ext>
                </a:extLst>
              </a:tr>
              <a:tr h="104828">
                <a:tc>
                  <a:txBody>
                    <a:bodyPr/>
                    <a:lstStyle/>
                    <a:p>
                      <a:pPr algn="ctr" fontAlgn="ctr"/>
                      <a:r>
                        <a:rPr lang="en-US" sz="500" u="none" strike="noStrike">
                          <a:effectLst/>
                        </a:rPr>
                        <a:t>Customer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Unique ID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626120521"/>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lastName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Last 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135026139"/>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firstName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First 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716291591"/>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Phone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Phone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NUMBER(10)</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190632708"/>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streetAddress</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Address</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Xxxxxx 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913684897"/>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city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City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012659512"/>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state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State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CHAR(2)</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512963435"/>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zip</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Zip Code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127434220"/>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PolicyNum</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Insurance Policy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Insurance</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064819693"/>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491395963"/>
                  </a:ext>
                </a:extLst>
              </a:tr>
              <a:tr h="104828">
                <a:tc>
                  <a:txBody>
                    <a:bodyPr/>
                    <a:lstStyle/>
                    <a:p>
                      <a:pPr algn="ctr" fontAlgn="ctr"/>
                      <a:r>
                        <a:rPr lang="en-US" sz="500" u="none" strike="noStrike">
                          <a:effectLst/>
                        </a:rPr>
                        <a:t>Insurance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PolicyNum</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Insurance Policy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938227275"/>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InsuranceName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Insurer 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518838590"/>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InsurancePhone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Insurer Phone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NUMBER(10)</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335390133"/>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570836902"/>
                  </a:ext>
                </a:extLst>
              </a:tr>
              <a:tr h="104828">
                <a:tc>
                  <a:txBody>
                    <a:bodyPr/>
                    <a:lstStyle/>
                    <a:p>
                      <a:pPr algn="ctr" fontAlgn="ctr"/>
                      <a:r>
                        <a:rPr lang="en-US" sz="500" u="none" strike="noStrike">
                          <a:effectLst/>
                        </a:rPr>
                        <a:t>Car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carID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Unique Vehicle ID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753510053"/>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vin#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Vehichle Identification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884877790"/>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year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Manufactured Year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186149426"/>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make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Vehicle Make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81023446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model</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Vehicle Model</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70886109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color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Vehicle Color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987462721"/>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480294403"/>
                  </a:ext>
                </a:extLst>
              </a:tr>
              <a:tr h="104828">
                <a:tc>
                  <a:txBody>
                    <a:bodyPr/>
                    <a:lstStyle/>
                    <a:p>
                      <a:pPr algn="ctr" fontAlgn="ctr"/>
                      <a:r>
                        <a:rPr lang="en-US" sz="500" u="none" strike="noStrike">
                          <a:effectLst/>
                        </a:rPr>
                        <a:t>Service Ticket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servTicketID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Unique Service Ticket 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617919525"/>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carID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Vehicle ID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Car</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768865307"/>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 ID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Customer</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659886612"/>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mechID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Mechanic ID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Mechanic</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650258609"/>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 ID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85726435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dateStart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 Start Date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DD-MM-YYYY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849142819"/>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dateFinish</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 End Date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DD-MM-YYYY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30649887"/>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comments</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 Comments</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168266745"/>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608756135"/>
                  </a:ext>
                </a:extLst>
              </a:tr>
              <a:tr h="104828">
                <a:tc>
                  <a:txBody>
                    <a:bodyPr/>
                    <a:lstStyle/>
                    <a:p>
                      <a:pPr algn="ctr" fontAlgn="ctr"/>
                      <a:r>
                        <a:rPr lang="en-US" sz="500" u="none" strike="noStrike">
                          <a:effectLst/>
                        </a:rPr>
                        <a:t>Mechanic</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mechID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Unique Mechanic 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322176760"/>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lastName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Mechanic Last 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884478837"/>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firstName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Mechanic First 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431816275"/>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75798827"/>
                  </a:ext>
                </a:extLst>
              </a:tr>
              <a:tr h="104828">
                <a:tc>
                  <a:txBody>
                    <a:bodyPr/>
                    <a:lstStyle/>
                    <a:p>
                      <a:pPr algn="ctr" fontAlgn="ctr"/>
                      <a:r>
                        <a:rPr lang="en-US" sz="500" u="none" strike="noStrike">
                          <a:effectLst/>
                        </a:rPr>
                        <a:t>Service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 ID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208329387"/>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serviceName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 Description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423862446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hourlyRate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Rate Charged for Service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NUMBER(4,2)</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0.00-9999.99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67192245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partID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Unique Part Identifier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FK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Parts</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471066490"/>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price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Service Price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NUMBER(4,2)</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0.00-9999.99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4168643263"/>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824883988"/>
                  </a:ext>
                </a:extLst>
              </a:tr>
              <a:tr h="104828">
                <a:tc>
                  <a:txBody>
                    <a:bodyPr/>
                    <a:lstStyle/>
                    <a:p>
                      <a:pPr algn="ctr" fontAlgn="ctr"/>
                      <a:r>
                        <a:rPr lang="en-US" sz="500" u="none" strike="noStrike">
                          <a:effectLst/>
                        </a:rPr>
                        <a:t>Parts</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partID</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Unique Part Identifier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PK</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383559842"/>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partNumber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Part Order Number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INT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0-99999999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422049823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description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Part Description</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VCHAR</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Xxxxxxxxxxx</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NA</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3753883786"/>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retailPrice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Retail Price of Part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NUMBER(4,2)</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0.00-9999.99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931515770"/>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extendedPrice</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Cost Price of Part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NUMBER(4,2)</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0.00-9999.99</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Y</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42897216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97279093"/>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186960634"/>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2152483132"/>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457177339"/>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617631951"/>
                  </a:ext>
                </a:extLst>
              </a:tr>
              <a:tr h="104828">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1278385537"/>
                  </a:ext>
                </a:extLst>
              </a:tr>
              <a:tr h="109819">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a:effectLst/>
                        </a:rPr>
                        <a:t> </a:t>
                      </a:r>
                      <a:endParaRPr lang="en-US" sz="500" b="0" i="0" u="none" strike="noStrike">
                        <a:solidFill>
                          <a:srgbClr val="000000"/>
                        </a:solidFill>
                        <a:effectLst/>
                        <a:latin typeface="Calibri" panose="020F0502020204030204" pitchFamily="34" charset="0"/>
                      </a:endParaRPr>
                    </a:p>
                  </a:txBody>
                  <a:tcPr marL="3900" marR="3900" marT="3900" marB="0" anchor="ctr"/>
                </a:tc>
                <a:tc>
                  <a:txBody>
                    <a:bodyPr/>
                    <a:lstStyle/>
                    <a:p>
                      <a:pPr algn="ctr" fontAlgn="ctr"/>
                      <a:r>
                        <a:rPr lang="en-US" sz="500" u="none" strike="noStrike" dirty="0">
                          <a:effectLst/>
                        </a:rPr>
                        <a:t> </a:t>
                      </a:r>
                      <a:endParaRPr lang="en-US" sz="500" b="0" i="0" u="none" strike="noStrike" dirty="0">
                        <a:solidFill>
                          <a:srgbClr val="000000"/>
                        </a:solidFill>
                        <a:effectLst/>
                        <a:latin typeface="Calibri" panose="020F0502020204030204" pitchFamily="34" charset="0"/>
                      </a:endParaRPr>
                    </a:p>
                  </a:txBody>
                  <a:tcPr marL="3900" marR="3900" marT="3900" marB="0" anchor="ctr"/>
                </a:tc>
                <a:extLst>
                  <a:ext uri="{0D108BD9-81ED-4DB2-BD59-A6C34878D82A}">
                    <a16:rowId xmlns:a16="http://schemas.microsoft.com/office/drawing/2014/main" val="4139728111"/>
                  </a:ext>
                </a:extLst>
              </a:tr>
            </a:tbl>
          </a:graphicData>
        </a:graphic>
      </p:graphicFrame>
    </p:spTree>
    <p:extLst>
      <p:ext uri="{BB962C8B-B14F-4D97-AF65-F5344CB8AC3E}">
        <p14:creationId xmlns:p14="http://schemas.microsoft.com/office/powerpoint/2010/main" val="29574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Schema </a:t>
            </a:r>
            <a:r>
              <a:rPr lang="en-US"/>
              <a:t>- Explained</a:t>
            </a:r>
            <a:endParaRPr lang="en-US" dirty="0"/>
          </a:p>
        </p:txBody>
      </p:sp>
      <p:sp>
        <p:nvSpPr>
          <p:cNvPr id="3" name="Content Placeholder 2"/>
          <p:cNvSpPr>
            <a:spLocks noGrp="1"/>
          </p:cNvSpPr>
          <p:nvPr>
            <p:ph idx="1"/>
          </p:nvPr>
        </p:nvSpPr>
        <p:spPr/>
        <p:txBody>
          <a:bodyPr/>
          <a:lstStyle/>
          <a:p>
            <a:r>
              <a:rPr lang="en-US" dirty="0"/>
              <a:t>A data dictionary is a collection of descriptions of the data objects or items in a data model for the benefit of programmers and others who need to refer to them. A first step in analyzing a system of objects with which users interact is to identify each object and its relationship to other objects.  Data Dictionaries contain format information, structure and how the data is used.</a:t>
            </a:r>
          </a:p>
          <a:p>
            <a:r>
              <a:rPr lang="en-US" dirty="0"/>
              <a:t>It describes the table name, attribute, contents, type, format, range, if required, PK or FK and FK referenced table. </a:t>
            </a:r>
          </a:p>
        </p:txBody>
      </p:sp>
    </p:spTree>
    <p:extLst>
      <p:ext uri="{BB962C8B-B14F-4D97-AF65-F5344CB8AC3E}">
        <p14:creationId xmlns:p14="http://schemas.microsoft.com/office/powerpoint/2010/main" val="2571829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Order Template</a:t>
            </a:r>
          </a:p>
        </p:txBody>
      </p:sp>
      <p:sp>
        <p:nvSpPr>
          <p:cNvPr id="3" name="Content Placeholder 2"/>
          <p:cNvSpPr>
            <a:spLocks noGrp="1"/>
          </p:cNvSpPr>
          <p:nvPr>
            <p:ph idx="1"/>
          </p:nvPr>
        </p:nvSpPr>
        <p:spPr>
          <a:xfrm>
            <a:off x="3869268" y="864108"/>
            <a:ext cx="2908050" cy="5289266"/>
          </a:xfrm>
        </p:spPr>
        <p:txBody>
          <a:bodyPr/>
          <a:lstStyle/>
          <a:p>
            <a:r>
              <a:rPr lang="en-US" dirty="0"/>
              <a:t>In the end, the database should fill in the information gathered to assemble a work order such as this: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1267" y="0"/>
            <a:ext cx="5299364" cy="6858000"/>
          </a:xfrm>
          <a:prstGeom prst="rect">
            <a:avLst/>
          </a:prstGeom>
        </p:spPr>
      </p:pic>
    </p:spTree>
    <p:extLst>
      <p:ext uri="{BB962C8B-B14F-4D97-AF65-F5344CB8AC3E}">
        <p14:creationId xmlns:p14="http://schemas.microsoft.com/office/powerpoint/2010/main" val="1931196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Requirements</a:t>
            </a:r>
          </a:p>
        </p:txBody>
      </p:sp>
      <p:sp>
        <p:nvSpPr>
          <p:cNvPr id="3" name="Content Placeholder 2"/>
          <p:cNvSpPr>
            <a:spLocks noGrp="1"/>
          </p:cNvSpPr>
          <p:nvPr>
            <p:ph idx="1"/>
          </p:nvPr>
        </p:nvSpPr>
        <p:spPr/>
        <p:txBody>
          <a:bodyPr/>
          <a:lstStyle/>
          <a:p>
            <a:r>
              <a:rPr lang="en-US" dirty="0"/>
              <a:t>Client required a database that could track vehicle repair requests submitted to the shop, and could calculate estimates based on labor, replacement parts, and work hours executed.</a:t>
            </a:r>
          </a:p>
          <a:p>
            <a:r>
              <a:rPr lang="en-US" dirty="0"/>
              <a:t>In order to meet the expressed needs of the client, the database needs to track data on each customer, vehicle, insurer, service technician, and part used.  These components are used to create work orders and invoices.</a:t>
            </a:r>
          </a:p>
        </p:txBody>
      </p:sp>
    </p:spTree>
    <p:extLst>
      <p:ext uri="{BB962C8B-B14F-4D97-AF65-F5344CB8AC3E}">
        <p14:creationId xmlns:p14="http://schemas.microsoft.com/office/powerpoint/2010/main" val="39802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idx="1"/>
          </p:nvPr>
        </p:nvSpPr>
        <p:spPr/>
        <p:txBody>
          <a:bodyPr>
            <a:normAutofit/>
          </a:bodyPr>
          <a:lstStyle/>
          <a:p>
            <a:r>
              <a:rPr lang="en-US" b="1" dirty="0"/>
              <a:t>Custom Auto Body</a:t>
            </a:r>
          </a:p>
          <a:p>
            <a:r>
              <a:rPr lang="en-US" dirty="0"/>
              <a:t>You have been approached by the owner of Custom Auto Body to help set up an application that will automate the customer work order system. The database application must be accessible via a web browser and the owner of the company only has about $11,500 to spend on software and hardware. Your team's task is to develop the database portion of this new application based on user inputs using an Oracle solution.</a:t>
            </a:r>
          </a:p>
          <a:p>
            <a:r>
              <a:rPr lang="en-US" dirty="0"/>
              <a:t>1. User Inputs</a:t>
            </a:r>
          </a:p>
          <a:p>
            <a:r>
              <a:rPr lang="en-US" dirty="0"/>
              <a:t>The following information has been obtained from interviews with the owner of the business.</a:t>
            </a:r>
          </a:p>
          <a:p>
            <a:r>
              <a:rPr lang="en-US" dirty="0"/>
              <a:t>A customer brings his vehicle to the shop and requests we repair the damage that has been done. The estimator collects the following information:</a:t>
            </a:r>
          </a:p>
          <a:p>
            <a:endParaRPr lang="en-US" dirty="0"/>
          </a:p>
          <a:p>
            <a:endParaRPr lang="en-US" dirty="0"/>
          </a:p>
        </p:txBody>
      </p:sp>
    </p:spTree>
    <p:extLst>
      <p:ext uri="{BB962C8B-B14F-4D97-AF65-F5344CB8AC3E}">
        <p14:creationId xmlns:p14="http://schemas.microsoft.com/office/powerpoint/2010/main" val="312957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idx="1"/>
          </p:nvPr>
        </p:nvSpPr>
        <p:spPr/>
        <p:txBody>
          <a:bodyPr>
            <a:normAutofit lnSpcReduction="10000"/>
          </a:bodyPr>
          <a:lstStyle/>
          <a:p>
            <a:pPr marL="0" indent="0">
              <a:buNone/>
            </a:pPr>
            <a:r>
              <a:rPr lang="en-US" b="1" dirty="0"/>
              <a:t>Custom Auto Body</a:t>
            </a:r>
          </a:p>
          <a:p>
            <a:r>
              <a:rPr lang="en-US" dirty="0"/>
              <a:t>Name</a:t>
            </a:r>
          </a:p>
          <a:p>
            <a:r>
              <a:rPr lang="en-US" dirty="0"/>
              <a:t>Address</a:t>
            </a:r>
          </a:p>
          <a:p>
            <a:r>
              <a:rPr lang="en-US" dirty="0"/>
              <a:t>Insurance Company and policy number</a:t>
            </a:r>
          </a:p>
          <a:p>
            <a:r>
              <a:rPr lang="en-US" dirty="0"/>
              <a:t>Vehicle information</a:t>
            </a:r>
          </a:p>
          <a:p>
            <a:pPr lvl="1"/>
            <a:r>
              <a:rPr lang="en-US" dirty="0"/>
              <a:t>VIN</a:t>
            </a:r>
          </a:p>
          <a:p>
            <a:pPr lvl="1"/>
            <a:r>
              <a:rPr lang="en-US" dirty="0"/>
              <a:t>Manufacturer</a:t>
            </a:r>
          </a:p>
          <a:p>
            <a:pPr lvl="1"/>
            <a:r>
              <a:rPr lang="en-US" dirty="0"/>
              <a:t>Make</a:t>
            </a:r>
          </a:p>
          <a:p>
            <a:pPr lvl="1"/>
            <a:r>
              <a:rPr lang="en-US" dirty="0"/>
              <a:t>Model</a:t>
            </a:r>
          </a:p>
          <a:p>
            <a:pPr lvl="1"/>
            <a:r>
              <a:rPr lang="en-US" dirty="0"/>
              <a:t>Year</a:t>
            </a:r>
          </a:p>
          <a:p>
            <a:pPr lvl="1"/>
            <a:r>
              <a:rPr lang="en-US" dirty="0"/>
              <a:t>Mileage</a:t>
            </a:r>
          </a:p>
          <a:p>
            <a:r>
              <a:rPr lang="en-US" dirty="0"/>
              <a:t>2. Process of making the repair</a:t>
            </a:r>
          </a:p>
          <a:p>
            <a:r>
              <a:rPr lang="en-US" dirty="0"/>
              <a:t>This information is placed on the work order along with a statement of the work to be performed.</a:t>
            </a:r>
          </a:p>
          <a:p>
            <a:endParaRPr lang="en-US" dirty="0"/>
          </a:p>
        </p:txBody>
      </p:sp>
    </p:spTree>
    <p:extLst>
      <p:ext uri="{BB962C8B-B14F-4D97-AF65-F5344CB8AC3E}">
        <p14:creationId xmlns:p14="http://schemas.microsoft.com/office/powerpoint/2010/main" val="3703429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idx="1"/>
          </p:nvPr>
        </p:nvSpPr>
        <p:spPr/>
        <p:txBody>
          <a:bodyPr/>
          <a:lstStyle/>
          <a:p>
            <a:pPr marL="0" indent="0">
              <a:buNone/>
            </a:pPr>
            <a:r>
              <a:rPr lang="en-US" b="1" dirty="0"/>
              <a:t>Custom Auto Body</a:t>
            </a:r>
          </a:p>
          <a:p>
            <a:r>
              <a:rPr lang="en-US" dirty="0"/>
              <a:t>The customer signs the work order and agrees to pay for the repairs to his/her vehicle. The work order is given to the mechanic who will do the repairs. The mechanic does the repairs and documents each work unit performed, the amount of time spent on each unit and a list of parts used for each unit. When the work is completed, the estimator totals the work hours, parts, and labor and calculates a total amount due for repairs. This amount is placed on an invoice and presented to the customer for payment or sent to the insurance company.</a:t>
            </a:r>
          </a:p>
        </p:txBody>
      </p:sp>
    </p:spTree>
    <p:extLst>
      <p:ext uri="{BB962C8B-B14F-4D97-AF65-F5344CB8AC3E}">
        <p14:creationId xmlns:p14="http://schemas.microsoft.com/office/powerpoint/2010/main" val="95702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Meeting client requirements</a:t>
            </a:r>
          </a:p>
        </p:txBody>
      </p:sp>
      <p:sp>
        <p:nvSpPr>
          <p:cNvPr id="3" name="Content Placeholder 2"/>
          <p:cNvSpPr>
            <a:spLocks noGrp="1"/>
          </p:cNvSpPr>
          <p:nvPr>
            <p:ph idx="1"/>
          </p:nvPr>
        </p:nvSpPr>
        <p:spPr/>
        <p:txBody>
          <a:bodyPr/>
          <a:lstStyle/>
          <a:p>
            <a:r>
              <a:rPr lang="en-US" dirty="0"/>
              <a:t>In order to meet the needs of the client, we have developed a database schema that tracks key attributes for each necessary component.</a:t>
            </a:r>
          </a:p>
          <a:p>
            <a:r>
              <a:rPr lang="en-US" dirty="0"/>
              <a:t>We tied these component pieces together using primary and foreign keys in order to connect them relationally.</a:t>
            </a:r>
          </a:p>
          <a:p>
            <a:pPr marL="0" indent="0">
              <a:buNone/>
            </a:pPr>
            <a:endParaRPr lang="en-US" dirty="0"/>
          </a:p>
        </p:txBody>
      </p:sp>
    </p:spTree>
    <p:extLst>
      <p:ext uri="{BB962C8B-B14F-4D97-AF65-F5344CB8AC3E}">
        <p14:creationId xmlns:p14="http://schemas.microsoft.com/office/powerpoint/2010/main" val="209788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Content Placeholder 2"/>
          <p:cNvSpPr>
            <a:spLocks noGrp="1"/>
          </p:cNvSpPr>
          <p:nvPr>
            <p:ph idx="1"/>
          </p:nvPr>
        </p:nvSpPr>
        <p:spPr/>
        <p:txBody>
          <a:bodyPr/>
          <a:lstStyle/>
          <a:p>
            <a:r>
              <a:rPr lang="en-US" dirty="0"/>
              <a:t>The first thing that we did was to all individually work on analyzing the data given and produce individual ERD’s</a:t>
            </a:r>
          </a:p>
          <a:p>
            <a:r>
              <a:rPr lang="en-US" dirty="0"/>
              <a:t>Then using everyone's submission we collaborated on a Final and complete ERD</a:t>
            </a:r>
          </a:p>
          <a:p>
            <a:r>
              <a:rPr lang="en-US" dirty="0"/>
              <a:t>Next using the ERD that we agreed upon we created a Data Dictionary to be implemented in our SQL scripts.</a:t>
            </a:r>
          </a:p>
          <a:p>
            <a:r>
              <a:rPr lang="en-US" dirty="0"/>
              <a:t>The next step was to create the SQL scripts to create the database and populated it with a few test fields to make sure it worked properly.</a:t>
            </a:r>
          </a:p>
          <a:p>
            <a:r>
              <a:rPr lang="en-US" dirty="0"/>
              <a:t>Then we populated the tables further and ran a few SQL queries on the data to make sure everything </a:t>
            </a:r>
            <a:r>
              <a:rPr lang="en-US"/>
              <a:t>was correct</a:t>
            </a:r>
            <a:endParaRPr lang="en-US" dirty="0"/>
          </a:p>
        </p:txBody>
      </p:sp>
    </p:spTree>
    <p:extLst>
      <p:ext uri="{BB962C8B-B14F-4D97-AF65-F5344CB8AC3E}">
        <p14:creationId xmlns:p14="http://schemas.microsoft.com/office/powerpoint/2010/main" val="2144851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	</a:t>
            </a:r>
          </a:p>
        </p:txBody>
      </p:sp>
      <p:sp>
        <p:nvSpPr>
          <p:cNvPr id="3" name="Content Placeholder 2"/>
          <p:cNvSpPr>
            <a:spLocks noGrp="1"/>
          </p:cNvSpPr>
          <p:nvPr>
            <p:ph idx="1"/>
          </p:nvPr>
        </p:nvSpPr>
        <p:spPr/>
        <p:txBody>
          <a:bodyPr/>
          <a:lstStyle/>
          <a:p>
            <a:r>
              <a:rPr lang="en-US" dirty="0"/>
              <a:t>Along the way, we encountered a few issues while building the schema.</a:t>
            </a:r>
          </a:p>
          <a:p>
            <a:r>
              <a:rPr lang="en-US" dirty="0"/>
              <a:t>We had to agree on style of ERD, as there is no standard</a:t>
            </a:r>
          </a:p>
          <a:p>
            <a:r>
              <a:rPr lang="en-US" dirty="0"/>
              <a:t>We had redundancies early on in the ERD </a:t>
            </a:r>
          </a:p>
          <a:p>
            <a:r>
              <a:rPr lang="en-US" dirty="0"/>
              <a:t>We missed an entire table </a:t>
            </a:r>
            <a:r>
              <a:rPr lang="en-US"/>
              <a:t>(Insurance) that </a:t>
            </a:r>
            <a:r>
              <a:rPr lang="en-US" dirty="0"/>
              <a:t>we realized we needed half way through the ERD build</a:t>
            </a:r>
          </a:p>
        </p:txBody>
      </p:sp>
    </p:spTree>
    <p:extLst>
      <p:ext uri="{BB962C8B-B14F-4D97-AF65-F5344CB8AC3E}">
        <p14:creationId xmlns:p14="http://schemas.microsoft.com/office/powerpoint/2010/main" val="1794259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Relationship Diagram</a:t>
            </a:r>
          </a:p>
        </p:txBody>
      </p:sp>
      <p:pic>
        <p:nvPicPr>
          <p:cNvPr id="4" name="Content Placeholder 3"/>
          <p:cNvPicPr>
            <a:picLocks noGrp="1" noChangeAspect="1"/>
          </p:cNvPicPr>
          <p:nvPr>
            <p:ph idx="1"/>
          </p:nvPr>
        </p:nvPicPr>
        <p:blipFill>
          <a:blip r:embed="rId2"/>
          <a:stretch>
            <a:fillRect/>
          </a:stretch>
        </p:blipFill>
        <p:spPr>
          <a:xfrm>
            <a:off x="3967089" y="120039"/>
            <a:ext cx="7582486" cy="6608778"/>
          </a:xfrm>
          <a:prstGeom prst="rect">
            <a:avLst/>
          </a:prstGeom>
        </p:spPr>
      </p:pic>
    </p:spTree>
    <p:extLst>
      <p:ext uri="{BB962C8B-B14F-4D97-AF65-F5344CB8AC3E}">
        <p14:creationId xmlns:p14="http://schemas.microsoft.com/office/powerpoint/2010/main" val="399036004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84</TotalTime>
  <Words>1136</Words>
  <Application>Microsoft Office PowerPoint</Application>
  <PresentationFormat>Widescreen</PresentationFormat>
  <Paragraphs>601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Wingdings 2</vt:lpstr>
      <vt:lpstr>Frame</vt:lpstr>
      <vt:lpstr>Custom Auto Body Group Database App</vt:lpstr>
      <vt:lpstr>Client Requirements</vt:lpstr>
      <vt:lpstr>Problem statement </vt:lpstr>
      <vt:lpstr>Problem statement </vt:lpstr>
      <vt:lpstr>Problem statement </vt:lpstr>
      <vt:lpstr>Meeting client requirements</vt:lpstr>
      <vt:lpstr>Process</vt:lpstr>
      <vt:lpstr>Difficulties </vt:lpstr>
      <vt:lpstr>Entity Relationship Diagram</vt:lpstr>
      <vt:lpstr>Entity Relationship Diagram - Explained</vt:lpstr>
      <vt:lpstr>Database Schema</vt:lpstr>
      <vt:lpstr>Database Schema - Explained</vt:lpstr>
      <vt:lpstr>Work Order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Auto Body Group Database App</dc:title>
  <dc:creator>Mitchell Meyer</dc:creator>
  <cp:lastModifiedBy>Mitchell Meyer</cp:lastModifiedBy>
  <cp:revision>10</cp:revision>
  <dcterms:created xsi:type="dcterms:W3CDTF">2016-03-01T23:42:49Z</dcterms:created>
  <dcterms:modified xsi:type="dcterms:W3CDTF">2016-03-02T03:36:04Z</dcterms:modified>
</cp:coreProperties>
</file>