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7" d="100"/>
          <a:sy n="67" d="100"/>
        </p:scale>
        <p:origin x="64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12/22/2015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Dell B2B Online Expansion</a:t>
            </a:r>
          </a:p>
        </p:txBody>
      </p:sp>
      <p:sp>
        <p:nvSpPr>
          <p:cNvPr id="3" name="Subtitle 2"/>
          <p:cNvSpPr>
            <a:spLocks noGrp="1"/>
          </p:cNvSpPr>
          <p:nvPr>
            <p:ph type="subTitle" idx="1"/>
          </p:nvPr>
        </p:nvSpPr>
        <p:spPr/>
        <p:txBody>
          <a:bodyPr>
            <a:normAutofit fontScale="92500"/>
          </a:bodyPr>
          <a:lstStyle/>
          <a:p>
            <a:r>
              <a:rPr lang="en-US" dirty="0" smtClean="0"/>
              <a:t>CIS433-309H Information Technology Project Management Group Project</a:t>
            </a:r>
          </a:p>
          <a:p>
            <a:r>
              <a:rPr lang="en-US" dirty="0" smtClean="0"/>
              <a:t>By: Josh Harmon, Mitch Meyer, </a:t>
            </a:r>
            <a:r>
              <a:rPr lang="en-US" dirty="0" err="1" smtClean="0"/>
              <a:t>Tigist</a:t>
            </a:r>
            <a:r>
              <a:rPr lang="en-US" dirty="0" smtClean="0"/>
              <a:t> </a:t>
            </a:r>
            <a:r>
              <a:rPr lang="en-US" dirty="0" err="1" smtClean="0"/>
              <a:t>Gebremichael</a:t>
            </a:r>
            <a:r>
              <a:rPr lang="en-US" dirty="0" smtClean="0"/>
              <a:t>, and Tony Myers</a:t>
            </a:r>
            <a:endParaRPr lang="en-US" dirty="0"/>
          </a:p>
        </p:txBody>
      </p:sp>
    </p:spTree>
    <p:extLst>
      <p:ext uri="{BB962C8B-B14F-4D97-AF65-F5344CB8AC3E}">
        <p14:creationId xmlns:p14="http://schemas.microsoft.com/office/powerpoint/2010/main" val="1309309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and Responsibilities: Developers</a:t>
            </a:r>
            <a:endParaRPr lang="en-US" dirty="0"/>
          </a:p>
        </p:txBody>
      </p:sp>
      <p:sp>
        <p:nvSpPr>
          <p:cNvPr id="3" name="Content Placeholder 2"/>
          <p:cNvSpPr>
            <a:spLocks noGrp="1"/>
          </p:cNvSpPr>
          <p:nvPr>
            <p:ph sz="quarter" idx="13"/>
          </p:nvPr>
        </p:nvSpPr>
        <p:spPr/>
        <p:txBody>
          <a:bodyPr/>
          <a:lstStyle/>
          <a:p>
            <a:pPr lvl="0"/>
            <a:r>
              <a:rPr lang="en-US" dirty="0"/>
              <a:t>Participate in the analysis and design.</a:t>
            </a:r>
          </a:p>
          <a:p>
            <a:pPr lvl="0"/>
            <a:r>
              <a:rPr lang="en-US" dirty="0"/>
              <a:t>Complete tasks based on the implementation plan.</a:t>
            </a:r>
          </a:p>
          <a:p>
            <a:pPr lvl="0"/>
            <a:r>
              <a:rPr lang="en-US" dirty="0"/>
              <a:t>Develop and test code </a:t>
            </a:r>
          </a:p>
          <a:p>
            <a:pPr lvl="0"/>
            <a:r>
              <a:rPr lang="en-US" dirty="0"/>
              <a:t>Collaborate with team members and management for successful completion </a:t>
            </a:r>
          </a:p>
          <a:p>
            <a:endParaRPr lang="en-US" dirty="0"/>
          </a:p>
        </p:txBody>
      </p:sp>
    </p:spTree>
    <p:extLst>
      <p:ext uri="{BB962C8B-B14F-4D97-AF65-F5344CB8AC3E}">
        <p14:creationId xmlns:p14="http://schemas.microsoft.com/office/powerpoint/2010/main" val="2510691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and Responsibilities: </a:t>
            </a:r>
            <a:r>
              <a:rPr lang="en-US" dirty="0" smtClean="0"/>
              <a:t>Marketing</a:t>
            </a:r>
            <a:endParaRPr lang="en-US" dirty="0"/>
          </a:p>
        </p:txBody>
      </p:sp>
      <p:sp>
        <p:nvSpPr>
          <p:cNvPr id="3" name="Content Placeholder 2"/>
          <p:cNvSpPr>
            <a:spLocks noGrp="1"/>
          </p:cNvSpPr>
          <p:nvPr>
            <p:ph sz="quarter" idx="13"/>
          </p:nvPr>
        </p:nvSpPr>
        <p:spPr/>
        <p:txBody>
          <a:bodyPr/>
          <a:lstStyle/>
          <a:p>
            <a:pPr lvl="0"/>
            <a:r>
              <a:rPr lang="en-US" dirty="0"/>
              <a:t>Assists the team and clarifying project requirements</a:t>
            </a:r>
          </a:p>
          <a:p>
            <a:pPr lvl="0"/>
            <a:r>
              <a:rPr lang="en-US" dirty="0"/>
              <a:t>Ensure alignment of marketing activities and budget.</a:t>
            </a:r>
          </a:p>
          <a:p>
            <a:pPr lvl="0"/>
            <a:r>
              <a:rPr lang="en-US" dirty="0"/>
              <a:t>Translate between the languages of marketing and technology</a:t>
            </a:r>
          </a:p>
          <a:p>
            <a:pPr lvl="0"/>
            <a:r>
              <a:rPr lang="en-US" dirty="0"/>
              <a:t>Provide the tools for measuring and reporting marketing performance </a:t>
            </a:r>
          </a:p>
          <a:p>
            <a:endParaRPr lang="en-US" dirty="0"/>
          </a:p>
        </p:txBody>
      </p:sp>
    </p:spTree>
    <p:extLst>
      <p:ext uri="{BB962C8B-B14F-4D97-AF65-F5344CB8AC3E}">
        <p14:creationId xmlns:p14="http://schemas.microsoft.com/office/powerpoint/2010/main" val="2160288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and Responsibilities</a:t>
            </a:r>
            <a:r>
              <a:rPr lang="en-US" dirty="0" smtClean="0"/>
              <a:t>: Network Admin</a:t>
            </a:r>
            <a:endParaRPr lang="en-US" dirty="0"/>
          </a:p>
        </p:txBody>
      </p:sp>
      <p:sp>
        <p:nvSpPr>
          <p:cNvPr id="3" name="Content Placeholder 2"/>
          <p:cNvSpPr>
            <a:spLocks noGrp="1"/>
          </p:cNvSpPr>
          <p:nvPr>
            <p:ph sz="quarter" idx="13"/>
          </p:nvPr>
        </p:nvSpPr>
        <p:spPr/>
        <p:txBody>
          <a:bodyPr/>
          <a:lstStyle/>
          <a:p>
            <a:pPr lvl="0"/>
            <a:r>
              <a:rPr lang="en-US" dirty="0"/>
              <a:t>Assists the team with system connectivity and configuration.</a:t>
            </a:r>
          </a:p>
          <a:p>
            <a:pPr lvl="0"/>
            <a:r>
              <a:rPr lang="en-US" dirty="0"/>
              <a:t>Set up hardware and software for the project implementation</a:t>
            </a:r>
          </a:p>
          <a:p>
            <a:pPr lvl="0"/>
            <a:r>
              <a:rPr lang="en-US" dirty="0"/>
              <a:t>Maintains secure access for the system.</a:t>
            </a:r>
          </a:p>
          <a:p>
            <a:pPr lvl="0"/>
            <a:r>
              <a:rPr lang="en-US" dirty="0"/>
              <a:t>Apply all enhancements, patches, and fixes to software and hardware  </a:t>
            </a:r>
          </a:p>
          <a:p>
            <a:endParaRPr lang="en-US" dirty="0"/>
          </a:p>
        </p:txBody>
      </p:sp>
    </p:spTree>
    <p:extLst>
      <p:ext uri="{BB962C8B-B14F-4D97-AF65-F5344CB8AC3E}">
        <p14:creationId xmlns:p14="http://schemas.microsoft.com/office/powerpoint/2010/main" val="3616416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and Responsibilities: </a:t>
            </a:r>
            <a:r>
              <a:rPr lang="en-US" dirty="0" smtClean="0"/>
              <a:t>Graphic Design</a:t>
            </a:r>
            <a:endParaRPr lang="en-US" dirty="0"/>
          </a:p>
        </p:txBody>
      </p:sp>
      <p:sp>
        <p:nvSpPr>
          <p:cNvPr id="3" name="Content Placeholder 2"/>
          <p:cNvSpPr>
            <a:spLocks noGrp="1"/>
          </p:cNvSpPr>
          <p:nvPr>
            <p:ph sz="quarter" idx="13"/>
          </p:nvPr>
        </p:nvSpPr>
        <p:spPr/>
        <p:txBody>
          <a:bodyPr/>
          <a:lstStyle/>
          <a:p>
            <a:pPr lvl="0"/>
            <a:r>
              <a:rPr lang="en-US" dirty="0"/>
              <a:t>Prepare initial concepts to show the team how they plan to approach the project.</a:t>
            </a:r>
          </a:p>
          <a:p>
            <a:pPr lvl="0"/>
            <a:r>
              <a:rPr lang="en-US" dirty="0"/>
              <a:t>Develop detail design upon the approval of the initial concept.</a:t>
            </a:r>
          </a:p>
          <a:p>
            <a:pPr lvl="0"/>
            <a:r>
              <a:rPr lang="en-US" dirty="0"/>
              <a:t>Delivering designs on time. </a:t>
            </a:r>
          </a:p>
          <a:p>
            <a:endParaRPr lang="en-US" dirty="0"/>
          </a:p>
        </p:txBody>
      </p:sp>
    </p:spTree>
    <p:extLst>
      <p:ext uri="{BB962C8B-B14F-4D97-AF65-F5344CB8AC3E}">
        <p14:creationId xmlns:p14="http://schemas.microsoft.com/office/powerpoint/2010/main" val="3053457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and Responsibilities: </a:t>
            </a:r>
            <a:r>
              <a:rPr lang="en-US" dirty="0" smtClean="0"/>
              <a:t>Subject Matter Experts</a:t>
            </a:r>
            <a:endParaRPr lang="en-US" dirty="0"/>
          </a:p>
        </p:txBody>
      </p:sp>
      <p:sp>
        <p:nvSpPr>
          <p:cNvPr id="3" name="Content Placeholder 2"/>
          <p:cNvSpPr>
            <a:spLocks noGrp="1"/>
          </p:cNvSpPr>
          <p:nvPr>
            <p:ph sz="quarter" idx="13"/>
          </p:nvPr>
        </p:nvSpPr>
        <p:spPr/>
        <p:txBody>
          <a:bodyPr>
            <a:normAutofit lnSpcReduction="10000"/>
          </a:bodyPr>
          <a:lstStyle/>
          <a:p>
            <a:r>
              <a:rPr lang="en-US" dirty="0"/>
              <a:t>Exhibits the highest level of expertise in performing a specialized job, task, or skill within the organization</a:t>
            </a:r>
          </a:p>
          <a:p>
            <a:r>
              <a:rPr lang="en-US" dirty="0"/>
              <a:t>Understands a business process or area well enough to answer questions from people in other groups</a:t>
            </a:r>
          </a:p>
          <a:p>
            <a:r>
              <a:rPr lang="en-US" dirty="0"/>
              <a:t>Explains the current process to the project team and then answers their questions</a:t>
            </a:r>
          </a:p>
          <a:p>
            <a:r>
              <a:rPr lang="en-US" dirty="0"/>
              <a:t>Has in-depth knowledge of the subject</a:t>
            </a:r>
          </a:p>
          <a:p>
            <a:r>
              <a:rPr lang="en-US" dirty="0"/>
              <a:t>Represents the users’ area in identifying current or future procedures</a:t>
            </a:r>
          </a:p>
        </p:txBody>
      </p:sp>
    </p:spTree>
    <p:extLst>
      <p:ext uri="{BB962C8B-B14F-4D97-AF65-F5344CB8AC3E}">
        <p14:creationId xmlns:p14="http://schemas.microsoft.com/office/powerpoint/2010/main" val="1818725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and Responsibilities: </a:t>
            </a:r>
            <a:r>
              <a:rPr lang="en-US" dirty="0" smtClean="0"/>
              <a:t>Senior Review board</a:t>
            </a:r>
            <a:endParaRPr lang="en-US" dirty="0"/>
          </a:p>
        </p:txBody>
      </p:sp>
      <p:sp>
        <p:nvSpPr>
          <p:cNvPr id="3" name="Content Placeholder 2"/>
          <p:cNvSpPr>
            <a:spLocks noGrp="1"/>
          </p:cNvSpPr>
          <p:nvPr>
            <p:ph sz="quarter" idx="13"/>
          </p:nvPr>
        </p:nvSpPr>
        <p:spPr/>
        <p:txBody>
          <a:bodyPr/>
          <a:lstStyle/>
          <a:p>
            <a:r>
              <a:rPr lang="en-US" dirty="0"/>
              <a:t>Approves project investments</a:t>
            </a:r>
          </a:p>
          <a:p>
            <a:r>
              <a:rPr lang="en-US" dirty="0"/>
              <a:t>Reviews the business rationale, projects, and resources</a:t>
            </a:r>
          </a:p>
          <a:p>
            <a:r>
              <a:rPr lang="en-US" dirty="0"/>
              <a:t>Prioritizes projects based on specific criteria</a:t>
            </a:r>
          </a:p>
          <a:p>
            <a:r>
              <a:rPr lang="en-US" dirty="0"/>
              <a:t>Resolves all cross-project issues</a:t>
            </a:r>
          </a:p>
          <a:p>
            <a:r>
              <a:rPr lang="en-US" dirty="0"/>
              <a:t>Reviews all cross-divisional issues</a:t>
            </a:r>
          </a:p>
          <a:p>
            <a:endParaRPr lang="en-US" dirty="0"/>
          </a:p>
        </p:txBody>
      </p:sp>
    </p:spTree>
    <p:extLst>
      <p:ext uri="{BB962C8B-B14F-4D97-AF65-F5344CB8AC3E}">
        <p14:creationId xmlns:p14="http://schemas.microsoft.com/office/powerpoint/2010/main" val="4279383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and Responsibilities: </a:t>
            </a:r>
            <a:r>
              <a:rPr lang="en-US" dirty="0" smtClean="0"/>
              <a:t>Executive Steering Committee</a:t>
            </a:r>
            <a:endParaRPr lang="en-US" dirty="0"/>
          </a:p>
        </p:txBody>
      </p:sp>
      <p:sp>
        <p:nvSpPr>
          <p:cNvPr id="3" name="Content Placeholder 2"/>
          <p:cNvSpPr>
            <a:spLocks noGrp="1"/>
          </p:cNvSpPr>
          <p:nvPr>
            <p:ph sz="quarter" idx="13"/>
          </p:nvPr>
        </p:nvSpPr>
        <p:spPr/>
        <p:txBody>
          <a:bodyPr>
            <a:normAutofit fontScale="85000" lnSpcReduction="20000"/>
          </a:bodyPr>
          <a:lstStyle/>
          <a:p>
            <a:r>
              <a:rPr lang="en-US" dirty="0"/>
              <a:t>Discusses and resolves issues that cannot be resolved by the project team</a:t>
            </a:r>
          </a:p>
          <a:p>
            <a:r>
              <a:rPr lang="en-US" dirty="0"/>
              <a:t>Reviews all budget-related information regarding deliverables for the project</a:t>
            </a:r>
          </a:p>
          <a:p>
            <a:r>
              <a:rPr lang="en-US" dirty="0"/>
              <a:t>Is responsible for organization-wide communications</a:t>
            </a:r>
          </a:p>
          <a:p>
            <a:r>
              <a:rPr lang="en-US" dirty="0"/>
              <a:t>Provides guidance and mentoring to the project sponsors, project manager, and teams</a:t>
            </a:r>
          </a:p>
          <a:p>
            <a:r>
              <a:rPr lang="en-US" dirty="0"/>
              <a:t>Ensures that requirements of the business are adequately represented to the individual projects</a:t>
            </a:r>
          </a:p>
          <a:p>
            <a:r>
              <a:rPr lang="en-US" dirty="0"/>
              <a:t>Represents all affected business areas as determined by the project sponsor and project manager </a:t>
            </a:r>
          </a:p>
          <a:p>
            <a:r>
              <a:rPr lang="en-US" dirty="0"/>
              <a:t>Reviews and makes recommendations on scope changes</a:t>
            </a:r>
          </a:p>
          <a:p>
            <a:r>
              <a:rPr lang="en-US" dirty="0"/>
              <a:t>Monitors project progress</a:t>
            </a:r>
          </a:p>
        </p:txBody>
      </p:sp>
    </p:spTree>
    <p:extLst>
      <p:ext uri="{BB962C8B-B14F-4D97-AF65-F5344CB8AC3E}">
        <p14:creationId xmlns:p14="http://schemas.microsoft.com/office/powerpoint/2010/main" val="2011982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Plan</a:t>
            </a:r>
            <a:endParaRPr lang="en-US" dirty="0"/>
          </a:p>
        </p:txBody>
      </p:sp>
      <p:sp>
        <p:nvSpPr>
          <p:cNvPr id="3" name="Content Placeholder 2"/>
          <p:cNvSpPr>
            <a:spLocks noGrp="1"/>
          </p:cNvSpPr>
          <p:nvPr>
            <p:ph sz="quarter" idx="13"/>
          </p:nvPr>
        </p:nvSpPr>
        <p:spPr/>
        <p:txBody>
          <a:bodyPr>
            <a:normAutofit lnSpcReduction="10000"/>
          </a:bodyPr>
          <a:lstStyle/>
          <a:p>
            <a:r>
              <a:rPr lang="en-US" dirty="0"/>
              <a:t>The project managers will be responsible for facilitating communication between team members, stakeholders, and the project sponsors. </a:t>
            </a:r>
            <a:endParaRPr lang="en-US" b="1" dirty="0" smtClean="0"/>
          </a:p>
          <a:p>
            <a:r>
              <a:rPr lang="en-US" dirty="0"/>
              <a:t>Meetings will be scheduled with high level stakeholders monthly to submit progress reports and to address any concerns or suggestions regarding the progress of the project. </a:t>
            </a:r>
            <a:endParaRPr lang="en-US" dirty="0" smtClean="0"/>
          </a:p>
          <a:p>
            <a:r>
              <a:rPr lang="en-US" dirty="0" smtClean="0"/>
              <a:t>Formal </a:t>
            </a:r>
            <a:r>
              <a:rPr lang="en-US" dirty="0"/>
              <a:t>written progress reports will be submitted to the project sponsor at the end of each week.  At the beginning of each week, a morning meeting will be held with all project members to discuss plans for work to be completed on the project for the week and to discuss any issues or conflicts that may arise.</a:t>
            </a:r>
            <a:endParaRPr lang="en-US" dirty="0"/>
          </a:p>
        </p:txBody>
      </p:sp>
    </p:spTree>
    <p:extLst>
      <p:ext uri="{BB962C8B-B14F-4D97-AF65-F5344CB8AC3E}">
        <p14:creationId xmlns:p14="http://schemas.microsoft.com/office/powerpoint/2010/main" val="3106822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Manager Authority</a:t>
            </a:r>
            <a:endParaRPr lang="en-US" dirty="0"/>
          </a:p>
        </p:txBody>
      </p:sp>
      <p:sp>
        <p:nvSpPr>
          <p:cNvPr id="3" name="Content Placeholder 2"/>
          <p:cNvSpPr>
            <a:spLocks noGrp="1"/>
          </p:cNvSpPr>
          <p:nvPr>
            <p:ph sz="quarter" idx="13"/>
          </p:nvPr>
        </p:nvSpPr>
        <p:spPr/>
        <p:txBody>
          <a:bodyPr/>
          <a:lstStyle/>
          <a:p>
            <a:r>
              <a:rPr lang="en-US" dirty="0"/>
              <a:t>The project managers have authority over the authorized members of the project team.  The project managers are also authorized to hire consultants for the design process of the </a:t>
            </a:r>
            <a:r>
              <a:rPr lang="en-US" dirty="0" smtClean="0"/>
              <a:t>project</a:t>
            </a:r>
          </a:p>
          <a:p>
            <a:r>
              <a:rPr lang="en-US" dirty="0" smtClean="0"/>
              <a:t>Project </a:t>
            </a:r>
            <a:r>
              <a:rPr lang="en-US" dirty="0"/>
              <a:t>managers are authorized to budget up to $500,000 for the purposes of completing the project.  Managers are required to submit budget decisions to the project sponsor for approval prior to execution</a:t>
            </a:r>
            <a:r>
              <a:rPr lang="en-US" dirty="0" smtClean="0"/>
              <a:t>.</a:t>
            </a:r>
          </a:p>
          <a:p>
            <a:r>
              <a:rPr lang="en-US" dirty="0"/>
              <a:t>Managers are required to make period status reports as directed.  Project managers operate under the direction of the project sponsor.</a:t>
            </a:r>
          </a:p>
          <a:p>
            <a:endParaRPr lang="en-US" dirty="0"/>
          </a:p>
        </p:txBody>
      </p:sp>
    </p:spTree>
    <p:extLst>
      <p:ext uri="{BB962C8B-B14F-4D97-AF65-F5344CB8AC3E}">
        <p14:creationId xmlns:p14="http://schemas.microsoft.com/office/powerpoint/2010/main" val="2589159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362" y="0"/>
            <a:ext cx="10364451" cy="824521"/>
          </a:xfrm>
        </p:spPr>
        <p:txBody>
          <a:bodyPr/>
          <a:lstStyle/>
          <a:p>
            <a:r>
              <a:rPr lang="en-US" dirty="0" smtClean="0"/>
              <a:t>Work Breakdown Schedule</a:t>
            </a:r>
            <a:endParaRPr lang="en-US" dirty="0"/>
          </a:p>
        </p:txBody>
      </p:sp>
      <p:pic>
        <p:nvPicPr>
          <p:cNvPr id="6" name="Content Placeholder 5"/>
          <p:cNvPicPr>
            <a:picLocks noGrp="1" noChangeAspect="1"/>
          </p:cNvPicPr>
          <p:nvPr>
            <p:ph sz="quarter" idx="13"/>
          </p:nvPr>
        </p:nvPicPr>
        <p:blipFill>
          <a:blip r:embed="rId2"/>
          <a:stretch>
            <a:fillRect/>
          </a:stretch>
        </p:blipFill>
        <p:spPr>
          <a:xfrm>
            <a:off x="557214" y="700087"/>
            <a:ext cx="10849600" cy="6043613"/>
          </a:xfrm>
        </p:spPr>
      </p:pic>
    </p:spTree>
    <p:extLst>
      <p:ext uri="{BB962C8B-B14F-4D97-AF65-F5344CB8AC3E}">
        <p14:creationId xmlns:p14="http://schemas.microsoft.com/office/powerpoint/2010/main" val="653659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Dell’s Mission Statement and Desire</a:t>
            </a:r>
            <a:endParaRPr lang="en-US" dirty="0"/>
          </a:p>
        </p:txBody>
      </p:sp>
      <p:sp>
        <p:nvSpPr>
          <p:cNvPr id="3" name="Content Placeholder 2"/>
          <p:cNvSpPr>
            <a:spLocks noGrp="1"/>
          </p:cNvSpPr>
          <p:nvPr>
            <p:ph sz="quarter" idx="13"/>
          </p:nvPr>
        </p:nvSpPr>
        <p:spPr/>
        <p:txBody>
          <a:bodyPr/>
          <a:lstStyle/>
          <a:p>
            <a:r>
              <a:rPr lang="en-US" dirty="0"/>
              <a:t>“strive to provide the best possible customer experience by offering superior value; high-quality, relevant technology; customized systems; superior service and support; and differentiated products and services that are easy to buy and use”. </a:t>
            </a:r>
            <a:endParaRPr lang="en-US" dirty="0" smtClean="0"/>
          </a:p>
          <a:p>
            <a:r>
              <a:rPr lang="en-US" dirty="0"/>
              <a:t>Dell has established an effective e-commerce application for the purpose of selling technology products to retail customers and desires to offer their extensive line of products and services via an e-commerce platform in a business to business fashion. </a:t>
            </a:r>
            <a:endParaRPr lang="en-US" dirty="0"/>
          </a:p>
        </p:txBody>
      </p:sp>
    </p:spTree>
    <p:extLst>
      <p:ext uri="{BB962C8B-B14F-4D97-AF65-F5344CB8AC3E}">
        <p14:creationId xmlns:p14="http://schemas.microsoft.com/office/powerpoint/2010/main" val="989790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Gantt Chart</a:t>
            </a:r>
            <a:endParaRPr lang="en-US" dirty="0"/>
          </a:p>
        </p:txBody>
      </p:sp>
      <p:sp>
        <p:nvSpPr>
          <p:cNvPr id="3" name="Content Placeholder 2"/>
          <p:cNvSpPr>
            <a:spLocks noGrp="1"/>
          </p:cNvSpPr>
          <p:nvPr>
            <p:ph sz="quarter" idx="13"/>
          </p:nvPr>
        </p:nvSpPr>
        <p:spPr/>
        <p:txBody>
          <a:bodyPr/>
          <a:lstStyle/>
          <a:p>
            <a:r>
              <a:rPr lang="en-US" dirty="0" smtClean="0"/>
              <a:t>See attached 24pg attached chart</a:t>
            </a:r>
            <a:endParaRPr lang="en-US" dirty="0"/>
          </a:p>
        </p:txBody>
      </p:sp>
    </p:spTree>
    <p:extLst>
      <p:ext uri="{BB962C8B-B14F-4D97-AF65-F5344CB8AC3E}">
        <p14:creationId xmlns:p14="http://schemas.microsoft.com/office/powerpoint/2010/main" val="1192350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Estimate: Hardware and Software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079092119"/>
              </p:ext>
            </p:extLst>
          </p:nvPr>
        </p:nvGraphicFramePr>
        <p:xfrm>
          <a:off x="1189037" y="1948179"/>
          <a:ext cx="9426575" cy="4443476"/>
        </p:xfrm>
        <a:graphic>
          <a:graphicData uri="http://schemas.openxmlformats.org/drawingml/2006/table">
            <a:tbl>
              <a:tblPr firstRow="1" bandRow="1">
                <a:tableStyleId>{5C22544A-7EE6-4342-B048-85BDC9FD1C3A}</a:tableStyleId>
              </a:tblPr>
              <a:tblGrid>
                <a:gridCol w="1885315">
                  <a:extLst>
                    <a:ext uri="{9D8B030D-6E8A-4147-A177-3AD203B41FA5}">
                      <a16:colId xmlns:a16="http://schemas.microsoft.com/office/drawing/2014/main" val="2122495110"/>
                    </a:ext>
                  </a:extLst>
                </a:gridCol>
                <a:gridCol w="1885315">
                  <a:extLst>
                    <a:ext uri="{9D8B030D-6E8A-4147-A177-3AD203B41FA5}">
                      <a16:colId xmlns:a16="http://schemas.microsoft.com/office/drawing/2014/main" val="3885282535"/>
                    </a:ext>
                  </a:extLst>
                </a:gridCol>
                <a:gridCol w="1885315">
                  <a:extLst>
                    <a:ext uri="{9D8B030D-6E8A-4147-A177-3AD203B41FA5}">
                      <a16:colId xmlns:a16="http://schemas.microsoft.com/office/drawing/2014/main" val="3189788274"/>
                    </a:ext>
                  </a:extLst>
                </a:gridCol>
                <a:gridCol w="1885315">
                  <a:extLst>
                    <a:ext uri="{9D8B030D-6E8A-4147-A177-3AD203B41FA5}">
                      <a16:colId xmlns:a16="http://schemas.microsoft.com/office/drawing/2014/main" val="3358109221"/>
                    </a:ext>
                  </a:extLst>
                </a:gridCol>
                <a:gridCol w="1885315">
                  <a:extLst>
                    <a:ext uri="{9D8B030D-6E8A-4147-A177-3AD203B41FA5}">
                      <a16:colId xmlns:a16="http://schemas.microsoft.com/office/drawing/2014/main" val="601188229"/>
                    </a:ext>
                  </a:extLst>
                </a:gridCol>
              </a:tblGrid>
              <a:tr h="485140">
                <a:tc>
                  <a:txBody>
                    <a:bodyPr/>
                    <a:lstStyle/>
                    <a:p>
                      <a:r>
                        <a:rPr lang="en-US" dirty="0" smtClean="0"/>
                        <a:t>Name</a:t>
                      </a:r>
                      <a:endParaRPr lang="en-US" dirty="0"/>
                    </a:p>
                  </a:txBody>
                  <a:tcPr/>
                </a:tc>
                <a:tc>
                  <a:txBody>
                    <a:bodyPr/>
                    <a:lstStyle/>
                    <a:p>
                      <a:r>
                        <a:rPr lang="en-US" dirty="0" err="1" smtClean="0"/>
                        <a:t>Qty</a:t>
                      </a:r>
                      <a:endParaRPr lang="en-US" dirty="0"/>
                    </a:p>
                  </a:txBody>
                  <a:tcPr/>
                </a:tc>
                <a:tc>
                  <a:txBody>
                    <a:bodyPr/>
                    <a:lstStyle/>
                    <a:p>
                      <a:r>
                        <a:rPr lang="en-US" dirty="0" smtClean="0"/>
                        <a:t>Description</a:t>
                      </a:r>
                      <a:endParaRPr lang="en-US" dirty="0"/>
                    </a:p>
                  </a:txBody>
                  <a:tcPr/>
                </a:tc>
                <a:tc>
                  <a:txBody>
                    <a:bodyPr/>
                    <a:lstStyle/>
                    <a:p>
                      <a:r>
                        <a:rPr lang="en-US" dirty="0" smtClean="0"/>
                        <a:t>Unit</a:t>
                      </a:r>
                      <a:r>
                        <a:rPr lang="en-US" baseline="0" dirty="0" smtClean="0"/>
                        <a:t> Price</a:t>
                      </a:r>
                      <a:endParaRPr lang="en-US" dirty="0"/>
                    </a:p>
                  </a:txBody>
                  <a:tcPr/>
                </a:tc>
                <a:tc>
                  <a:txBody>
                    <a:bodyPr/>
                    <a:lstStyle/>
                    <a:p>
                      <a:r>
                        <a:rPr lang="en-US" dirty="0" smtClean="0"/>
                        <a:t>Total</a:t>
                      </a:r>
                      <a:endParaRPr lang="en-US" dirty="0"/>
                    </a:p>
                  </a:txBody>
                  <a:tcPr/>
                </a:tc>
                <a:extLst>
                  <a:ext uri="{0D108BD9-81ED-4DB2-BD59-A6C34878D82A}">
                    <a16:rowId xmlns:a16="http://schemas.microsoft.com/office/drawing/2014/main" val="2916904824"/>
                  </a:ext>
                </a:extLst>
              </a:tr>
              <a:tr h="485140">
                <a:tc>
                  <a:txBody>
                    <a:bodyPr/>
                    <a:lstStyle/>
                    <a:p>
                      <a:r>
                        <a:rPr lang="en-US" dirty="0" smtClean="0"/>
                        <a:t>Laptops</a:t>
                      </a:r>
                    </a:p>
                  </a:txBody>
                  <a:tcPr/>
                </a:tc>
                <a:tc>
                  <a:txBody>
                    <a:bodyPr/>
                    <a:lstStyle/>
                    <a:p>
                      <a:pPr algn="ctr"/>
                      <a:r>
                        <a:rPr lang="en-US" b="0" dirty="0" smtClean="0"/>
                        <a:t>10</a:t>
                      </a:r>
                      <a:endParaRPr lang="en-US" b="0" dirty="0"/>
                    </a:p>
                  </a:txBody>
                  <a:tcPr/>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Ubuntu-based Dell XPS 13 laptop</a:t>
                      </a:r>
                    </a:p>
                  </a:txBody>
                  <a:tcPr marL="68580" marR="68580" marT="0" marB="0"/>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$1049.00</a:t>
                      </a:r>
                    </a:p>
                  </a:txBody>
                  <a:tcPr marL="68580" marR="68580" marT="0" marB="0"/>
                </a:tc>
                <a:tc>
                  <a:txBody>
                    <a:bodyPr/>
                    <a:lstStyle/>
                    <a:p>
                      <a:pPr marL="0" marR="0" algn="l">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$10,490</a:t>
                      </a:r>
                    </a:p>
                  </a:txBody>
                  <a:tcPr marL="68580" marR="68580" marT="0" marB="0"/>
                </a:tc>
                <a:extLst>
                  <a:ext uri="{0D108BD9-81ED-4DB2-BD59-A6C34878D82A}">
                    <a16:rowId xmlns:a16="http://schemas.microsoft.com/office/drawing/2014/main" val="2679150786"/>
                  </a:ext>
                </a:extLst>
              </a:tr>
              <a:tr h="485140">
                <a:tc>
                  <a:txBody>
                    <a:bodyPr/>
                    <a:lstStyle/>
                    <a:p>
                      <a:r>
                        <a:rPr lang="en-US" dirty="0" smtClean="0"/>
                        <a:t>Web Servers</a:t>
                      </a:r>
                      <a:endParaRPr lang="en-US" dirty="0"/>
                    </a:p>
                  </a:txBody>
                  <a:tcPr/>
                </a:tc>
                <a:tc>
                  <a:txBody>
                    <a:bodyPr/>
                    <a:lstStyle/>
                    <a:p>
                      <a:pPr algn="ctr"/>
                      <a:r>
                        <a:rPr lang="en-US" dirty="0" smtClean="0"/>
                        <a:t>7</a:t>
                      </a:r>
                      <a:endParaRPr lang="en-US" dirty="0"/>
                    </a:p>
                  </a:txBody>
                  <a:tcPr/>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Red Hat Enterprise Linux server</a:t>
                      </a:r>
                    </a:p>
                  </a:txBody>
                  <a:tcPr marL="68580" marR="68580" marT="0" marB="0"/>
                </a:tc>
                <a:tc>
                  <a:txBody>
                    <a:bodyPr/>
                    <a:lstStyle/>
                    <a:p>
                      <a:pPr marL="0" marR="0" algn="l">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$1491</a:t>
                      </a:r>
                    </a:p>
                  </a:txBody>
                  <a:tcPr marL="68580" marR="68580" marT="0" marB="0"/>
                </a:tc>
                <a:tc>
                  <a:txBody>
                    <a:bodyPr/>
                    <a:lstStyle/>
                    <a:p>
                      <a:pPr marL="0" marR="0" algn="l">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$10,437</a:t>
                      </a:r>
                    </a:p>
                  </a:txBody>
                  <a:tcPr marL="68580" marR="68580" marT="0" marB="0"/>
                </a:tc>
                <a:extLst>
                  <a:ext uri="{0D108BD9-81ED-4DB2-BD59-A6C34878D82A}">
                    <a16:rowId xmlns:a16="http://schemas.microsoft.com/office/drawing/2014/main" val="3064675377"/>
                  </a:ext>
                </a:extLst>
              </a:tr>
              <a:tr h="485140">
                <a:tc>
                  <a:txBody>
                    <a:bodyPr/>
                    <a:lstStyle/>
                    <a:p>
                      <a:r>
                        <a:rPr lang="en-US" dirty="0" smtClean="0"/>
                        <a:t>Database Servers</a:t>
                      </a:r>
                      <a:endParaRPr lang="en-US" dirty="0"/>
                    </a:p>
                  </a:txBody>
                  <a:tcPr/>
                </a:tc>
                <a:tc>
                  <a:txBody>
                    <a:bodyPr/>
                    <a:lstStyle/>
                    <a:p>
                      <a:pPr algn="ctr"/>
                      <a:r>
                        <a:rPr lang="en-US" dirty="0" smtClean="0"/>
                        <a:t>5</a:t>
                      </a:r>
                      <a:endParaRPr lang="en-US" dirty="0"/>
                    </a:p>
                  </a:txBody>
                  <a:tcPr/>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PowerEdge R320 Rack Server</a:t>
                      </a:r>
                    </a:p>
                  </a:txBody>
                  <a:tcPr marL="68580" marR="68580" marT="0" marB="0"/>
                </a:tc>
                <a:tc>
                  <a:txBody>
                    <a:bodyPr/>
                    <a:lstStyle/>
                    <a:p>
                      <a:pPr marL="0" marR="0" algn="l">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$1310</a:t>
                      </a:r>
                    </a:p>
                  </a:txBody>
                  <a:tcPr marL="68580" marR="68580" marT="0" marB="0"/>
                </a:tc>
                <a:tc>
                  <a:txBody>
                    <a:bodyPr/>
                    <a:lstStyle/>
                    <a:p>
                      <a:pPr marL="0" marR="0" algn="l">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$6550</a:t>
                      </a:r>
                    </a:p>
                  </a:txBody>
                  <a:tcPr marL="68580" marR="68580" marT="0" marB="0"/>
                </a:tc>
                <a:extLst>
                  <a:ext uri="{0D108BD9-81ED-4DB2-BD59-A6C34878D82A}">
                    <a16:rowId xmlns:a16="http://schemas.microsoft.com/office/drawing/2014/main" val="262313096"/>
                  </a:ext>
                </a:extLst>
              </a:tr>
              <a:tr h="485140">
                <a:tc>
                  <a:txBody>
                    <a:bodyPr/>
                    <a:lstStyle/>
                    <a:p>
                      <a:r>
                        <a:rPr lang="en-US" dirty="0" smtClean="0"/>
                        <a:t>Firewall Devices</a:t>
                      </a:r>
                      <a:endParaRPr lang="en-US" dirty="0"/>
                    </a:p>
                  </a:txBody>
                  <a:tcPr/>
                </a:tc>
                <a:tc>
                  <a:txBody>
                    <a:bodyPr/>
                    <a:lstStyle/>
                    <a:p>
                      <a:pPr algn="ctr"/>
                      <a:r>
                        <a:rPr lang="en-US" dirty="0" smtClean="0"/>
                        <a:t>12</a:t>
                      </a:r>
                      <a:endParaRPr lang="en-US" dirty="0"/>
                    </a:p>
                  </a:txBody>
                  <a:tcPr/>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Cisco Meraki MX64</a:t>
                      </a:r>
                    </a:p>
                  </a:txBody>
                  <a:tcPr marL="68580" marR="68580" marT="0" marB="0"/>
                </a:tc>
                <a:tc>
                  <a:txBody>
                    <a:bodyPr/>
                    <a:lstStyle/>
                    <a:p>
                      <a:pPr marL="0" marR="0" algn="l">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$399.00</a:t>
                      </a:r>
                    </a:p>
                  </a:txBody>
                  <a:tcPr marL="68580" marR="68580" marT="0" marB="0"/>
                </a:tc>
                <a:tc>
                  <a:txBody>
                    <a:bodyPr/>
                    <a:lstStyle/>
                    <a:p>
                      <a:pPr marL="0" marR="0" algn="l">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$4,788</a:t>
                      </a:r>
                    </a:p>
                  </a:txBody>
                  <a:tcPr marL="68580" marR="68580" marT="0" marB="0"/>
                </a:tc>
                <a:extLst>
                  <a:ext uri="{0D108BD9-81ED-4DB2-BD59-A6C34878D82A}">
                    <a16:rowId xmlns:a16="http://schemas.microsoft.com/office/drawing/2014/main" val="3136130897"/>
                  </a:ext>
                </a:extLst>
              </a:tr>
              <a:tr h="485140">
                <a:tc>
                  <a:txBody>
                    <a:bodyPr/>
                    <a:lstStyle/>
                    <a:p>
                      <a:r>
                        <a:rPr lang="en-US" dirty="0" smtClean="0"/>
                        <a:t>Network Devices</a:t>
                      </a:r>
                      <a:endParaRPr lang="en-US" dirty="0"/>
                    </a:p>
                  </a:txBody>
                  <a:tcPr/>
                </a:tc>
                <a:tc>
                  <a:txBody>
                    <a:bodyPr/>
                    <a:lstStyle/>
                    <a:p>
                      <a:pPr algn="ctr"/>
                      <a:r>
                        <a:rPr lang="en-US" dirty="0" smtClean="0"/>
                        <a:t>-</a:t>
                      </a:r>
                      <a:endParaRPr lang="en-US" dirty="0"/>
                    </a:p>
                  </a:txBody>
                  <a:tcPr/>
                </a:tc>
                <a:tc>
                  <a:txBody>
                    <a:bodyPr/>
                    <a:lstStyle/>
                    <a:p>
                      <a:endParaRPr lang="en-US"/>
                    </a:p>
                  </a:txBody>
                  <a:tcPr/>
                </a:tc>
                <a:tc>
                  <a:txBody>
                    <a:bodyPr/>
                    <a:lstStyle/>
                    <a:p>
                      <a:pPr marL="0" marR="0" algn="l">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lgn="l">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$1,000</a:t>
                      </a:r>
                    </a:p>
                  </a:txBody>
                  <a:tcPr marL="68580" marR="68580" marT="0" marB="0"/>
                </a:tc>
                <a:extLst>
                  <a:ext uri="{0D108BD9-81ED-4DB2-BD59-A6C34878D82A}">
                    <a16:rowId xmlns:a16="http://schemas.microsoft.com/office/drawing/2014/main" val="1338935877"/>
                  </a:ext>
                </a:extLst>
              </a:tr>
              <a:tr h="485140">
                <a:tc>
                  <a:txBody>
                    <a:bodyPr/>
                    <a:lstStyle/>
                    <a:p>
                      <a:r>
                        <a:rPr lang="en-US" dirty="0" smtClean="0"/>
                        <a:t>Contingency</a:t>
                      </a:r>
                      <a:r>
                        <a:rPr lang="en-US" baseline="0" dirty="0" smtClean="0"/>
                        <a:t> Reserve</a:t>
                      </a:r>
                      <a:endParaRPr lang="en-US" dirty="0"/>
                    </a:p>
                  </a:txBody>
                  <a:tcPr/>
                </a:tc>
                <a:tc>
                  <a:txBody>
                    <a:bodyPr/>
                    <a:lstStyle/>
                    <a:p>
                      <a:pPr algn="ctr"/>
                      <a:r>
                        <a:rPr lang="en-US" dirty="0" smtClean="0"/>
                        <a:t>1</a:t>
                      </a:r>
                      <a:endParaRPr lang="en-US" dirty="0"/>
                    </a:p>
                  </a:txBody>
                  <a:tcPr/>
                </a:tc>
                <a:tc>
                  <a:txBody>
                    <a:bodyPr/>
                    <a:lstStyle/>
                    <a:p>
                      <a:r>
                        <a:rPr lang="en-US" dirty="0" smtClean="0"/>
                        <a:t>Unforeseen Issues</a:t>
                      </a:r>
                      <a:endParaRPr lang="en-US" dirty="0"/>
                    </a:p>
                  </a:txBody>
                  <a:tcPr/>
                </a:tc>
                <a:tc>
                  <a:txBody>
                    <a:bodyPr/>
                    <a:lstStyle/>
                    <a:p>
                      <a:pPr marL="0" marR="0" algn="l">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$3,320</a:t>
                      </a:r>
                    </a:p>
                  </a:txBody>
                  <a:tcPr marL="68580" marR="68580" marT="0" marB="0"/>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$3,320</a:t>
                      </a:r>
                    </a:p>
                  </a:txBody>
                  <a:tcPr marL="68580" marR="68580" marT="0" marB="0"/>
                </a:tc>
                <a:extLst>
                  <a:ext uri="{0D108BD9-81ED-4DB2-BD59-A6C34878D82A}">
                    <a16:rowId xmlns:a16="http://schemas.microsoft.com/office/drawing/2014/main" val="3485375876"/>
                  </a:ext>
                </a:extLst>
              </a:tr>
              <a:tr h="4851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b="1" dirty="0" smtClean="0"/>
                        <a:t>Total:</a:t>
                      </a:r>
                      <a:endParaRPr lang="en-US" b="1" dirty="0"/>
                    </a:p>
                  </a:txBody>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$36,585</a:t>
                      </a:r>
                    </a:p>
                  </a:txBody>
                  <a:tcPr marL="68580" marR="68580" marT="0" marB="0"/>
                </a:tc>
                <a:extLst>
                  <a:ext uri="{0D108BD9-81ED-4DB2-BD59-A6C34878D82A}">
                    <a16:rowId xmlns:a16="http://schemas.microsoft.com/office/drawing/2014/main" val="3204691765"/>
                  </a:ext>
                </a:extLst>
              </a:tr>
            </a:tbl>
          </a:graphicData>
        </a:graphic>
      </p:graphicFrame>
    </p:spTree>
    <p:extLst>
      <p:ext uri="{BB962C8B-B14F-4D97-AF65-F5344CB8AC3E}">
        <p14:creationId xmlns:p14="http://schemas.microsoft.com/office/powerpoint/2010/main" val="3952531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Estimate: Infrastructure and Facility</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960855969"/>
              </p:ext>
            </p:extLst>
          </p:nvPr>
        </p:nvGraphicFramePr>
        <p:xfrm>
          <a:off x="913775" y="1943097"/>
          <a:ext cx="10364451" cy="4257675"/>
        </p:xfrm>
        <a:graphic>
          <a:graphicData uri="http://schemas.openxmlformats.org/drawingml/2006/table">
            <a:tbl>
              <a:tblPr firstRow="1" firstCol="1" bandRow="1">
                <a:tableStyleId>{5C22544A-7EE6-4342-B048-85BDC9FD1C3A}</a:tableStyleId>
              </a:tblPr>
              <a:tblGrid>
                <a:gridCol w="3743635">
                  <a:extLst>
                    <a:ext uri="{9D8B030D-6E8A-4147-A177-3AD203B41FA5}">
                      <a16:colId xmlns:a16="http://schemas.microsoft.com/office/drawing/2014/main" val="3539545731"/>
                    </a:ext>
                  </a:extLst>
                </a:gridCol>
                <a:gridCol w="1434581">
                  <a:extLst>
                    <a:ext uri="{9D8B030D-6E8A-4147-A177-3AD203B41FA5}">
                      <a16:colId xmlns:a16="http://schemas.microsoft.com/office/drawing/2014/main" val="464179875"/>
                    </a:ext>
                  </a:extLst>
                </a:gridCol>
                <a:gridCol w="616000">
                  <a:extLst>
                    <a:ext uri="{9D8B030D-6E8A-4147-A177-3AD203B41FA5}">
                      <a16:colId xmlns:a16="http://schemas.microsoft.com/office/drawing/2014/main" val="3817922385"/>
                    </a:ext>
                  </a:extLst>
                </a:gridCol>
                <a:gridCol w="1985116">
                  <a:extLst>
                    <a:ext uri="{9D8B030D-6E8A-4147-A177-3AD203B41FA5}">
                      <a16:colId xmlns:a16="http://schemas.microsoft.com/office/drawing/2014/main" val="4061708182"/>
                    </a:ext>
                  </a:extLst>
                </a:gridCol>
                <a:gridCol w="2585119">
                  <a:extLst>
                    <a:ext uri="{9D8B030D-6E8A-4147-A177-3AD203B41FA5}">
                      <a16:colId xmlns:a16="http://schemas.microsoft.com/office/drawing/2014/main" val="4161230897"/>
                    </a:ext>
                  </a:extLst>
                </a:gridCol>
              </a:tblGrid>
              <a:tr h="529045">
                <a:tc>
                  <a:txBody>
                    <a:bodyPr/>
                    <a:lstStyle/>
                    <a:p>
                      <a:pPr marL="0" marR="0">
                        <a:lnSpc>
                          <a:spcPct val="107000"/>
                        </a:lnSpc>
                        <a:spcBef>
                          <a:spcPts val="0"/>
                        </a:spcBef>
                        <a:spcAft>
                          <a:spcPts val="0"/>
                        </a:spcAft>
                      </a:pPr>
                      <a:r>
                        <a:rPr lang="en-US" sz="1800">
                          <a:effectLst/>
                        </a:rPr>
                        <a:t>Facility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Qty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800">
                          <a:effectLst/>
                        </a:rPr>
                        <a:t>Price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pPr>
                      <a:r>
                        <a:rPr lang="en-US" sz="1800">
                          <a:effectLst/>
                        </a:rPr>
                        <a:t>Total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9268819"/>
                  </a:ext>
                </a:extLst>
              </a:tr>
              <a:tr h="529045">
                <a:tc>
                  <a:txBody>
                    <a:bodyPr/>
                    <a:lstStyle/>
                    <a:p>
                      <a:pPr marL="0" marR="0">
                        <a:lnSpc>
                          <a:spcPct val="107000"/>
                        </a:lnSpc>
                        <a:spcBef>
                          <a:spcPts val="0"/>
                        </a:spcBef>
                        <a:spcAft>
                          <a:spcPts val="0"/>
                        </a:spcAft>
                      </a:pPr>
                      <a:r>
                        <a:rPr lang="en-US" sz="1800">
                          <a:effectLst/>
                        </a:rPr>
                        <a:t>Office space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2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800">
                          <a:effectLst/>
                        </a:rPr>
                        <a:t>$900/month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pPr>
                      <a:r>
                        <a:rPr lang="en-US" sz="1800">
                          <a:effectLst/>
                        </a:rPr>
                        <a:t>$8100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445909"/>
                  </a:ext>
                </a:extLst>
              </a:tr>
              <a:tr h="1083405">
                <a:tc>
                  <a:txBody>
                    <a:bodyPr/>
                    <a:lstStyle/>
                    <a:p>
                      <a:pPr marL="0" marR="0">
                        <a:lnSpc>
                          <a:spcPct val="107000"/>
                        </a:lnSpc>
                        <a:spcBef>
                          <a:spcPts val="0"/>
                        </a:spcBef>
                        <a:spcAft>
                          <a:spcPts val="0"/>
                        </a:spcAft>
                      </a:pPr>
                      <a:r>
                        <a:rPr lang="en-US" sz="1800">
                          <a:effectLst/>
                        </a:rPr>
                        <a:t>Networking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800">
                          <a:effectLst/>
                        </a:rPr>
                        <a:t>$1500 one-time expense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pPr>
                      <a:r>
                        <a:rPr lang="en-US" sz="1800">
                          <a:effectLst/>
                        </a:rPr>
                        <a:t>$1500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9577607"/>
                  </a:ext>
                </a:extLst>
              </a:tr>
              <a:tr h="529045">
                <a:tc>
                  <a:txBody>
                    <a:bodyPr/>
                    <a:lstStyle/>
                    <a:p>
                      <a:pPr marL="0" marR="0">
                        <a:lnSpc>
                          <a:spcPct val="107000"/>
                        </a:lnSpc>
                        <a:spcBef>
                          <a:spcPts val="0"/>
                        </a:spcBef>
                        <a:spcAft>
                          <a:spcPts val="0"/>
                        </a:spcAft>
                      </a:pPr>
                      <a:r>
                        <a:rPr lang="en-US" sz="1800">
                          <a:effectLst/>
                        </a:rPr>
                        <a:t>Internet service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800" dirty="0">
                          <a:effectLst/>
                        </a:rPr>
                        <a:t>$600/month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pPr>
                      <a:r>
                        <a:rPr lang="en-US" sz="1800">
                          <a:effectLst/>
                        </a:rPr>
                        <a:t>$5400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1642677"/>
                  </a:ext>
                </a:extLst>
              </a:tr>
              <a:tr h="529045">
                <a:tc>
                  <a:txBody>
                    <a:bodyPr/>
                    <a:lstStyle/>
                    <a:p>
                      <a:pPr marL="0" marR="0">
                        <a:lnSpc>
                          <a:spcPct val="107000"/>
                        </a:lnSpc>
                        <a:spcBef>
                          <a:spcPts val="0"/>
                        </a:spcBef>
                        <a:spcAft>
                          <a:spcPts val="0"/>
                        </a:spcAft>
                      </a:pPr>
                      <a:r>
                        <a:rPr lang="en-US" sz="1800">
                          <a:effectLst/>
                        </a:rPr>
                        <a:t>Utilities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800">
                          <a:effectLst/>
                        </a:rPr>
                        <a:t>$350/month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pPr>
                      <a:r>
                        <a:rPr lang="en-US" sz="1800">
                          <a:effectLst/>
                        </a:rPr>
                        <a:t>$3150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9007854"/>
                  </a:ext>
                </a:extLst>
              </a:tr>
              <a:tr h="529045">
                <a:tc>
                  <a:txBody>
                    <a:bodyPr/>
                    <a:lstStyle/>
                    <a:p>
                      <a:pPr marL="0" marR="0">
                        <a:lnSpc>
                          <a:spcPct val="107000"/>
                        </a:lnSpc>
                        <a:spcBef>
                          <a:spcPts val="0"/>
                        </a:spcBef>
                        <a:spcAft>
                          <a:spcPts val="0"/>
                        </a:spcAft>
                      </a:pPr>
                      <a:r>
                        <a:rPr lang="en-US" sz="1800">
                          <a:effectLst/>
                        </a:rPr>
                        <a:t>Contingency Reserve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800">
                          <a:effectLst/>
                        </a:rPr>
                        <a:t>$1800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pPr>
                      <a:r>
                        <a:rPr lang="en-US" sz="1800">
                          <a:effectLst/>
                        </a:rPr>
                        <a:t>$1800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3608939"/>
                  </a:ext>
                </a:extLst>
              </a:tr>
              <a:tr h="529045">
                <a:tc gridSpan="3">
                  <a:txBody>
                    <a:bodyPr/>
                    <a:lstStyle/>
                    <a:p>
                      <a:pPr marL="0" marR="0">
                        <a:lnSpc>
                          <a:spcPct val="107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0"/>
                        </a:spcAft>
                      </a:pPr>
                      <a:r>
                        <a:rPr lang="en-US" sz="1800">
                          <a:effectLst/>
                        </a:rPr>
                        <a:t>Total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19,950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2278702"/>
                  </a:ext>
                </a:extLst>
              </a:tr>
            </a:tbl>
          </a:graphicData>
        </a:graphic>
      </p:graphicFrame>
    </p:spTree>
    <p:extLst>
      <p:ext uri="{BB962C8B-B14F-4D97-AF65-F5344CB8AC3E}">
        <p14:creationId xmlns:p14="http://schemas.microsoft.com/office/powerpoint/2010/main" val="2180707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Estimate: Labor Cost</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761291698"/>
              </p:ext>
            </p:extLst>
          </p:nvPr>
        </p:nvGraphicFramePr>
        <p:xfrm>
          <a:off x="913775" y="2214694"/>
          <a:ext cx="10364450" cy="4472981"/>
        </p:xfrm>
        <a:graphic>
          <a:graphicData uri="http://schemas.openxmlformats.org/drawingml/2006/table">
            <a:tbl>
              <a:tblPr firstRow="1" firstCol="1" bandRow="1">
                <a:tableStyleId>{5C22544A-7EE6-4342-B048-85BDC9FD1C3A}</a:tableStyleId>
              </a:tblPr>
              <a:tblGrid>
                <a:gridCol w="2948373">
                  <a:extLst>
                    <a:ext uri="{9D8B030D-6E8A-4147-A177-3AD203B41FA5}">
                      <a16:colId xmlns:a16="http://schemas.microsoft.com/office/drawing/2014/main" val="3315694619"/>
                    </a:ext>
                  </a:extLst>
                </a:gridCol>
                <a:gridCol w="1765048">
                  <a:extLst>
                    <a:ext uri="{9D8B030D-6E8A-4147-A177-3AD203B41FA5}">
                      <a16:colId xmlns:a16="http://schemas.microsoft.com/office/drawing/2014/main" val="669663248"/>
                    </a:ext>
                  </a:extLst>
                </a:gridCol>
                <a:gridCol w="2352073">
                  <a:extLst>
                    <a:ext uri="{9D8B030D-6E8A-4147-A177-3AD203B41FA5}">
                      <a16:colId xmlns:a16="http://schemas.microsoft.com/office/drawing/2014/main" val="2807240010"/>
                    </a:ext>
                  </a:extLst>
                </a:gridCol>
                <a:gridCol w="418164">
                  <a:extLst>
                    <a:ext uri="{9D8B030D-6E8A-4147-A177-3AD203B41FA5}">
                      <a16:colId xmlns:a16="http://schemas.microsoft.com/office/drawing/2014/main" val="3406210832"/>
                    </a:ext>
                  </a:extLst>
                </a:gridCol>
                <a:gridCol w="905051">
                  <a:extLst>
                    <a:ext uri="{9D8B030D-6E8A-4147-A177-3AD203B41FA5}">
                      <a16:colId xmlns:a16="http://schemas.microsoft.com/office/drawing/2014/main" val="3710875042"/>
                    </a:ext>
                  </a:extLst>
                </a:gridCol>
                <a:gridCol w="1975741">
                  <a:extLst>
                    <a:ext uri="{9D8B030D-6E8A-4147-A177-3AD203B41FA5}">
                      <a16:colId xmlns:a16="http://schemas.microsoft.com/office/drawing/2014/main" val="272480785"/>
                    </a:ext>
                  </a:extLst>
                </a:gridCol>
              </a:tblGrid>
              <a:tr h="242456">
                <a:tc>
                  <a:txBody>
                    <a:bodyPr/>
                    <a:lstStyle/>
                    <a:p>
                      <a:pPr marL="0" marR="0">
                        <a:lnSpc>
                          <a:spcPct val="107000"/>
                        </a:lnSpc>
                        <a:spcBef>
                          <a:spcPts val="0"/>
                        </a:spcBef>
                        <a:spcAft>
                          <a:spcPts val="0"/>
                        </a:spcAft>
                      </a:pPr>
                      <a:r>
                        <a:rPr lang="en-US" sz="1800">
                          <a:effectLst/>
                        </a:rPr>
                        <a:t>Title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Qty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Work effort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800">
                          <a:effectLst/>
                        </a:rPr>
                        <a:t>Rate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pPr>
                      <a:r>
                        <a:rPr lang="en-US" sz="1800">
                          <a:effectLst/>
                        </a:rPr>
                        <a:t>Estimate cost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7544475"/>
                  </a:ext>
                </a:extLst>
              </a:tr>
              <a:tr h="496513">
                <a:tc>
                  <a:txBody>
                    <a:bodyPr/>
                    <a:lstStyle/>
                    <a:p>
                      <a:pPr marL="0" marR="0">
                        <a:lnSpc>
                          <a:spcPct val="107000"/>
                        </a:lnSpc>
                        <a:spcBef>
                          <a:spcPts val="0"/>
                        </a:spcBef>
                        <a:spcAft>
                          <a:spcPts val="0"/>
                        </a:spcAft>
                      </a:pPr>
                      <a:r>
                        <a:rPr lang="en-US" sz="1800">
                          <a:effectLst/>
                        </a:rPr>
                        <a:t>Chief marketing officer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90hrs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800">
                          <a:effectLst/>
                        </a:rPr>
                        <a:t>$45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pPr>
                      <a:r>
                        <a:rPr lang="en-US" sz="1800">
                          <a:effectLst/>
                        </a:rPr>
                        <a:t>$4,050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391573"/>
                  </a:ext>
                </a:extLst>
              </a:tr>
              <a:tr h="242456">
                <a:tc>
                  <a:txBody>
                    <a:bodyPr/>
                    <a:lstStyle/>
                    <a:p>
                      <a:pPr marL="0" marR="0">
                        <a:lnSpc>
                          <a:spcPct val="107000"/>
                        </a:lnSpc>
                        <a:spcBef>
                          <a:spcPts val="0"/>
                        </a:spcBef>
                        <a:spcAft>
                          <a:spcPts val="0"/>
                        </a:spcAft>
                      </a:pPr>
                      <a:r>
                        <a:rPr lang="en-US" sz="1800">
                          <a:effectLst/>
                        </a:rPr>
                        <a:t>Marketing officer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90hrs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800">
                          <a:effectLst/>
                        </a:rPr>
                        <a:t>$38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pPr>
                      <a:r>
                        <a:rPr lang="en-US" sz="1800">
                          <a:effectLst/>
                        </a:rPr>
                        <a:t>$3,420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2393789"/>
                  </a:ext>
                </a:extLst>
              </a:tr>
              <a:tr h="242456">
                <a:tc>
                  <a:txBody>
                    <a:bodyPr/>
                    <a:lstStyle/>
                    <a:p>
                      <a:pPr marL="0" marR="0">
                        <a:lnSpc>
                          <a:spcPct val="107000"/>
                        </a:lnSpc>
                        <a:spcBef>
                          <a:spcPts val="0"/>
                        </a:spcBef>
                        <a:spcAft>
                          <a:spcPts val="0"/>
                        </a:spcAft>
                      </a:pPr>
                      <a:r>
                        <a:rPr lang="en-US" sz="1800">
                          <a:effectLst/>
                        </a:rPr>
                        <a:t>Senior administrator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100hrs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800">
                          <a:effectLst/>
                        </a:rPr>
                        <a:t>$58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pPr>
                      <a:r>
                        <a:rPr lang="en-US" sz="1800">
                          <a:effectLst/>
                        </a:rPr>
                        <a:t>$5,800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9730908"/>
                  </a:ext>
                </a:extLst>
              </a:tr>
              <a:tr h="496513">
                <a:tc>
                  <a:txBody>
                    <a:bodyPr/>
                    <a:lstStyle/>
                    <a:p>
                      <a:pPr marL="0" marR="0">
                        <a:lnSpc>
                          <a:spcPct val="107000"/>
                        </a:lnSpc>
                        <a:spcBef>
                          <a:spcPts val="0"/>
                        </a:spcBef>
                        <a:spcAft>
                          <a:spcPts val="0"/>
                        </a:spcAft>
                      </a:pPr>
                      <a:r>
                        <a:rPr lang="en-US" sz="1800">
                          <a:effectLst/>
                        </a:rPr>
                        <a:t>Network administrator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40hrs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800">
                          <a:effectLst/>
                        </a:rPr>
                        <a:t>$45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pPr>
                      <a:r>
                        <a:rPr lang="en-US" sz="1800">
                          <a:effectLst/>
                        </a:rPr>
                        <a:t>$1800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1251409"/>
                  </a:ext>
                </a:extLst>
              </a:tr>
              <a:tr h="496513">
                <a:tc>
                  <a:txBody>
                    <a:bodyPr/>
                    <a:lstStyle/>
                    <a:p>
                      <a:pPr marL="0" marR="0">
                        <a:lnSpc>
                          <a:spcPct val="107000"/>
                        </a:lnSpc>
                        <a:spcBef>
                          <a:spcPts val="0"/>
                        </a:spcBef>
                        <a:spcAft>
                          <a:spcPts val="0"/>
                        </a:spcAft>
                      </a:pPr>
                      <a:r>
                        <a:rPr lang="en-US" sz="1800">
                          <a:effectLst/>
                        </a:rPr>
                        <a:t>Senior application analysis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1160hrs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800">
                          <a:effectLst/>
                        </a:rPr>
                        <a:t>$60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pPr>
                      <a:r>
                        <a:rPr lang="en-US" sz="1800">
                          <a:effectLst/>
                        </a:rPr>
                        <a:t>$69,600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0655170"/>
                  </a:ext>
                </a:extLst>
              </a:tr>
              <a:tr h="496513">
                <a:tc>
                  <a:txBody>
                    <a:bodyPr/>
                    <a:lstStyle/>
                    <a:p>
                      <a:pPr marL="0" marR="0">
                        <a:lnSpc>
                          <a:spcPct val="107000"/>
                        </a:lnSpc>
                        <a:spcBef>
                          <a:spcPts val="0"/>
                        </a:spcBef>
                        <a:spcAft>
                          <a:spcPts val="0"/>
                        </a:spcAft>
                      </a:pPr>
                      <a:r>
                        <a:rPr lang="en-US" sz="1800">
                          <a:effectLst/>
                        </a:rPr>
                        <a:t>Senior application developer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1160hrs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800">
                          <a:effectLst/>
                        </a:rPr>
                        <a:t>$60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pPr>
                      <a:r>
                        <a:rPr lang="en-US" sz="1800">
                          <a:effectLst/>
                        </a:rPr>
                        <a:t>$69,600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6457981"/>
                  </a:ext>
                </a:extLst>
              </a:tr>
              <a:tr h="496513">
                <a:tc>
                  <a:txBody>
                    <a:bodyPr/>
                    <a:lstStyle/>
                    <a:p>
                      <a:pPr marL="0" marR="0">
                        <a:lnSpc>
                          <a:spcPct val="107000"/>
                        </a:lnSpc>
                        <a:spcBef>
                          <a:spcPts val="0"/>
                        </a:spcBef>
                        <a:spcAft>
                          <a:spcPts val="0"/>
                        </a:spcAft>
                      </a:pPr>
                      <a:r>
                        <a:rPr lang="en-US" sz="1800">
                          <a:effectLst/>
                        </a:rPr>
                        <a:t>Application developer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1160hrs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800">
                          <a:effectLst/>
                        </a:rPr>
                        <a:t>$50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pPr>
                      <a:r>
                        <a:rPr lang="en-US" sz="1800">
                          <a:effectLst/>
                        </a:rPr>
                        <a:t>$58,000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9198608"/>
                  </a:ext>
                </a:extLst>
              </a:tr>
              <a:tr h="496513">
                <a:tc>
                  <a:txBody>
                    <a:bodyPr/>
                    <a:lstStyle/>
                    <a:p>
                      <a:pPr marL="0" marR="0">
                        <a:lnSpc>
                          <a:spcPct val="107000"/>
                        </a:lnSpc>
                        <a:spcBef>
                          <a:spcPts val="0"/>
                        </a:spcBef>
                        <a:spcAft>
                          <a:spcPts val="0"/>
                        </a:spcAft>
                      </a:pPr>
                      <a:r>
                        <a:rPr lang="en-US" sz="1800">
                          <a:effectLst/>
                        </a:rPr>
                        <a:t>Graphic design specialists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336hrs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800">
                          <a:effectLst/>
                        </a:rPr>
                        <a:t>$50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pPr>
                      <a:r>
                        <a:rPr lang="en-US" sz="1800">
                          <a:effectLst/>
                        </a:rPr>
                        <a:t>$16,800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1384767"/>
                  </a:ext>
                </a:extLst>
              </a:tr>
              <a:tr h="242456">
                <a:tc>
                  <a:txBody>
                    <a:bodyPr/>
                    <a:lstStyle/>
                    <a:p>
                      <a:pPr marL="0" marR="0">
                        <a:lnSpc>
                          <a:spcPct val="107000"/>
                        </a:lnSpc>
                        <a:spcBef>
                          <a:spcPts val="0"/>
                        </a:spcBef>
                        <a:spcAft>
                          <a:spcPts val="0"/>
                        </a:spcAft>
                      </a:pPr>
                      <a:r>
                        <a:rPr lang="en-US" sz="1800">
                          <a:effectLst/>
                        </a:rPr>
                        <a:t>Contingency Reserve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450hrs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Bef>
                          <a:spcPts val="0"/>
                        </a:spcBef>
                        <a:spcAft>
                          <a:spcPts val="0"/>
                        </a:spcAft>
                      </a:pPr>
                      <a:r>
                        <a:rPr lang="en-US" sz="1800">
                          <a:effectLst/>
                        </a:rPr>
                        <a:t>$50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pPr>
                      <a:r>
                        <a:rPr lang="en-US" sz="1800">
                          <a:effectLst/>
                        </a:rPr>
                        <a:t>$22,500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0424816"/>
                  </a:ext>
                </a:extLst>
              </a:tr>
              <a:tr h="308645">
                <a:tc gridSpan="4">
                  <a:txBody>
                    <a:bodyPr/>
                    <a:lstStyle/>
                    <a:p>
                      <a:pPr marL="0" marR="0">
                        <a:lnSpc>
                          <a:spcPct val="107000"/>
                        </a:lnSpc>
                        <a:spcBef>
                          <a:spcPts val="0"/>
                        </a:spcBef>
                        <a:spcAft>
                          <a:spcPts val="80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0"/>
                        </a:spcAft>
                      </a:pPr>
                      <a:r>
                        <a:rPr lang="en-US" sz="1800">
                          <a:effectLst/>
                        </a:rPr>
                        <a:t>Total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a:t>
                      </a:r>
                      <a:r>
                        <a:rPr lang="en-US" sz="2400" dirty="0">
                          <a:effectLst/>
                        </a:rPr>
                        <a:t>251,570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5537101"/>
                  </a:ext>
                </a:extLst>
              </a:tr>
            </a:tbl>
          </a:graphicData>
        </a:graphic>
      </p:graphicFrame>
    </p:spTree>
    <p:extLst>
      <p:ext uri="{BB962C8B-B14F-4D97-AF65-F5344CB8AC3E}">
        <p14:creationId xmlns:p14="http://schemas.microsoft.com/office/powerpoint/2010/main" val="2044575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1352634812"/>
              </p:ext>
            </p:extLst>
          </p:nvPr>
        </p:nvGraphicFramePr>
        <p:xfrm>
          <a:off x="428626" y="114300"/>
          <a:ext cx="11415710" cy="6342053"/>
        </p:xfrm>
        <a:graphic>
          <a:graphicData uri="http://schemas.openxmlformats.org/drawingml/2006/table">
            <a:tbl>
              <a:tblPr firstRow="1" firstCol="1" bandRow="1"/>
              <a:tblGrid>
                <a:gridCol w="784014">
                  <a:extLst>
                    <a:ext uri="{9D8B030D-6E8A-4147-A177-3AD203B41FA5}">
                      <a16:colId xmlns:a16="http://schemas.microsoft.com/office/drawing/2014/main" val="508046648"/>
                    </a:ext>
                  </a:extLst>
                </a:gridCol>
                <a:gridCol w="224213">
                  <a:extLst>
                    <a:ext uri="{9D8B030D-6E8A-4147-A177-3AD203B41FA5}">
                      <a16:colId xmlns:a16="http://schemas.microsoft.com/office/drawing/2014/main" val="4071764183"/>
                    </a:ext>
                  </a:extLst>
                </a:gridCol>
                <a:gridCol w="855104">
                  <a:extLst>
                    <a:ext uri="{9D8B030D-6E8A-4147-A177-3AD203B41FA5}">
                      <a16:colId xmlns:a16="http://schemas.microsoft.com/office/drawing/2014/main" val="2100194450"/>
                    </a:ext>
                  </a:extLst>
                </a:gridCol>
                <a:gridCol w="2185720">
                  <a:extLst>
                    <a:ext uri="{9D8B030D-6E8A-4147-A177-3AD203B41FA5}">
                      <a16:colId xmlns:a16="http://schemas.microsoft.com/office/drawing/2014/main" val="4139513368"/>
                    </a:ext>
                  </a:extLst>
                </a:gridCol>
                <a:gridCol w="830963">
                  <a:extLst>
                    <a:ext uri="{9D8B030D-6E8A-4147-A177-3AD203B41FA5}">
                      <a16:colId xmlns:a16="http://schemas.microsoft.com/office/drawing/2014/main" val="2832354748"/>
                    </a:ext>
                  </a:extLst>
                </a:gridCol>
                <a:gridCol w="784014">
                  <a:extLst>
                    <a:ext uri="{9D8B030D-6E8A-4147-A177-3AD203B41FA5}">
                      <a16:colId xmlns:a16="http://schemas.microsoft.com/office/drawing/2014/main" val="311199138"/>
                    </a:ext>
                  </a:extLst>
                </a:gridCol>
                <a:gridCol w="1381584">
                  <a:extLst>
                    <a:ext uri="{9D8B030D-6E8A-4147-A177-3AD203B41FA5}">
                      <a16:colId xmlns:a16="http://schemas.microsoft.com/office/drawing/2014/main" val="4277165362"/>
                    </a:ext>
                  </a:extLst>
                </a:gridCol>
                <a:gridCol w="1153556">
                  <a:extLst>
                    <a:ext uri="{9D8B030D-6E8A-4147-A177-3AD203B41FA5}">
                      <a16:colId xmlns:a16="http://schemas.microsoft.com/office/drawing/2014/main" val="273651074"/>
                    </a:ext>
                  </a:extLst>
                </a:gridCol>
                <a:gridCol w="1381584">
                  <a:extLst>
                    <a:ext uri="{9D8B030D-6E8A-4147-A177-3AD203B41FA5}">
                      <a16:colId xmlns:a16="http://schemas.microsoft.com/office/drawing/2014/main" val="4232472249"/>
                    </a:ext>
                  </a:extLst>
                </a:gridCol>
                <a:gridCol w="784687">
                  <a:extLst>
                    <a:ext uri="{9D8B030D-6E8A-4147-A177-3AD203B41FA5}">
                      <a16:colId xmlns:a16="http://schemas.microsoft.com/office/drawing/2014/main" val="3102199897"/>
                    </a:ext>
                  </a:extLst>
                </a:gridCol>
                <a:gridCol w="356127">
                  <a:extLst>
                    <a:ext uri="{9D8B030D-6E8A-4147-A177-3AD203B41FA5}">
                      <a16:colId xmlns:a16="http://schemas.microsoft.com/office/drawing/2014/main" val="1785858183"/>
                    </a:ext>
                  </a:extLst>
                </a:gridCol>
                <a:gridCol w="356127">
                  <a:extLst>
                    <a:ext uri="{9D8B030D-6E8A-4147-A177-3AD203B41FA5}">
                      <a16:colId xmlns:a16="http://schemas.microsoft.com/office/drawing/2014/main" val="251653131"/>
                    </a:ext>
                  </a:extLst>
                </a:gridCol>
                <a:gridCol w="338017">
                  <a:extLst>
                    <a:ext uri="{9D8B030D-6E8A-4147-A177-3AD203B41FA5}">
                      <a16:colId xmlns:a16="http://schemas.microsoft.com/office/drawing/2014/main" val="793287849"/>
                    </a:ext>
                  </a:extLst>
                </a:gridCol>
              </a:tblGrid>
              <a:tr h="313390">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tc gridSpan="4">
                  <a:txBody>
                    <a:bodyPr/>
                    <a:lstStyle/>
                    <a:p>
                      <a:pPr marL="0" marR="0">
                        <a:spcBef>
                          <a:spcPts val="0"/>
                        </a:spcBef>
                        <a:spcAft>
                          <a:spcPts val="0"/>
                        </a:spcAft>
                      </a:pPr>
                      <a:r>
                        <a:rPr lang="en-US" sz="1400" i="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Steps will be highlighted if A and R are not assigned.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b">
                    <a:lnL>
                      <a:noFill/>
                    </a:lnL>
                    <a:lnR>
                      <a:noFill/>
                    </a:lnR>
                    <a:lnT>
                      <a:noFill/>
                    </a:lnT>
                    <a:lnB w="12700" cap="flat" cmpd="sng" algn="ctr">
                      <a:solidFill>
                        <a:srgbClr val="B7B3AB"/>
                      </a:solidFill>
                      <a:prstDash val="solid"/>
                      <a:round/>
                      <a:headEnd type="none" w="med" len="med"/>
                      <a:tailEnd type="none" w="med" len="med"/>
                    </a:lnB>
                    <a:pattFill prst="upDiag">
                      <a:fgClr>
                        <a:srgbClr val="E1E0DD"/>
                      </a:fgClr>
                      <a:bgClr>
                        <a:srgbClr val="DAD9D5"/>
                      </a:bgClr>
                    </a:patt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r>
                        <a:rPr lang="en-US" sz="14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w="12700" cap="flat" cmpd="sng" algn="ctr">
                      <a:solidFill>
                        <a:srgbClr val="B7B3AB"/>
                      </a:solidFill>
                      <a:prstDash val="solid"/>
                      <a:round/>
                      <a:headEnd type="none" w="med" len="med"/>
                      <a:tailEnd type="none" w="med" len="med"/>
                    </a:lnB>
                    <a:pattFill prst="upDiag">
                      <a:fgClr>
                        <a:srgbClr val="E1E0DD"/>
                      </a:fgClr>
                      <a:bgClr>
                        <a:srgbClr val="DAD9D5"/>
                      </a:bgClr>
                    </a:pattFill>
                  </a:tcPr>
                </a:tc>
                <a:tc>
                  <a:txBody>
                    <a:bodyPr/>
                    <a:lstStyle/>
                    <a:p>
                      <a:pPr marL="0" marR="0">
                        <a:spcBef>
                          <a:spcPts val="0"/>
                        </a:spcBef>
                        <a:spcAft>
                          <a:spcPts val="0"/>
                        </a:spcAft>
                      </a:pPr>
                      <a:r>
                        <a:rPr lang="en-US" sz="14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w="12700" cap="flat" cmpd="sng" algn="ctr">
                      <a:solidFill>
                        <a:srgbClr val="B7B3AB"/>
                      </a:solidFill>
                      <a:prstDash val="solid"/>
                      <a:round/>
                      <a:headEnd type="none" w="med" len="med"/>
                      <a:tailEnd type="none" w="med" len="med"/>
                    </a:lnB>
                    <a:pattFill prst="upDiag">
                      <a:fgClr>
                        <a:srgbClr val="E1E0DD"/>
                      </a:fgClr>
                      <a:bgClr>
                        <a:srgbClr val="DAD9D5"/>
                      </a:bgClr>
                    </a:patt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w="12700" cap="flat" cmpd="sng" algn="ctr">
                      <a:solidFill>
                        <a:srgbClr val="B7B3AB"/>
                      </a:solidFill>
                      <a:prstDash val="solid"/>
                      <a:round/>
                      <a:headEnd type="none" w="med" len="med"/>
                      <a:tailEnd type="none" w="med" len="med"/>
                    </a:lnB>
                    <a:pattFill prst="upDiag">
                      <a:fgClr>
                        <a:srgbClr val="E1E0DD"/>
                      </a:fgClr>
                      <a:bgClr>
                        <a:srgbClr val="DAD9D5"/>
                      </a:bgClr>
                    </a:patt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extLst>
                  <a:ext uri="{0D108BD9-81ED-4DB2-BD59-A6C34878D82A}">
                    <a16:rowId xmlns:a16="http://schemas.microsoft.com/office/drawing/2014/main" val="3067895649"/>
                  </a:ext>
                </a:extLst>
              </a:tr>
              <a:tr h="243291">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w="12700" cap="flat" cmpd="sng" algn="ctr">
                      <a:solidFill>
                        <a:srgbClr val="B7B3AB"/>
                      </a:solidFill>
                      <a:prstDash val="solid"/>
                      <a:round/>
                      <a:headEnd type="none" w="med" len="med"/>
                      <a:tailEnd type="none" w="med" len="med"/>
                    </a:lnR>
                    <a:lnT>
                      <a:noFill/>
                    </a:lnT>
                    <a:lnB>
                      <a:noFill/>
                    </a:lnB>
                    <a:pattFill prst="upDiag">
                      <a:fgClr>
                        <a:srgbClr val="E1E0DD"/>
                      </a:fgClr>
                      <a:bgClr>
                        <a:srgbClr val="DAD9D5"/>
                      </a:bgClr>
                    </a:pattFill>
                  </a:tcPr>
                </a:tc>
                <a:tc>
                  <a:txBody>
                    <a:bodyPr/>
                    <a:lstStyle/>
                    <a:p>
                      <a:pPr marL="0" marR="0" algn="ctr">
                        <a:spcBef>
                          <a:spcPts val="0"/>
                        </a:spcBef>
                        <a:spcAft>
                          <a:spcPts val="0"/>
                        </a:spcAft>
                      </a:pPr>
                      <a:r>
                        <a:rPr lang="en-US" sz="1400" b="1">
                          <a:solidFill>
                            <a:srgbClr val="404040"/>
                          </a:solidFill>
                          <a:effectLst/>
                          <a:latin typeface="Tahoma" panose="020B0604030504040204" pitchFamily="34" charset="0"/>
                          <a:ea typeface="Times New Roman" panose="02020603050405020304" pitchFamily="18" charset="0"/>
                          <a:cs typeface="Times New Roman" panose="02020603050405020304" pitchFamily="18" charset="0"/>
                        </a:rPr>
                        <a:t>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w="12700" cap="flat" cmpd="sng" algn="ctr">
                      <a:solidFill>
                        <a:srgbClr val="B7B3AB"/>
                      </a:solidFill>
                      <a:prstDash val="solid"/>
                      <a:round/>
                      <a:headEnd type="none" w="med" len="med"/>
                      <a:tailEnd type="none" w="med" len="med"/>
                    </a:lnL>
                    <a:lnR>
                      <a:noFill/>
                    </a:lnR>
                    <a:lnT w="12700" cap="flat" cmpd="sng" algn="ctr">
                      <a:solidFill>
                        <a:srgbClr val="B7B3AB"/>
                      </a:solidFill>
                      <a:prstDash val="solid"/>
                      <a:round/>
                      <a:headEnd type="none" w="med" len="med"/>
                      <a:tailEnd type="none" w="med" len="med"/>
                    </a:lnT>
                    <a:lnB>
                      <a:noFill/>
                    </a:lnB>
                    <a:solidFill>
                      <a:srgbClr val="FFFFFF"/>
                    </a:solidFill>
                  </a:tcPr>
                </a:tc>
                <a:tc gridSpan="2">
                  <a:txBody>
                    <a:bodyPr/>
                    <a:lstStyle/>
                    <a:p>
                      <a:pPr marL="0" marR="0" indent="127000">
                        <a:spcBef>
                          <a:spcPts val="0"/>
                        </a:spcBef>
                        <a:spcAft>
                          <a:spcPts val="0"/>
                        </a:spcAft>
                      </a:pPr>
                      <a:r>
                        <a:rPr lang="en-US" sz="140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Does the step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a:noFill/>
                    </a:lnB>
                    <a:solidFill>
                      <a:srgbClr val="D2CFCA"/>
                    </a:solidFill>
                  </a:tcPr>
                </a:tc>
                <a:tc hMerge="1">
                  <a:txBody>
                    <a:bodyPr/>
                    <a:lstStyle/>
                    <a:p>
                      <a:endParaRPr lang="en-US"/>
                    </a:p>
                  </a:txBody>
                  <a:tcPr/>
                </a:tc>
                <a:tc>
                  <a:txBody>
                    <a:bodyPr/>
                    <a:lstStyle/>
                    <a:p>
                      <a:pPr marL="0" marR="0" indent="152400">
                        <a:spcBef>
                          <a:spcPts val="0"/>
                        </a:spcBef>
                        <a:spcAft>
                          <a:spcPts val="0"/>
                        </a:spcAft>
                      </a:pPr>
                      <a:r>
                        <a:rPr lang="en-US" sz="160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a:noFill/>
                    </a:lnB>
                    <a:solidFill>
                      <a:srgbClr val="D2CFCA"/>
                    </a:solidFill>
                  </a:tcPr>
                </a:tc>
                <a:tc>
                  <a:txBody>
                    <a:bodyPr/>
                    <a:lstStyle/>
                    <a:p>
                      <a:pPr marL="0" marR="0" indent="152400">
                        <a:spcBef>
                          <a:spcPts val="0"/>
                        </a:spcBef>
                        <a:spcAft>
                          <a:spcPts val="0"/>
                        </a:spcAft>
                      </a:pPr>
                      <a:r>
                        <a:rPr lang="en-US" sz="160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a:noFill/>
                    </a:lnB>
                    <a:solidFill>
                      <a:srgbClr val="D2CFCA"/>
                    </a:solidFill>
                  </a:tcPr>
                </a:tc>
                <a:tc>
                  <a:txBody>
                    <a:bodyPr/>
                    <a:lstStyle/>
                    <a:p>
                      <a:pPr marL="0" marR="0" indent="152400">
                        <a:spcBef>
                          <a:spcPts val="0"/>
                        </a:spcBef>
                        <a:spcAft>
                          <a:spcPts val="0"/>
                        </a:spcAft>
                      </a:pPr>
                      <a:r>
                        <a:rPr lang="en-US" sz="160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a:noFill/>
                    </a:lnB>
                    <a:solidFill>
                      <a:srgbClr val="D2CFCA"/>
                    </a:solidFill>
                  </a:tcPr>
                </a:tc>
                <a:tc>
                  <a:txBody>
                    <a:bodyPr/>
                    <a:lstStyle/>
                    <a:p>
                      <a:pPr marL="0" marR="0" indent="152400">
                        <a:spcBef>
                          <a:spcPts val="0"/>
                        </a:spcBef>
                        <a:spcAft>
                          <a:spcPts val="0"/>
                        </a:spcAft>
                      </a:pPr>
                      <a:r>
                        <a:rPr lang="en-US" sz="160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w="12700" cap="flat" cmpd="sng" algn="ctr">
                      <a:solidFill>
                        <a:srgbClr val="B7B3AB"/>
                      </a:solidFill>
                      <a:prstDash val="solid"/>
                      <a:round/>
                      <a:headEnd type="none" w="med" len="med"/>
                      <a:tailEnd type="none" w="med" len="med"/>
                    </a:lnR>
                    <a:lnT w="12700" cap="flat" cmpd="sng" algn="ctr">
                      <a:solidFill>
                        <a:srgbClr val="B7B3AB"/>
                      </a:solidFill>
                      <a:prstDash val="solid"/>
                      <a:round/>
                      <a:headEnd type="none" w="med" len="med"/>
                      <a:tailEnd type="none" w="med" len="med"/>
                    </a:lnT>
                    <a:lnB>
                      <a:noFill/>
                    </a:lnB>
                    <a:solidFill>
                      <a:srgbClr val="D2CFCA"/>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w="12700" cap="flat" cmpd="sng" algn="ctr">
                      <a:solidFill>
                        <a:srgbClr val="B7B3AB"/>
                      </a:solidFill>
                      <a:prstDash val="solid"/>
                      <a:round/>
                      <a:headEnd type="none" w="med" len="med"/>
                      <a:tailEnd type="none" w="med" len="med"/>
                    </a:lnL>
                    <a:lnR>
                      <a:noFill/>
                    </a:lnR>
                    <a:lnT>
                      <a:noFill/>
                    </a:lnT>
                    <a:lnB>
                      <a:noFill/>
                    </a:lnB>
                    <a:pattFill prst="upDiag">
                      <a:fgClr>
                        <a:srgbClr val="E1E0DD"/>
                      </a:fgClr>
                      <a:bgClr>
                        <a:srgbClr val="DAD9D5"/>
                      </a:bgClr>
                    </a:pattFill>
                  </a:tcPr>
                </a:tc>
                <a:extLst>
                  <a:ext uri="{0D108BD9-81ED-4DB2-BD59-A6C34878D82A}">
                    <a16:rowId xmlns:a16="http://schemas.microsoft.com/office/drawing/2014/main" val="388469830"/>
                  </a:ext>
                </a:extLst>
              </a:tr>
              <a:tr h="243291">
                <a:tc rowSpan="4" gridSpan="5">
                  <a:txBody>
                    <a:bodyPr/>
                    <a:lstStyle/>
                    <a:p>
                      <a:pPr marL="0" marR="0">
                        <a:spcBef>
                          <a:spcPts val="0"/>
                        </a:spcBef>
                        <a:spcAft>
                          <a:spcPts val="0"/>
                        </a:spcAft>
                      </a:pPr>
                      <a:r>
                        <a:rPr lang="en-US" sz="5400">
                          <a:solidFill>
                            <a:srgbClr val="D36260"/>
                          </a:solidFill>
                          <a:effectLst/>
                          <a:latin typeface="Cambria" panose="02040503050406030204" pitchFamily="18" charset="0"/>
                          <a:ea typeface="Times New Roman" panose="02020603050405020304" pitchFamily="18" charset="0"/>
                          <a:cs typeface="Tahoma" panose="020B0604030504040204" pitchFamily="34" charset="0"/>
                        </a:rPr>
                        <a:t>  RACI </a:t>
                      </a:r>
                      <a:r>
                        <a:rPr lang="en-US" sz="5400">
                          <a:solidFill>
                            <a:srgbClr val="FFFFFF"/>
                          </a:solidFill>
                          <a:effectLst/>
                          <a:latin typeface="Cambria" panose="02040503050406030204" pitchFamily="18" charset="0"/>
                          <a:ea typeface="Times New Roman" panose="02020603050405020304" pitchFamily="18" charset="0"/>
                          <a:cs typeface="Tahoma" panose="020B0604030504040204" pitchFamily="34" charset="0"/>
                        </a:rPr>
                        <a:t>Charts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w="12700" cap="flat" cmpd="sng" algn="ctr">
                      <a:solidFill>
                        <a:srgbClr val="B7B3AB"/>
                      </a:solidFill>
                      <a:prstDash val="solid"/>
                      <a:round/>
                      <a:headEnd type="none" w="med" len="med"/>
                      <a:tailEnd type="none" w="med" len="med"/>
                    </a:lnR>
                    <a:lnT>
                      <a:noFill/>
                    </a:lnT>
                    <a:lnB>
                      <a:noFill/>
                    </a:lnB>
                    <a:pattFill prst="upDiag">
                      <a:fgClr>
                        <a:srgbClr val="E1E0DD"/>
                      </a:fgClr>
                      <a:bgClr>
                        <a:srgbClr val="DAD9D5"/>
                      </a:bgClr>
                    </a:pattFill>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a:txBody>
                    <a:bodyPr/>
                    <a:lstStyle/>
                    <a:p>
                      <a:pPr marL="0" marR="0" algn="ctr">
                        <a:spcBef>
                          <a:spcPts val="0"/>
                        </a:spcBef>
                        <a:spcAft>
                          <a:spcPts val="0"/>
                        </a:spcAft>
                      </a:pPr>
                      <a:r>
                        <a:rPr lang="en-US" sz="1400" b="1">
                          <a:solidFill>
                            <a:srgbClr val="404040"/>
                          </a:solidFill>
                          <a:effectLst/>
                          <a:latin typeface="Tahoma" panose="020B0604030504040204" pitchFamily="34" charset="0"/>
                          <a:ea typeface="Times New Roman" panose="02020603050405020304" pitchFamily="18" charset="0"/>
                          <a:cs typeface="Times New Roman" panose="02020603050405020304" pitchFamily="18" charset="0"/>
                        </a:rPr>
                        <a:t>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w="12700" cap="flat" cmpd="sng" algn="ctr">
                      <a:solidFill>
                        <a:srgbClr val="B7B3AB"/>
                      </a:solidFill>
                      <a:prstDash val="solid"/>
                      <a:round/>
                      <a:headEnd type="none" w="med" len="med"/>
                      <a:tailEnd type="none" w="med" len="med"/>
                    </a:lnL>
                    <a:lnR>
                      <a:noFill/>
                    </a:lnR>
                    <a:lnT>
                      <a:noFill/>
                    </a:lnT>
                    <a:lnB>
                      <a:noFill/>
                    </a:lnB>
                    <a:solidFill>
                      <a:srgbClr val="FFFFFF"/>
                    </a:solidFill>
                  </a:tcPr>
                </a:tc>
                <a:tc gridSpan="3">
                  <a:txBody>
                    <a:bodyPr/>
                    <a:lstStyle/>
                    <a:p>
                      <a:pPr marL="0" marR="0" indent="127000">
                        <a:spcBef>
                          <a:spcPts val="0"/>
                        </a:spcBef>
                        <a:spcAft>
                          <a:spcPts val="0"/>
                        </a:spcAft>
                      </a:pPr>
                      <a:r>
                        <a:rPr lang="en-US" sz="140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Accountable for the step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D2CFCA"/>
                    </a:solidFill>
                  </a:tcPr>
                </a:tc>
                <a:tc hMerge="1">
                  <a:txBody>
                    <a:bodyPr/>
                    <a:lstStyle/>
                    <a:p>
                      <a:endParaRPr lang="en-US"/>
                    </a:p>
                  </a:txBody>
                  <a:tcPr/>
                </a:tc>
                <a:tc hMerge="1">
                  <a:txBody>
                    <a:bodyPr/>
                    <a:lstStyle/>
                    <a:p>
                      <a:endParaRPr lang="en-US"/>
                    </a:p>
                  </a:txBody>
                  <a:tcPr/>
                </a:tc>
                <a:tc>
                  <a:txBody>
                    <a:bodyPr/>
                    <a:lstStyle/>
                    <a:p>
                      <a:pPr marL="0" marR="0" indent="152400">
                        <a:spcBef>
                          <a:spcPts val="0"/>
                        </a:spcBef>
                        <a:spcAft>
                          <a:spcPts val="0"/>
                        </a:spcAft>
                      </a:pPr>
                      <a:r>
                        <a:rPr lang="en-US" sz="160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D2CFCA"/>
                    </a:solidFill>
                  </a:tcPr>
                </a:tc>
                <a:tc>
                  <a:txBody>
                    <a:bodyPr/>
                    <a:lstStyle/>
                    <a:p>
                      <a:pPr marL="0" marR="0" indent="152400">
                        <a:spcBef>
                          <a:spcPts val="0"/>
                        </a:spcBef>
                        <a:spcAft>
                          <a:spcPts val="0"/>
                        </a:spcAft>
                      </a:pPr>
                      <a:r>
                        <a:rPr lang="en-US" sz="160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D2CFCA"/>
                    </a:solidFill>
                  </a:tcPr>
                </a:tc>
                <a:tc>
                  <a:txBody>
                    <a:bodyPr/>
                    <a:lstStyle/>
                    <a:p>
                      <a:pPr marL="0" marR="0">
                        <a:spcBef>
                          <a:spcPts val="0"/>
                        </a:spcBef>
                        <a:spcAft>
                          <a:spcPts val="0"/>
                        </a:spcAft>
                      </a:pPr>
                      <a:r>
                        <a:rPr lang="en-US" sz="160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w="12700" cap="flat" cmpd="sng" algn="ctr">
                      <a:solidFill>
                        <a:srgbClr val="B7B3AB"/>
                      </a:solidFill>
                      <a:prstDash val="solid"/>
                      <a:round/>
                      <a:headEnd type="none" w="med" len="med"/>
                      <a:tailEnd type="none" w="med" len="med"/>
                    </a:lnR>
                    <a:lnT>
                      <a:noFill/>
                    </a:lnT>
                    <a:lnB>
                      <a:noFill/>
                    </a:lnB>
                    <a:solidFill>
                      <a:srgbClr val="D2CFCA"/>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w="12700" cap="flat" cmpd="sng" algn="ctr">
                      <a:solidFill>
                        <a:srgbClr val="B7B3AB"/>
                      </a:solidFill>
                      <a:prstDash val="solid"/>
                      <a:round/>
                      <a:headEnd type="none" w="med" len="med"/>
                      <a:tailEnd type="none" w="med" len="med"/>
                    </a:lnL>
                    <a:lnR>
                      <a:noFill/>
                    </a:lnR>
                    <a:lnT>
                      <a:noFill/>
                    </a:lnT>
                    <a:lnB>
                      <a:noFill/>
                    </a:lnB>
                    <a:pattFill prst="upDiag">
                      <a:fgClr>
                        <a:srgbClr val="E1E0DD"/>
                      </a:fgClr>
                      <a:bgClr>
                        <a:srgbClr val="DAD9D5"/>
                      </a:bgClr>
                    </a:pattFill>
                  </a:tcPr>
                </a:tc>
                <a:extLst>
                  <a:ext uri="{0D108BD9-81ED-4DB2-BD59-A6C34878D82A}">
                    <a16:rowId xmlns:a16="http://schemas.microsoft.com/office/drawing/2014/main" val="3905198416"/>
                  </a:ext>
                </a:extLst>
              </a:tr>
              <a:tr h="243291">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r>
                        <a:rPr lang="en-US" sz="1400" b="1">
                          <a:solidFill>
                            <a:srgbClr val="404040"/>
                          </a:solidFill>
                          <a:effectLst/>
                          <a:latin typeface="Tahoma" panose="020B0604030504040204" pitchFamily="34" charset="0"/>
                          <a:ea typeface="Times New Roman" panose="02020603050405020304" pitchFamily="18" charset="0"/>
                          <a:cs typeface="Times New Roman" panose="02020603050405020304" pitchFamily="18" charset="0"/>
                        </a:rPr>
                        <a:t>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w="12700" cap="flat" cmpd="sng" algn="ctr">
                      <a:solidFill>
                        <a:srgbClr val="B7B3AB"/>
                      </a:solidFill>
                      <a:prstDash val="solid"/>
                      <a:round/>
                      <a:headEnd type="none" w="med" len="med"/>
                      <a:tailEnd type="none" w="med" len="med"/>
                    </a:lnL>
                    <a:lnR>
                      <a:noFill/>
                    </a:lnR>
                    <a:lnT>
                      <a:noFill/>
                    </a:lnT>
                    <a:lnB>
                      <a:noFill/>
                    </a:lnB>
                    <a:solidFill>
                      <a:srgbClr val="FFFFFF"/>
                    </a:solidFill>
                  </a:tcPr>
                </a:tc>
                <a:tc gridSpan="3">
                  <a:txBody>
                    <a:bodyPr/>
                    <a:lstStyle/>
                    <a:p>
                      <a:pPr marL="0" marR="0" indent="127000">
                        <a:spcBef>
                          <a:spcPts val="0"/>
                        </a:spcBef>
                        <a:spcAft>
                          <a:spcPts val="0"/>
                        </a:spcAft>
                      </a:pPr>
                      <a:r>
                        <a:rPr lang="en-US" sz="140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Consulted with before the step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D2CFCA"/>
                    </a:solidFill>
                  </a:tcPr>
                </a:tc>
                <a:tc hMerge="1">
                  <a:txBody>
                    <a:bodyPr/>
                    <a:lstStyle/>
                    <a:p>
                      <a:endParaRPr lang="en-US"/>
                    </a:p>
                  </a:txBody>
                  <a:tcPr/>
                </a:tc>
                <a:tc hMerge="1">
                  <a:txBody>
                    <a:bodyPr/>
                    <a:lstStyle/>
                    <a:p>
                      <a:endParaRPr lang="en-US"/>
                    </a:p>
                  </a:txBody>
                  <a:tcPr/>
                </a:tc>
                <a:tc>
                  <a:txBody>
                    <a:bodyPr/>
                    <a:lstStyle/>
                    <a:p>
                      <a:pPr marL="0" marR="0" indent="152400">
                        <a:spcBef>
                          <a:spcPts val="0"/>
                        </a:spcBef>
                        <a:spcAft>
                          <a:spcPts val="0"/>
                        </a:spcAft>
                      </a:pPr>
                      <a:r>
                        <a:rPr lang="en-US" sz="160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D2CFCA"/>
                    </a:solidFill>
                  </a:tcPr>
                </a:tc>
                <a:tc>
                  <a:txBody>
                    <a:bodyPr/>
                    <a:lstStyle/>
                    <a:p>
                      <a:pPr marL="0" marR="0" indent="152400">
                        <a:spcBef>
                          <a:spcPts val="0"/>
                        </a:spcBef>
                        <a:spcAft>
                          <a:spcPts val="0"/>
                        </a:spcAft>
                      </a:pPr>
                      <a:r>
                        <a:rPr lang="en-US" sz="160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D2CFCA"/>
                    </a:solidFill>
                  </a:tcPr>
                </a:tc>
                <a:tc>
                  <a:txBody>
                    <a:bodyPr/>
                    <a:lstStyle/>
                    <a:p>
                      <a:pPr marL="0" marR="0">
                        <a:spcBef>
                          <a:spcPts val="0"/>
                        </a:spcBef>
                        <a:spcAft>
                          <a:spcPts val="0"/>
                        </a:spcAft>
                      </a:pPr>
                      <a:r>
                        <a:rPr lang="en-US" sz="160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w="12700" cap="flat" cmpd="sng" algn="ctr">
                      <a:solidFill>
                        <a:srgbClr val="B7B3AB"/>
                      </a:solidFill>
                      <a:prstDash val="solid"/>
                      <a:round/>
                      <a:headEnd type="none" w="med" len="med"/>
                      <a:tailEnd type="none" w="med" len="med"/>
                    </a:lnR>
                    <a:lnT>
                      <a:noFill/>
                    </a:lnT>
                    <a:lnB>
                      <a:noFill/>
                    </a:lnB>
                    <a:solidFill>
                      <a:srgbClr val="D2CFCA"/>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w="12700" cap="flat" cmpd="sng" algn="ctr">
                      <a:solidFill>
                        <a:srgbClr val="B7B3AB"/>
                      </a:solidFill>
                      <a:prstDash val="solid"/>
                      <a:round/>
                      <a:headEnd type="none" w="med" len="med"/>
                      <a:tailEnd type="none" w="med" len="med"/>
                    </a:lnL>
                    <a:lnR>
                      <a:noFill/>
                    </a:lnR>
                    <a:lnT>
                      <a:noFill/>
                    </a:lnT>
                    <a:lnB>
                      <a:noFill/>
                    </a:lnB>
                    <a:pattFill prst="upDiag">
                      <a:fgClr>
                        <a:srgbClr val="E1E0DD"/>
                      </a:fgClr>
                      <a:bgClr>
                        <a:srgbClr val="DAD9D5"/>
                      </a:bgClr>
                    </a:pattFill>
                  </a:tcPr>
                </a:tc>
                <a:extLst>
                  <a:ext uri="{0D108BD9-81ED-4DB2-BD59-A6C34878D82A}">
                    <a16:rowId xmlns:a16="http://schemas.microsoft.com/office/drawing/2014/main" val="3383687250"/>
                  </a:ext>
                </a:extLst>
              </a:tr>
              <a:tr h="243291">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r>
                        <a:rPr lang="en-US" sz="1400" b="1">
                          <a:solidFill>
                            <a:srgbClr val="404040"/>
                          </a:solidFill>
                          <a:effectLst/>
                          <a:latin typeface="Tahoma" panose="020B0604030504040204" pitchFamily="34" charset="0"/>
                          <a:ea typeface="Times New Roman" panose="02020603050405020304" pitchFamily="18" charset="0"/>
                          <a:cs typeface="Times New Roman" panose="02020603050405020304" pitchFamily="18" charset="0"/>
                        </a:rPr>
                        <a:t>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w="12700" cap="flat" cmpd="sng" algn="ctr">
                      <a:solidFill>
                        <a:srgbClr val="B7B3AB"/>
                      </a:solidFill>
                      <a:prstDash val="solid"/>
                      <a:round/>
                      <a:headEnd type="none" w="med" len="med"/>
                      <a:tailEnd type="none" w="med" len="med"/>
                    </a:lnL>
                    <a:lnR>
                      <a:noFill/>
                    </a:lnR>
                    <a:lnT>
                      <a:noFill/>
                    </a:lnT>
                    <a:lnB w="12700" cap="flat" cmpd="sng" algn="ctr">
                      <a:solidFill>
                        <a:srgbClr val="B7B3AB"/>
                      </a:solidFill>
                      <a:prstDash val="solid"/>
                      <a:round/>
                      <a:headEnd type="none" w="med" len="med"/>
                      <a:tailEnd type="none" w="med" len="med"/>
                    </a:lnB>
                    <a:solidFill>
                      <a:srgbClr val="FFFFFF"/>
                    </a:solidFill>
                  </a:tcPr>
                </a:tc>
                <a:tc gridSpan="3">
                  <a:txBody>
                    <a:bodyPr/>
                    <a:lstStyle/>
                    <a:p>
                      <a:pPr marL="0" marR="0" indent="127000">
                        <a:spcBef>
                          <a:spcPts val="0"/>
                        </a:spcBef>
                        <a:spcAft>
                          <a:spcPts val="0"/>
                        </a:spcAft>
                      </a:pPr>
                      <a:r>
                        <a:rPr lang="en-US" sz="140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Informed when the step is completed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w="12700" cap="flat" cmpd="sng" algn="ctr">
                      <a:solidFill>
                        <a:srgbClr val="B7B3AB"/>
                      </a:solidFill>
                      <a:prstDash val="solid"/>
                      <a:round/>
                      <a:headEnd type="none" w="med" len="med"/>
                      <a:tailEnd type="none" w="med" len="med"/>
                    </a:lnB>
                    <a:solidFill>
                      <a:srgbClr val="D2CFCA"/>
                    </a:solidFill>
                  </a:tcPr>
                </a:tc>
                <a:tc hMerge="1">
                  <a:txBody>
                    <a:bodyPr/>
                    <a:lstStyle/>
                    <a:p>
                      <a:endParaRPr lang="en-US"/>
                    </a:p>
                  </a:txBody>
                  <a:tcPr/>
                </a:tc>
                <a:tc hMerge="1">
                  <a:txBody>
                    <a:bodyPr/>
                    <a:lstStyle/>
                    <a:p>
                      <a:endParaRPr lang="en-US"/>
                    </a:p>
                  </a:txBody>
                  <a:tcPr/>
                </a:tc>
                <a:tc>
                  <a:txBody>
                    <a:bodyPr/>
                    <a:lstStyle/>
                    <a:p>
                      <a:pPr marL="0" marR="0" indent="152400">
                        <a:spcBef>
                          <a:spcPts val="0"/>
                        </a:spcBef>
                        <a:spcAft>
                          <a:spcPts val="0"/>
                        </a:spcAft>
                      </a:pPr>
                      <a:r>
                        <a:rPr lang="en-US" sz="160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w="12700" cap="flat" cmpd="sng" algn="ctr">
                      <a:solidFill>
                        <a:srgbClr val="B7B3AB"/>
                      </a:solidFill>
                      <a:prstDash val="solid"/>
                      <a:round/>
                      <a:headEnd type="none" w="med" len="med"/>
                      <a:tailEnd type="none" w="med" len="med"/>
                    </a:lnB>
                    <a:solidFill>
                      <a:srgbClr val="D2CFCA"/>
                    </a:solidFill>
                  </a:tcPr>
                </a:tc>
                <a:tc>
                  <a:txBody>
                    <a:bodyPr/>
                    <a:lstStyle/>
                    <a:p>
                      <a:pPr marL="0" marR="0" indent="152400">
                        <a:spcBef>
                          <a:spcPts val="0"/>
                        </a:spcBef>
                        <a:spcAft>
                          <a:spcPts val="0"/>
                        </a:spcAft>
                      </a:pPr>
                      <a:r>
                        <a:rPr lang="en-US" sz="160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w="12700" cap="flat" cmpd="sng" algn="ctr">
                      <a:solidFill>
                        <a:srgbClr val="B7B3AB"/>
                      </a:solidFill>
                      <a:prstDash val="solid"/>
                      <a:round/>
                      <a:headEnd type="none" w="med" len="med"/>
                      <a:tailEnd type="none" w="med" len="med"/>
                    </a:lnB>
                    <a:solidFill>
                      <a:srgbClr val="D2CFCA"/>
                    </a:solidFill>
                  </a:tcPr>
                </a:tc>
                <a:tc>
                  <a:txBody>
                    <a:bodyPr/>
                    <a:lstStyle/>
                    <a:p>
                      <a:pPr marL="0" marR="0" indent="152400">
                        <a:spcBef>
                          <a:spcPts val="0"/>
                        </a:spcBef>
                        <a:spcAft>
                          <a:spcPts val="0"/>
                        </a:spcAft>
                      </a:pPr>
                      <a:r>
                        <a:rPr lang="en-US" sz="160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w="12700" cap="flat" cmpd="sng" algn="ctr">
                      <a:solidFill>
                        <a:srgbClr val="B7B3AB"/>
                      </a:solidFill>
                      <a:prstDash val="solid"/>
                      <a:round/>
                      <a:headEnd type="none" w="med" len="med"/>
                      <a:tailEnd type="none" w="med" len="med"/>
                    </a:lnR>
                    <a:lnT>
                      <a:noFill/>
                    </a:lnT>
                    <a:lnB w="12700" cap="flat" cmpd="sng" algn="ctr">
                      <a:solidFill>
                        <a:srgbClr val="B7B3AB"/>
                      </a:solidFill>
                      <a:prstDash val="solid"/>
                      <a:round/>
                      <a:headEnd type="none" w="med" len="med"/>
                      <a:tailEnd type="none" w="med" len="med"/>
                    </a:lnB>
                    <a:solidFill>
                      <a:srgbClr val="D2CFCA"/>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w="12700" cap="flat" cmpd="sng" algn="ctr">
                      <a:solidFill>
                        <a:srgbClr val="B7B3AB"/>
                      </a:solidFill>
                      <a:prstDash val="solid"/>
                      <a:round/>
                      <a:headEnd type="none" w="med" len="med"/>
                      <a:tailEnd type="none" w="med" len="med"/>
                    </a:lnL>
                    <a:lnR>
                      <a:noFill/>
                    </a:lnR>
                    <a:lnT>
                      <a:noFill/>
                    </a:lnT>
                    <a:lnB>
                      <a:noFill/>
                    </a:lnB>
                    <a:pattFill prst="upDiag">
                      <a:fgClr>
                        <a:srgbClr val="E1E0DD"/>
                      </a:fgClr>
                      <a:bgClr>
                        <a:srgbClr val="DAD9D5"/>
                      </a:bgClr>
                    </a:pattFill>
                  </a:tcPr>
                </a:tc>
                <a:extLst>
                  <a:ext uri="{0D108BD9-81ED-4DB2-BD59-A6C34878D82A}">
                    <a16:rowId xmlns:a16="http://schemas.microsoft.com/office/drawing/2014/main" val="12861361"/>
                  </a:ext>
                </a:extLst>
              </a:tr>
              <a:tr h="217633">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a:noFill/>
                    </a:lnB>
                    <a:pattFill prst="upDiag">
                      <a:fgClr>
                        <a:srgbClr val="E1E0DD"/>
                      </a:fgClr>
                      <a:bgClr>
                        <a:srgbClr val="DAD9D5"/>
                      </a:bgClr>
                    </a:pattFill>
                  </a:tcPr>
                </a:tc>
                <a:tc gridSpan="2">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a:noFill/>
                    </a:lnB>
                    <a:pattFill prst="upDiag">
                      <a:fgClr>
                        <a:srgbClr val="E1E0DD"/>
                      </a:fgClr>
                      <a:bgClr>
                        <a:srgbClr val="DAD9D5"/>
                      </a:bgClr>
                    </a:pattFill>
                  </a:tcPr>
                </a:tc>
                <a:tc hMerge="1">
                  <a:txBody>
                    <a:bodyPr/>
                    <a:lstStyle/>
                    <a:p>
                      <a:endParaRPr lang="en-US"/>
                    </a:p>
                  </a:txBody>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a:noFill/>
                    </a:lnB>
                    <a:pattFill prst="upDiag">
                      <a:fgClr>
                        <a:srgbClr val="E1E0DD"/>
                      </a:fgClr>
                      <a:bgClr>
                        <a:srgbClr val="DAD9D5"/>
                      </a:bgClr>
                    </a:patt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a:noFill/>
                    </a:lnB>
                    <a:pattFill prst="upDiag">
                      <a:fgClr>
                        <a:srgbClr val="E1E0DD"/>
                      </a:fgClr>
                      <a:bgClr>
                        <a:srgbClr val="DAD9D5"/>
                      </a:bgClr>
                    </a:patt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a:noFill/>
                    </a:lnB>
                    <a:pattFill prst="upDiag">
                      <a:fgClr>
                        <a:srgbClr val="E1E0DD"/>
                      </a:fgClr>
                      <a:bgClr>
                        <a:srgbClr val="DAD9D5"/>
                      </a:bgClr>
                    </a:patt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a:noFill/>
                    </a:lnB>
                    <a:pattFill prst="upDiag">
                      <a:fgClr>
                        <a:srgbClr val="E1E0DD"/>
                      </a:fgClr>
                      <a:bgClr>
                        <a:srgbClr val="DAD9D5"/>
                      </a:bgClr>
                    </a:patt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extLst>
                  <a:ext uri="{0D108BD9-81ED-4DB2-BD59-A6C34878D82A}">
                    <a16:rowId xmlns:a16="http://schemas.microsoft.com/office/drawing/2014/main" val="2660207028"/>
                  </a:ext>
                </a:extLst>
              </a:tr>
              <a:tr h="182468">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gridSpan="2">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hMerge="1">
                  <a:txBody>
                    <a:bodyPr/>
                    <a:lstStyle/>
                    <a:p>
                      <a:endParaRPr lang="en-US"/>
                    </a:p>
                  </a:txBody>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extLst>
                  <a:ext uri="{0D108BD9-81ED-4DB2-BD59-A6C34878D82A}">
                    <a16:rowId xmlns:a16="http://schemas.microsoft.com/office/drawing/2014/main" val="3196318679"/>
                  </a:ext>
                </a:extLst>
              </a:tr>
              <a:tr h="608228">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2000">
                          <a:solidFill>
                            <a:srgbClr val="D36260"/>
                          </a:solidFill>
                          <a:effectLst/>
                          <a:latin typeface="Cambria" panose="02040503050406030204" pitchFamily="18" charset="0"/>
                          <a:ea typeface="Times New Roman" panose="02020603050405020304" pitchFamily="18" charset="0"/>
                          <a:cs typeface="Tahoma" panose="020B0604030504040204" pitchFamily="34" charset="0"/>
                        </a:rPr>
                        <a:t>Project: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w="12700" cap="flat" cmpd="sng" algn="ctr">
                      <a:solidFill>
                        <a:srgbClr val="B7B3AB"/>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2000">
                          <a:solidFill>
                            <a:srgbClr val="8E887B"/>
                          </a:solidFill>
                          <a:effectLst/>
                          <a:latin typeface="Cambria" panose="02040503050406030204" pitchFamily="18" charset="0"/>
                          <a:ea typeface="Times New Roman" panose="02020603050405020304" pitchFamily="18" charset="0"/>
                          <a:cs typeface="Tahoma" panose="020B0604030504040204" pitchFamily="34" charset="0"/>
                        </a:rPr>
                        <a:t>Dell Web App Expansion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w="12700" cap="flat" cmpd="sng" algn="ctr">
                      <a:solidFill>
                        <a:srgbClr val="B7B3AB"/>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gridSpan="2">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hMerge="1">
                  <a:txBody>
                    <a:bodyPr/>
                    <a:lstStyle/>
                    <a:p>
                      <a:endParaRPr lang="en-US"/>
                    </a:p>
                  </a:txBody>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extLst>
                  <a:ext uri="{0D108BD9-81ED-4DB2-BD59-A6C34878D82A}">
                    <a16:rowId xmlns:a16="http://schemas.microsoft.com/office/drawing/2014/main" val="494915813"/>
                  </a:ext>
                </a:extLst>
              </a:tr>
              <a:tr h="547405">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PROCEDURE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F0EFEE"/>
                    </a:solidFill>
                  </a:tcPr>
                </a:tc>
                <a:tc>
                  <a:txBody>
                    <a:bodyPr/>
                    <a:lstStyle/>
                    <a:p>
                      <a:pPr marL="0" marR="0" indent="101600">
                        <a:spcBef>
                          <a:spcPts val="0"/>
                        </a:spcBef>
                        <a:spcAft>
                          <a:spcPts val="0"/>
                        </a:spcAft>
                      </a:pPr>
                      <a:r>
                        <a:rPr lang="en-US" sz="1200">
                          <a:solidFill>
                            <a:srgbClr val="6A655B"/>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gridSpan="2">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hMerge="1">
                  <a:txBody>
                    <a:bodyPr/>
                    <a:lstStyle/>
                    <a:p>
                      <a:endParaRPr lang="en-US"/>
                    </a:p>
                  </a:txBody>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extLst>
                  <a:ext uri="{0D108BD9-81ED-4DB2-BD59-A6C34878D82A}">
                    <a16:rowId xmlns:a16="http://schemas.microsoft.com/office/drawing/2014/main" val="3823483800"/>
                  </a:ext>
                </a:extLst>
              </a:tr>
              <a:tr h="547405">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DEPARTMENT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F0EFEE"/>
                    </a:solidFill>
                  </a:tcPr>
                </a:tc>
                <a:tc>
                  <a:txBody>
                    <a:bodyPr/>
                    <a:lstStyle/>
                    <a:p>
                      <a:pPr marL="0" marR="0" indent="101600">
                        <a:spcBef>
                          <a:spcPts val="0"/>
                        </a:spcBef>
                        <a:spcAft>
                          <a:spcPts val="0"/>
                        </a:spcAft>
                      </a:pPr>
                      <a:r>
                        <a:rPr lang="en-US" sz="1200">
                          <a:solidFill>
                            <a:srgbClr val="6A655B"/>
                          </a:solidFill>
                          <a:effectLst/>
                          <a:latin typeface="Tahoma" panose="020B0604030504040204" pitchFamily="34" charset="0"/>
                          <a:ea typeface="Times New Roman" panose="02020603050405020304" pitchFamily="18" charset="0"/>
                          <a:cs typeface="Times New Roman" panose="02020603050405020304" pitchFamily="18" charset="0"/>
                        </a:rPr>
                        <a:t>Operations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gridSpan="2">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hMerge="1">
                  <a:txBody>
                    <a:bodyPr/>
                    <a:lstStyle/>
                    <a:p>
                      <a:endParaRPr lang="en-US"/>
                    </a:p>
                  </a:txBody>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extLst>
                  <a:ext uri="{0D108BD9-81ED-4DB2-BD59-A6C34878D82A}">
                    <a16:rowId xmlns:a16="http://schemas.microsoft.com/office/drawing/2014/main" val="351975087"/>
                  </a:ext>
                </a:extLst>
              </a:tr>
              <a:tr h="364937">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UPDATED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F0EFEE"/>
                    </a:solidFill>
                  </a:tcPr>
                </a:tc>
                <a:tc>
                  <a:txBody>
                    <a:bodyPr/>
                    <a:lstStyle/>
                    <a:p>
                      <a:pPr marL="0" marR="0" indent="101600">
                        <a:spcBef>
                          <a:spcPts val="0"/>
                        </a:spcBef>
                        <a:spcAft>
                          <a:spcPts val="0"/>
                        </a:spcAft>
                      </a:pPr>
                      <a:r>
                        <a:rPr lang="en-US" sz="1200">
                          <a:solidFill>
                            <a:srgbClr val="6A655B"/>
                          </a:solidFill>
                          <a:effectLst/>
                          <a:latin typeface="Tahoma" panose="020B0604030504040204" pitchFamily="34" charset="0"/>
                          <a:ea typeface="Times New Roman" panose="02020603050405020304" pitchFamily="18" charset="0"/>
                          <a:cs typeface="Times New Roman" panose="02020603050405020304" pitchFamily="18" charset="0"/>
                        </a:rPr>
                        <a:t>12/8/15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gridSpan="2">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hMerge="1">
                  <a:txBody>
                    <a:bodyPr/>
                    <a:lstStyle/>
                    <a:p>
                      <a:endParaRPr lang="en-US"/>
                    </a:p>
                  </a:txBody>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extLst>
                  <a:ext uri="{0D108BD9-81ED-4DB2-BD59-A6C34878D82A}">
                    <a16:rowId xmlns:a16="http://schemas.microsoft.com/office/drawing/2014/main" val="2808639708"/>
                  </a:ext>
                </a:extLst>
              </a:tr>
              <a:tr h="265221">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gridSpan="2">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hMerge="1">
                  <a:txBody>
                    <a:bodyPr/>
                    <a:lstStyle/>
                    <a:p>
                      <a:endParaRPr lang="en-US"/>
                    </a:p>
                  </a:txBody>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extLst>
                  <a:ext uri="{0D108BD9-81ED-4DB2-BD59-A6C34878D82A}">
                    <a16:rowId xmlns:a16="http://schemas.microsoft.com/office/drawing/2014/main" val="3820317503"/>
                  </a:ext>
                </a:extLst>
              </a:tr>
              <a:tr h="364937">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b="1">
                          <a:solidFill>
                            <a:srgbClr val="FFFFFF"/>
                          </a:solidFill>
                          <a:effectLst/>
                          <a:latin typeface="Tahoma" panose="020B0604030504040204" pitchFamily="34" charset="0"/>
                          <a:ea typeface="Times New Roman" panose="02020603050405020304" pitchFamily="18" charset="0"/>
                          <a:cs typeface="Times New Roman" panose="02020603050405020304" pitchFamily="18" charset="0"/>
                        </a:rPr>
                        <a:t>STEP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D36260"/>
                    </a:solidFill>
                  </a:tcPr>
                </a:tc>
                <a:tc>
                  <a:txBody>
                    <a:bodyPr/>
                    <a:lstStyle/>
                    <a:p>
                      <a:pPr marL="0" marR="0">
                        <a:spcBef>
                          <a:spcPts val="0"/>
                        </a:spcBef>
                        <a:spcAft>
                          <a:spcPts val="0"/>
                        </a:spcAft>
                      </a:pPr>
                      <a:r>
                        <a:rPr lang="en-US" sz="1200" b="1">
                          <a:solidFill>
                            <a:srgbClr val="FFFFFF"/>
                          </a:solidFill>
                          <a:effectLst/>
                          <a:latin typeface="Tahoma" panose="020B0604030504040204" pitchFamily="34" charset="0"/>
                          <a:ea typeface="Times New Roman" panose="02020603050405020304" pitchFamily="18" charset="0"/>
                          <a:cs typeface="Times New Roman" panose="02020603050405020304" pitchFamily="18" charset="0"/>
                        </a:rPr>
                        <a:t>DESCRIPTION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D36260"/>
                    </a:solidFill>
                  </a:tcPr>
                </a:tc>
                <a:tc>
                  <a:txBody>
                    <a:bodyPr/>
                    <a:lstStyle/>
                    <a:p>
                      <a:pPr marL="0" marR="0">
                        <a:spcBef>
                          <a:spcPts val="0"/>
                        </a:spcBef>
                        <a:spcAft>
                          <a:spcPts val="0"/>
                        </a:spcAft>
                      </a:pPr>
                      <a:r>
                        <a:rPr lang="en-US" sz="1200" b="1">
                          <a:solidFill>
                            <a:srgbClr val="FFFFFF"/>
                          </a:solidFill>
                          <a:effectLst/>
                          <a:latin typeface="Tahoma" panose="020B0604030504040204" pitchFamily="34" charset="0"/>
                          <a:ea typeface="Times New Roman" panose="02020603050405020304" pitchFamily="18" charset="0"/>
                          <a:cs typeface="Times New Roman" panose="02020603050405020304" pitchFamily="18" charset="0"/>
                        </a:rPr>
                        <a:t>Marketing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D36260"/>
                    </a:solidFill>
                  </a:tcPr>
                </a:tc>
                <a:tc gridSpan="2">
                  <a:txBody>
                    <a:bodyPr/>
                    <a:lstStyle/>
                    <a:p>
                      <a:pPr marL="0" marR="0">
                        <a:spcBef>
                          <a:spcPts val="0"/>
                        </a:spcBef>
                        <a:spcAft>
                          <a:spcPts val="0"/>
                        </a:spcAft>
                      </a:pPr>
                      <a:r>
                        <a:rPr lang="en-US" sz="1200" b="1">
                          <a:solidFill>
                            <a:srgbClr val="FFFFFF"/>
                          </a:solidFill>
                          <a:effectLst/>
                          <a:latin typeface="Tahoma" panose="020B0604030504040204" pitchFamily="34" charset="0"/>
                          <a:ea typeface="Times New Roman" panose="02020603050405020304" pitchFamily="18" charset="0"/>
                          <a:cs typeface="Times New Roman" panose="02020603050405020304" pitchFamily="18" charset="0"/>
                        </a:rPr>
                        <a:t>Networking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D36260"/>
                    </a:solidFill>
                  </a:tcPr>
                </a:tc>
                <a:tc hMerge="1">
                  <a:txBody>
                    <a:bodyPr/>
                    <a:lstStyle/>
                    <a:p>
                      <a:endParaRPr lang="en-US"/>
                    </a:p>
                  </a:txBody>
                  <a:tcPr/>
                </a:tc>
                <a:tc>
                  <a:txBody>
                    <a:bodyPr/>
                    <a:lstStyle/>
                    <a:p>
                      <a:pPr marL="0" marR="0">
                        <a:spcBef>
                          <a:spcPts val="0"/>
                        </a:spcBef>
                        <a:spcAft>
                          <a:spcPts val="0"/>
                        </a:spcAft>
                      </a:pPr>
                      <a:r>
                        <a:rPr lang="en-US" sz="1200" b="1">
                          <a:solidFill>
                            <a:srgbClr val="FFFFFF"/>
                          </a:solidFill>
                          <a:effectLst/>
                          <a:latin typeface="Tahoma" panose="020B0604030504040204" pitchFamily="34" charset="0"/>
                          <a:ea typeface="Times New Roman" panose="02020603050405020304" pitchFamily="18" charset="0"/>
                          <a:cs typeface="Times New Roman" panose="02020603050405020304" pitchFamily="18" charset="0"/>
                        </a:rPr>
                        <a:t>Developer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D36260"/>
                    </a:solidFill>
                  </a:tcPr>
                </a:tc>
                <a:tc>
                  <a:txBody>
                    <a:bodyPr/>
                    <a:lstStyle/>
                    <a:p>
                      <a:pPr marL="0" marR="0">
                        <a:spcBef>
                          <a:spcPts val="0"/>
                        </a:spcBef>
                        <a:spcAft>
                          <a:spcPts val="0"/>
                        </a:spcAft>
                      </a:pPr>
                      <a:r>
                        <a:rPr lang="en-US" sz="1200" b="1">
                          <a:solidFill>
                            <a:srgbClr val="FFFFFF"/>
                          </a:solidFill>
                          <a:effectLst/>
                          <a:latin typeface="Tahoma" panose="020B0604030504040204" pitchFamily="34" charset="0"/>
                          <a:ea typeface="Times New Roman" panose="02020603050405020304" pitchFamily="18" charset="0"/>
                          <a:cs typeface="Times New Roman" panose="02020603050405020304" pitchFamily="18" charset="0"/>
                        </a:rPr>
                        <a:t>Project Manager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D36260"/>
                    </a:solidFill>
                  </a:tcPr>
                </a:tc>
                <a:tc>
                  <a:txBody>
                    <a:bodyPr/>
                    <a:lstStyle/>
                    <a:p>
                      <a:pPr marL="0" marR="0">
                        <a:spcBef>
                          <a:spcPts val="0"/>
                        </a:spcBef>
                        <a:spcAft>
                          <a:spcPts val="0"/>
                        </a:spcAft>
                      </a:pPr>
                      <a:r>
                        <a:rPr lang="en-US" sz="1200" b="1">
                          <a:solidFill>
                            <a:srgbClr val="FFFFFF"/>
                          </a:solidFill>
                          <a:effectLst/>
                          <a:latin typeface="Tahoma" panose="020B0604030504040204" pitchFamily="34" charset="0"/>
                          <a:ea typeface="Times New Roman" panose="02020603050405020304" pitchFamily="18" charset="0"/>
                          <a:cs typeface="Times New Roman" panose="02020603050405020304" pitchFamily="18" charset="0"/>
                        </a:rPr>
                        <a:t>Sponsor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D36260"/>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extLst>
                  <a:ext uri="{0D108BD9-81ED-4DB2-BD59-A6C34878D82A}">
                    <a16:rowId xmlns:a16="http://schemas.microsoft.com/office/drawing/2014/main" val="2759141059"/>
                  </a:ext>
                </a:extLst>
              </a:tr>
              <a:tr h="243749">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lgn="ctr">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w="12700" cap="flat" cmpd="sng" algn="ctr">
                      <a:solidFill>
                        <a:srgbClr val="B7B3AB"/>
                      </a:solidFill>
                      <a:prstDash val="solid"/>
                      <a:round/>
                      <a:headEnd type="none" w="med" len="med"/>
                      <a:tailEnd type="none" w="med" len="med"/>
                    </a:lnB>
                    <a:solidFill>
                      <a:srgbClr val="F5E2B1"/>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Analysis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w="12700" cap="flat" cmpd="sng" algn="ctr">
                      <a:solidFill>
                        <a:srgbClr val="B7B3AB"/>
                      </a:solidFill>
                      <a:prstDash val="solid"/>
                      <a:round/>
                      <a:headEnd type="none" w="med" len="med"/>
                      <a:tailEnd type="none" w="med" len="med"/>
                    </a:lnB>
                    <a:solidFill>
                      <a:srgbClr val="F5E2B1"/>
                    </a:solidFill>
                  </a:tcPr>
                </a:tc>
                <a:tc>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w="12700" cap="flat" cmpd="sng" algn="ctr">
                      <a:solidFill>
                        <a:srgbClr val="B7B3AB"/>
                      </a:solidFill>
                      <a:prstDash val="solid"/>
                      <a:round/>
                      <a:headEnd type="none" w="med" len="med"/>
                      <a:tailEnd type="none" w="med" len="med"/>
                    </a:lnB>
                    <a:solidFill>
                      <a:srgbClr val="CCDFC1"/>
                    </a:solidFill>
                  </a:tcPr>
                </a:tc>
                <a:tc>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w="12700" cap="flat" cmpd="sng" algn="ctr">
                      <a:solidFill>
                        <a:srgbClr val="B7B3AB"/>
                      </a:solidFill>
                      <a:prstDash val="solid"/>
                      <a:round/>
                      <a:headEnd type="none" w="med" len="med"/>
                      <a:tailEnd type="none" w="med" len="med"/>
                    </a:lnB>
                  </a:tcPr>
                </a:tc>
                <a:tc gridSpan="2">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w="12700" cap="flat" cmpd="sng" algn="ctr">
                      <a:solidFill>
                        <a:srgbClr val="B7B3AB"/>
                      </a:solidFill>
                      <a:prstDash val="solid"/>
                      <a:round/>
                      <a:headEnd type="none" w="med" len="med"/>
                      <a:tailEnd type="none" w="med" len="med"/>
                    </a:lnB>
                    <a:solidFill>
                      <a:srgbClr val="D9D9D9"/>
                    </a:solidFill>
                  </a:tcPr>
                </a:tc>
                <a:tc hMerge="1">
                  <a:txBody>
                    <a:bodyPr/>
                    <a:lstStyle/>
                    <a:p>
                      <a:endParaRPr lang="en-US"/>
                    </a:p>
                  </a:txBody>
                  <a:tcPr/>
                </a:tc>
                <a:tc>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IA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w="12700" cap="flat" cmpd="sng" algn="ctr">
                      <a:solidFill>
                        <a:srgbClr val="B7B3AB"/>
                      </a:solidFill>
                      <a:prstDash val="solid"/>
                      <a:round/>
                      <a:headEnd type="none" w="med" len="med"/>
                      <a:tailEnd type="none" w="med" len="med"/>
                    </a:lnB>
                    <a:solidFill>
                      <a:srgbClr val="EDBFBE"/>
                    </a:solidFill>
                  </a:tcPr>
                </a:tc>
                <a:tc>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IA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w="12700" cap="flat" cmpd="sng" algn="ctr">
                      <a:solidFill>
                        <a:srgbClr val="B7B3AB"/>
                      </a:solidFill>
                      <a:prstDash val="solid"/>
                      <a:round/>
                      <a:headEnd type="none" w="med" len="med"/>
                      <a:tailEnd type="none" w="med" len="med"/>
                    </a:lnB>
                    <a:solidFill>
                      <a:srgbClr val="EDBFBE"/>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extLst>
                  <a:ext uri="{0D108BD9-81ED-4DB2-BD59-A6C34878D82A}">
                    <a16:rowId xmlns:a16="http://schemas.microsoft.com/office/drawing/2014/main" val="3703856340"/>
                  </a:ext>
                </a:extLst>
              </a:tr>
              <a:tr h="243749">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lgn="ctr">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F5E2B1"/>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Design Phase 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F5E2B1"/>
                    </a:solidFill>
                  </a:tcPr>
                </a:tc>
                <a:tc>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RC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CCDFC1"/>
                    </a:solidFill>
                  </a:tcPr>
                </a:tc>
                <a:tc>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CCDFC1"/>
                    </a:solidFill>
                  </a:tcPr>
                </a:tc>
                <a:tc gridSpan="2">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RA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CED0DD"/>
                    </a:solidFill>
                  </a:tcPr>
                </a:tc>
                <a:tc hMerge="1">
                  <a:txBody>
                    <a:bodyPr/>
                    <a:lstStyle/>
                    <a:p>
                      <a:endParaRPr lang="en-US"/>
                    </a:p>
                  </a:txBody>
                  <a:tcPr/>
                </a:tc>
                <a:tc>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IA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EDBFBE"/>
                    </a:solidFill>
                  </a:tcPr>
                </a:tc>
                <a:tc>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93C0D7"/>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extLst>
                  <a:ext uri="{0D108BD9-81ED-4DB2-BD59-A6C34878D82A}">
                    <a16:rowId xmlns:a16="http://schemas.microsoft.com/office/drawing/2014/main" val="135699182"/>
                  </a:ext>
                </a:extLst>
              </a:tr>
              <a:tr h="243749">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lgn="ctr">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F5E2B1"/>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Design Phase 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F5E2B1"/>
                    </a:solidFill>
                  </a:tcPr>
                </a:tc>
                <a:tc>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CCDFC1"/>
                    </a:solidFill>
                  </a:tcPr>
                </a:tc>
                <a:tc>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CCDFC1"/>
                    </a:solidFill>
                  </a:tcPr>
                </a:tc>
                <a:tc gridSpan="2">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RA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CED0DD"/>
                    </a:solidFill>
                  </a:tcPr>
                </a:tc>
                <a:tc hMerge="1">
                  <a:txBody>
                    <a:bodyPr/>
                    <a:lstStyle/>
                    <a:p>
                      <a:endParaRPr lang="en-US"/>
                    </a:p>
                  </a:txBody>
                  <a:tcPr/>
                </a:tc>
                <a:tc>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IA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EDBFBE"/>
                    </a:solidFill>
                  </a:tcPr>
                </a:tc>
                <a:tc>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93C0D7"/>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extLst>
                  <a:ext uri="{0D108BD9-81ED-4DB2-BD59-A6C34878D82A}">
                    <a16:rowId xmlns:a16="http://schemas.microsoft.com/office/drawing/2014/main" val="2004531490"/>
                  </a:ext>
                </a:extLst>
              </a:tr>
              <a:tr h="243749">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lgn="ctr">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F5E2B1"/>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Development Phase 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F5E2B1"/>
                    </a:solidFill>
                  </a:tcPr>
                </a:tc>
                <a:tc>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tcPr>
                </a:tc>
                <a:tc>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CCDFC1"/>
                    </a:solidFill>
                  </a:tcPr>
                </a:tc>
                <a:tc gridSpan="2">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RA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CED0DD"/>
                    </a:solidFill>
                  </a:tcPr>
                </a:tc>
                <a:tc hMerge="1">
                  <a:txBody>
                    <a:bodyPr/>
                    <a:lstStyle/>
                    <a:p>
                      <a:endParaRPr lang="en-US"/>
                    </a:p>
                  </a:txBody>
                  <a:tcPr/>
                </a:tc>
                <a:tc>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IA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EDBFBE"/>
                    </a:solidFill>
                  </a:tcPr>
                </a:tc>
                <a:tc>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93C0D7"/>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extLst>
                  <a:ext uri="{0D108BD9-81ED-4DB2-BD59-A6C34878D82A}">
                    <a16:rowId xmlns:a16="http://schemas.microsoft.com/office/drawing/2014/main" val="789369869"/>
                  </a:ext>
                </a:extLst>
              </a:tr>
              <a:tr h="243749">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lgn="ctr">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F5E2B1"/>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Development Phase 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F5E2B1"/>
                    </a:solidFill>
                  </a:tcPr>
                </a:tc>
                <a:tc>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tcPr>
                </a:tc>
                <a:tc>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CCDFC1"/>
                    </a:solidFill>
                  </a:tcPr>
                </a:tc>
                <a:tc gridSpan="2">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RA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CED0DD"/>
                    </a:solidFill>
                  </a:tcPr>
                </a:tc>
                <a:tc hMerge="1">
                  <a:txBody>
                    <a:bodyPr/>
                    <a:lstStyle/>
                    <a:p>
                      <a:endParaRPr lang="en-US"/>
                    </a:p>
                  </a:txBody>
                  <a:tcPr/>
                </a:tc>
                <a:tc>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IA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EDBFBE"/>
                    </a:solidFill>
                  </a:tcPr>
                </a:tc>
                <a:tc>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93C0D7"/>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extLst>
                  <a:ext uri="{0D108BD9-81ED-4DB2-BD59-A6C34878D82A}">
                    <a16:rowId xmlns:a16="http://schemas.microsoft.com/office/drawing/2014/main" val="1182543333"/>
                  </a:ext>
                </a:extLst>
              </a:tr>
              <a:tr h="243749">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lgn="ctr">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F5E2B1"/>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Deployment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F5E2B1"/>
                    </a:solidFill>
                  </a:tcPr>
                </a:tc>
                <a:tc>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93C0D7"/>
                    </a:solidFill>
                  </a:tcPr>
                </a:tc>
                <a:tc>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E6EFE0"/>
                    </a:solidFill>
                  </a:tcPr>
                </a:tc>
                <a:tc gridSpan="2">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D2CFCA"/>
                    </a:solidFill>
                  </a:tcPr>
                </a:tc>
                <a:tc hMerge="1">
                  <a:txBody>
                    <a:bodyPr/>
                    <a:lstStyle/>
                    <a:p>
                      <a:endParaRPr lang="en-US"/>
                    </a:p>
                  </a:txBody>
                  <a:tcPr/>
                </a:tc>
                <a:tc>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IA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EDBFBE"/>
                    </a:solidFill>
                  </a:tcPr>
                </a:tc>
                <a:tc>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93C0D7"/>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extLst>
                  <a:ext uri="{0D108BD9-81ED-4DB2-BD59-A6C34878D82A}">
                    <a16:rowId xmlns:a16="http://schemas.microsoft.com/office/drawing/2014/main" val="3662736696"/>
                  </a:ext>
                </a:extLst>
              </a:tr>
              <a:tr h="243749">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lgn="ctr">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F5E2B1"/>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Training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F5E2B1"/>
                    </a:solidFill>
                  </a:tcPr>
                </a:tc>
                <a:tc>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RI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C9E0EB"/>
                    </a:solidFill>
                  </a:tcPr>
                </a:tc>
                <a:tc>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tcPr>
                </a:tc>
                <a:tc gridSpan="2">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E9E8E4"/>
                    </a:solidFill>
                  </a:tcPr>
                </a:tc>
                <a:tc hMerge="1">
                  <a:txBody>
                    <a:bodyPr/>
                    <a:lstStyle/>
                    <a:p>
                      <a:endParaRPr lang="en-US"/>
                    </a:p>
                  </a:txBody>
                  <a:tcPr/>
                </a:tc>
                <a:tc>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RA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D2CFCA"/>
                    </a:solidFill>
                  </a:tcPr>
                </a:tc>
                <a:tc>
                  <a:txBody>
                    <a:bodyPr/>
                    <a:lstStyle/>
                    <a:p>
                      <a:pPr marL="0" marR="0" algn="ctr">
                        <a:spcBef>
                          <a:spcPts val="0"/>
                        </a:spcBef>
                        <a:spcAft>
                          <a:spcPts val="0"/>
                        </a:spcAft>
                      </a:pPr>
                      <a:r>
                        <a:rPr lang="en-US" sz="1200" b="1">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solidFill>
                      <a:srgbClr val="93C0D7"/>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extLst>
                  <a:ext uri="{0D108BD9-81ED-4DB2-BD59-A6C34878D82A}">
                    <a16:rowId xmlns:a16="http://schemas.microsoft.com/office/drawing/2014/main" val="3197484525"/>
                  </a:ext>
                </a:extLst>
              </a:tr>
              <a:tr h="243749">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gridSpan="9">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w="12700" cap="flat" cmpd="sng" algn="ctr">
                      <a:solidFill>
                        <a:srgbClr val="B7B3AB"/>
                      </a:solidFill>
                      <a:prstDash val="solid"/>
                      <a:round/>
                      <a:headEnd type="none" w="med" len="med"/>
                      <a:tailEnd type="none" w="med" len="med"/>
                    </a:lnT>
                    <a:lnB w="12700" cap="flat" cmpd="sng" algn="ctr">
                      <a:solidFill>
                        <a:srgbClr val="B7B3AB"/>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r>
                        <a:rPr lang="en-US" sz="120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solidFill>
                      <a:srgbClr val="FFFFFF"/>
                    </a:solidFill>
                  </a:tcPr>
                </a:tc>
                <a:tc>
                  <a:txBody>
                    <a:bodyPr/>
                    <a:lstStyle/>
                    <a:p>
                      <a:pPr marL="0" marR="0">
                        <a:spcBef>
                          <a:spcPts val="0"/>
                        </a:spcBef>
                        <a:spcAft>
                          <a:spcPts val="0"/>
                        </a:spcAft>
                      </a:pPr>
                      <a:r>
                        <a:rPr lang="en-US" sz="1200" dirty="0">
                          <a:solidFill>
                            <a:srgbClr val="595959"/>
                          </a:solidFill>
                          <a:effectLst/>
                          <a:latin typeface="Tahoma" panose="020B0604030504040204"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639" marR="40639" marT="0" marB="0" anchor="ctr">
                    <a:lnL>
                      <a:noFill/>
                    </a:lnL>
                    <a:lnR>
                      <a:noFill/>
                    </a:lnR>
                    <a:lnT>
                      <a:noFill/>
                    </a:lnT>
                    <a:lnB>
                      <a:noFill/>
                    </a:lnB>
                    <a:pattFill prst="upDiag">
                      <a:fgClr>
                        <a:srgbClr val="E1E0DD"/>
                      </a:fgClr>
                      <a:bgClr>
                        <a:srgbClr val="DAD9D5"/>
                      </a:bgClr>
                    </a:pattFill>
                  </a:tcPr>
                </a:tc>
                <a:extLst>
                  <a:ext uri="{0D108BD9-81ED-4DB2-BD59-A6C34878D82A}">
                    <a16:rowId xmlns:a16="http://schemas.microsoft.com/office/drawing/2014/main" val="3583790709"/>
                  </a:ext>
                </a:extLst>
              </a:tr>
            </a:tbl>
          </a:graphicData>
        </a:graphic>
      </p:graphicFrame>
    </p:spTree>
    <p:extLst>
      <p:ext uri="{BB962C8B-B14F-4D97-AF65-F5344CB8AC3E}">
        <p14:creationId xmlns:p14="http://schemas.microsoft.com/office/powerpoint/2010/main" val="2893614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32742"/>
            <a:ext cx="10364451" cy="524483"/>
          </a:xfrm>
        </p:spPr>
        <p:txBody>
          <a:bodyPr>
            <a:normAutofit fontScale="90000"/>
          </a:bodyPr>
          <a:lstStyle/>
          <a:p>
            <a:r>
              <a:rPr lang="en-US" dirty="0" smtClean="0"/>
              <a:t>Project Resource Allocation</a:t>
            </a:r>
            <a:endParaRPr lang="en-US" dirty="0"/>
          </a:p>
        </p:txBody>
      </p:sp>
      <p:sp>
        <p:nvSpPr>
          <p:cNvPr id="6" name="Content Placeholder 5"/>
          <p:cNvSpPr>
            <a:spLocks noGrp="1"/>
          </p:cNvSpPr>
          <p:nvPr>
            <p:ph sz="quarter" idx="13"/>
          </p:nvPr>
        </p:nvSpPr>
        <p:spPr>
          <a:xfrm>
            <a:off x="2700337" y="707600"/>
            <a:ext cx="7043738" cy="366582"/>
          </a:xfrm>
        </p:spPr>
        <p:txBody>
          <a:bodyPr>
            <a:normAutofit fontScale="85000" lnSpcReduction="20000"/>
          </a:bodyPr>
          <a:lstStyle/>
          <a:p>
            <a:r>
              <a:rPr lang="en-US" dirty="0"/>
              <a:t>Key:  R = responsible; A = Accountable; C = Consult; I = Inform;</a:t>
            </a:r>
          </a:p>
          <a:p>
            <a:endParaRPr lang="en-US" dirty="0" smtClean="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687728596"/>
              </p:ext>
            </p:extLst>
          </p:nvPr>
        </p:nvGraphicFramePr>
        <p:xfrm>
          <a:off x="913773" y="1181708"/>
          <a:ext cx="10364450" cy="5133365"/>
        </p:xfrm>
        <a:graphic>
          <a:graphicData uri="http://schemas.openxmlformats.org/drawingml/2006/table">
            <a:tbl>
              <a:tblPr firstRow="1" firstCol="1" bandRow="1">
                <a:tableStyleId>{5C22544A-7EE6-4342-B048-85BDC9FD1C3A}</a:tableStyleId>
              </a:tblPr>
              <a:tblGrid>
                <a:gridCol w="1727039">
                  <a:extLst>
                    <a:ext uri="{9D8B030D-6E8A-4147-A177-3AD203B41FA5}">
                      <a16:colId xmlns:a16="http://schemas.microsoft.com/office/drawing/2014/main" val="1364842923"/>
                    </a:ext>
                  </a:extLst>
                </a:gridCol>
                <a:gridCol w="1727039">
                  <a:extLst>
                    <a:ext uri="{9D8B030D-6E8A-4147-A177-3AD203B41FA5}">
                      <a16:colId xmlns:a16="http://schemas.microsoft.com/office/drawing/2014/main" val="3991323259"/>
                    </a:ext>
                  </a:extLst>
                </a:gridCol>
                <a:gridCol w="1727039">
                  <a:extLst>
                    <a:ext uri="{9D8B030D-6E8A-4147-A177-3AD203B41FA5}">
                      <a16:colId xmlns:a16="http://schemas.microsoft.com/office/drawing/2014/main" val="1030761113"/>
                    </a:ext>
                  </a:extLst>
                </a:gridCol>
                <a:gridCol w="1727039">
                  <a:extLst>
                    <a:ext uri="{9D8B030D-6E8A-4147-A177-3AD203B41FA5}">
                      <a16:colId xmlns:a16="http://schemas.microsoft.com/office/drawing/2014/main" val="3324062299"/>
                    </a:ext>
                  </a:extLst>
                </a:gridCol>
                <a:gridCol w="1728147">
                  <a:extLst>
                    <a:ext uri="{9D8B030D-6E8A-4147-A177-3AD203B41FA5}">
                      <a16:colId xmlns:a16="http://schemas.microsoft.com/office/drawing/2014/main" val="3053424586"/>
                    </a:ext>
                  </a:extLst>
                </a:gridCol>
                <a:gridCol w="1728147">
                  <a:extLst>
                    <a:ext uri="{9D8B030D-6E8A-4147-A177-3AD203B41FA5}">
                      <a16:colId xmlns:a16="http://schemas.microsoft.com/office/drawing/2014/main" val="3812894292"/>
                    </a:ext>
                  </a:extLst>
                </a:gridCol>
              </a:tblGrid>
              <a:tr h="1036282">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Marketing Team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Networking and Infrastructure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Developer Team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Project Management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Project Sponsors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1438914"/>
                  </a:ext>
                </a:extLst>
              </a:tr>
              <a:tr h="685517">
                <a:tc>
                  <a:txBody>
                    <a:bodyPr/>
                    <a:lstStyle/>
                    <a:p>
                      <a:pPr marL="0" marR="0">
                        <a:lnSpc>
                          <a:spcPct val="107000"/>
                        </a:lnSpc>
                        <a:spcBef>
                          <a:spcPts val="0"/>
                        </a:spcBef>
                        <a:spcAft>
                          <a:spcPts val="0"/>
                        </a:spcAft>
                      </a:pPr>
                      <a:r>
                        <a:rPr lang="en-US" sz="1800">
                          <a:effectLst/>
                        </a:rPr>
                        <a:t>Project Analysis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R, 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I, 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6646675"/>
                  </a:ext>
                </a:extLst>
              </a:tr>
              <a:tr h="685517">
                <a:tc>
                  <a:txBody>
                    <a:bodyPr/>
                    <a:lstStyle/>
                    <a:p>
                      <a:pPr marL="0" marR="0">
                        <a:lnSpc>
                          <a:spcPct val="107000"/>
                        </a:lnSpc>
                        <a:spcBef>
                          <a:spcPts val="0"/>
                        </a:spcBef>
                        <a:spcAft>
                          <a:spcPts val="0"/>
                        </a:spcAft>
                      </a:pPr>
                      <a:r>
                        <a:rPr lang="en-US" sz="1800">
                          <a:effectLst/>
                        </a:rPr>
                        <a:t>Design – </a:t>
                      </a:r>
                    </a:p>
                    <a:p>
                      <a:pPr marL="0" marR="0">
                        <a:lnSpc>
                          <a:spcPct val="107000"/>
                        </a:lnSpc>
                        <a:spcBef>
                          <a:spcPts val="0"/>
                        </a:spcBef>
                        <a:spcAft>
                          <a:spcPts val="0"/>
                        </a:spcAft>
                      </a:pPr>
                      <a:r>
                        <a:rPr lang="en-US" sz="1800">
                          <a:effectLst/>
                        </a:rPr>
                        <a:t>Phase 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C, 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R, 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I, 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2226283"/>
                  </a:ext>
                </a:extLst>
              </a:tr>
              <a:tr h="685517">
                <a:tc>
                  <a:txBody>
                    <a:bodyPr/>
                    <a:lstStyle/>
                    <a:p>
                      <a:pPr marL="0" marR="0">
                        <a:lnSpc>
                          <a:spcPct val="107000"/>
                        </a:lnSpc>
                        <a:spcBef>
                          <a:spcPts val="0"/>
                        </a:spcBef>
                        <a:spcAft>
                          <a:spcPts val="0"/>
                        </a:spcAft>
                      </a:pPr>
                      <a:r>
                        <a:rPr lang="en-US" sz="1800">
                          <a:effectLst/>
                        </a:rPr>
                        <a:t>Design – Phase 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R, 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I, 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0790467"/>
                  </a:ext>
                </a:extLst>
              </a:tr>
              <a:tr h="685517">
                <a:tc>
                  <a:txBody>
                    <a:bodyPr/>
                    <a:lstStyle/>
                    <a:p>
                      <a:pPr marL="0" marR="0">
                        <a:lnSpc>
                          <a:spcPct val="107000"/>
                        </a:lnSpc>
                        <a:spcBef>
                          <a:spcPts val="0"/>
                        </a:spcBef>
                        <a:spcAft>
                          <a:spcPts val="0"/>
                        </a:spcAft>
                      </a:pPr>
                      <a:r>
                        <a:rPr lang="en-US" sz="1800">
                          <a:effectLst/>
                        </a:rPr>
                        <a:t>Development – Phase 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R, 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I, 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8587947"/>
                  </a:ext>
                </a:extLst>
              </a:tr>
              <a:tr h="685517">
                <a:tc>
                  <a:txBody>
                    <a:bodyPr/>
                    <a:lstStyle/>
                    <a:p>
                      <a:pPr marL="0" marR="0">
                        <a:lnSpc>
                          <a:spcPct val="107000"/>
                        </a:lnSpc>
                        <a:spcBef>
                          <a:spcPts val="0"/>
                        </a:spcBef>
                        <a:spcAft>
                          <a:spcPts val="0"/>
                        </a:spcAft>
                      </a:pPr>
                      <a:r>
                        <a:rPr lang="en-US" sz="1800">
                          <a:effectLst/>
                        </a:rPr>
                        <a:t>Development – Phase 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R, 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I, 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4185723"/>
                  </a:ext>
                </a:extLst>
              </a:tr>
              <a:tr h="334749">
                <a:tc>
                  <a:txBody>
                    <a:bodyPr/>
                    <a:lstStyle/>
                    <a:p>
                      <a:pPr marL="0" marR="0">
                        <a:lnSpc>
                          <a:spcPct val="107000"/>
                        </a:lnSpc>
                        <a:spcBef>
                          <a:spcPts val="0"/>
                        </a:spcBef>
                        <a:spcAft>
                          <a:spcPts val="0"/>
                        </a:spcAft>
                      </a:pPr>
                      <a:r>
                        <a:rPr lang="en-US" sz="1800">
                          <a:effectLst/>
                        </a:rPr>
                        <a:t>Deployment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A, 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I, 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8710954"/>
                  </a:ext>
                </a:extLst>
              </a:tr>
              <a:tr h="334749">
                <a:tc>
                  <a:txBody>
                    <a:bodyPr/>
                    <a:lstStyle/>
                    <a:p>
                      <a:pPr marL="0" marR="0">
                        <a:lnSpc>
                          <a:spcPct val="107000"/>
                        </a:lnSpc>
                        <a:spcBef>
                          <a:spcPts val="0"/>
                        </a:spcBef>
                        <a:spcAft>
                          <a:spcPts val="0"/>
                        </a:spcAft>
                      </a:pPr>
                      <a:r>
                        <a:rPr lang="en-US" sz="1800">
                          <a:effectLst/>
                        </a:rPr>
                        <a:t>Training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R, 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R, 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3641790"/>
                  </a:ext>
                </a:extLst>
              </a:tr>
            </a:tbl>
          </a:graphicData>
        </a:graphic>
      </p:graphicFrame>
    </p:spTree>
    <p:extLst>
      <p:ext uri="{BB962C8B-B14F-4D97-AF65-F5344CB8AC3E}">
        <p14:creationId xmlns:p14="http://schemas.microsoft.com/office/powerpoint/2010/main" val="3427390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132742"/>
            <a:ext cx="10364451" cy="524483"/>
          </a:xfrm>
        </p:spPr>
        <p:txBody>
          <a:bodyPr>
            <a:normAutofit fontScale="90000"/>
          </a:bodyPr>
          <a:lstStyle/>
          <a:p>
            <a:r>
              <a:rPr lang="en-US" dirty="0" smtClean="0"/>
              <a:t>Risk Management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55922787"/>
              </p:ext>
            </p:extLst>
          </p:nvPr>
        </p:nvGraphicFramePr>
        <p:xfrm>
          <a:off x="913151" y="657226"/>
          <a:ext cx="10364450" cy="5757862"/>
        </p:xfrm>
        <a:graphic>
          <a:graphicData uri="http://schemas.openxmlformats.org/drawingml/2006/table">
            <a:tbl>
              <a:tblPr firstRow="1" firstCol="1" bandRow="1">
                <a:tableStyleId>{5C22544A-7EE6-4342-B048-85BDC9FD1C3A}</a:tableStyleId>
              </a:tblPr>
              <a:tblGrid>
                <a:gridCol w="486350">
                  <a:extLst>
                    <a:ext uri="{9D8B030D-6E8A-4147-A177-3AD203B41FA5}">
                      <a16:colId xmlns:a16="http://schemas.microsoft.com/office/drawing/2014/main" val="2428222819"/>
                    </a:ext>
                  </a:extLst>
                </a:gridCol>
                <a:gridCol w="572796">
                  <a:extLst>
                    <a:ext uri="{9D8B030D-6E8A-4147-A177-3AD203B41FA5}">
                      <a16:colId xmlns:a16="http://schemas.microsoft.com/office/drawing/2014/main" val="4232875194"/>
                    </a:ext>
                  </a:extLst>
                </a:gridCol>
                <a:gridCol w="1160626">
                  <a:extLst>
                    <a:ext uri="{9D8B030D-6E8A-4147-A177-3AD203B41FA5}">
                      <a16:colId xmlns:a16="http://schemas.microsoft.com/office/drawing/2014/main" val="2305308776"/>
                    </a:ext>
                  </a:extLst>
                </a:gridCol>
                <a:gridCol w="1077186">
                  <a:extLst>
                    <a:ext uri="{9D8B030D-6E8A-4147-A177-3AD203B41FA5}">
                      <a16:colId xmlns:a16="http://schemas.microsoft.com/office/drawing/2014/main" val="3807296845"/>
                    </a:ext>
                  </a:extLst>
                </a:gridCol>
                <a:gridCol w="887758">
                  <a:extLst>
                    <a:ext uri="{9D8B030D-6E8A-4147-A177-3AD203B41FA5}">
                      <a16:colId xmlns:a16="http://schemas.microsoft.com/office/drawing/2014/main" val="983229660"/>
                    </a:ext>
                  </a:extLst>
                </a:gridCol>
                <a:gridCol w="999762">
                  <a:extLst>
                    <a:ext uri="{9D8B030D-6E8A-4147-A177-3AD203B41FA5}">
                      <a16:colId xmlns:a16="http://schemas.microsoft.com/office/drawing/2014/main" val="3342506859"/>
                    </a:ext>
                  </a:extLst>
                </a:gridCol>
                <a:gridCol w="451021">
                  <a:extLst>
                    <a:ext uri="{9D8B030D-6E8A-4147-A177-3AD203B41FA5}">
                      <a16:colId xmlns:a16="http://schemas.microsoft.com/office/drawing/2014/main" val="455448156"/>
                    </a:ext>
                  </a:extLst>
                </a:gridCol>
                <a:gridCol w="1006527">
                  <a:extLst>
                    <a:ext uri="{9D8B030D-6E8A-4147-A177-3AD203B41FA5}">
                      <a16:colId xmlns:a16="http://schemas.microsoft.com/office/drawing/2014/main" val="3648890708"/>
                    </a:ext>
                  </a:extLst>
                </a:gridCol>
                <a:gridCol w="1264362">
                  <a:extLst>
                    <a:ext uri="{9D8B030D-6E8A-4147-A177-3AD203B41FA5}">
                      <a16:colId xmlns:a16="http://schemas.microsoft.com/office/drawing/2014/main" val="2830258702"/>
                    </a:ext>
                  </a:extLst>
                </a:gridCol>
                <a:gridCol w="772749">
                  <a:extLst>
                    <a:ext uri="{9D8B030D-6E8A-4147-A177-3AD203B41FA5}">
                      <a16:colId xmlns:a16="http://schemas.microsoft.com/office/drawing/2014/main" val="91169679"/>
                    </a:ext>
                  </a:extLst>
                </a:gridCol>
                <a:gridCol w="701338">
                  <a:extLst>
                    <a:ext uri="{9D8B030D-6E8A-4147-A177-3AD203B41FA5}">
                      <a16:colId xmlns:a16="http://schemas.microsoft.com/office/drawing/2014/main" val="1788140181"/>
                    </a:ext>
                  </a:extLst>
                </a:gridCol>
                <a:gridCol w="983975">
                  <a:extLst>
                    <a:ext uri="{9D8B030D-6E8A-4147-A177-3AD203B41FA5}">
                      <a16:colId xmlns:a16="http://schemas.microsoft.com/office/drawing/2014/main" val="331334172"/>
                    </a:ext>
                  </a:extLst>
                </a:gridCol>
              </a:tblGrid>
              <a:tr h="536986">
                <a:tc>
                  <a:txBody>
                    <a:bodyPr/>
                    <a:lstStyle/>
                    <a:p>
                      <a:pPr marL="0" marR="0" algn="ctr">
                        <a:lnSpc>
                          <a:spcPct val="107000"/>
                        </a:lnSpc>
                        <a:spcBef>
                          <a:spcPts val="0"/>
                        </a:spcBef>
                        <a:spcAft>
                          <a:spcPts val="0"/>
                        </a:spcAft>
                      </a:pPr>
                      <a:r>
                        <a:rPr lang="en-US" sz="11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ctr">
                        <a:lnSpc>
                          <a:spcPct val="107000"/>
                        </a:lnSpc>
                        <a:spcBef>
                          <a:spcPts val="0"/>
                        </a:spcBef>
                        <a:spcAft>
                          <a:spcPts val="0"/>
                        </a:spcAft>
                      </a:pPr>
                      <a:r>
                        <a:rPr lang="en-US" sz="1100">
                          <a:effectLst/>
                        </a:rPr>
                        <a:t>Rank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Risk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Description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Category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Root Cause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Triggers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Potential Responses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Risk Owner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Probability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Impact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Status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extLst>
                  <a:ext uri="{0D108BD9-81ED-4DB2-BD59-A6C34878D82A}">
                    <a16:rowId xmlns:a16="http://schemas.microsoft.com/office/drawing/2014/main" val="3091087255"/>
                  </a:ext>
                </a:extLst>
              </a:tr>
              <a:tr h="1445605">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ctr">
                        <a:lnSpc>
                          <a:spcPct val="107000"/>
                        </a:lnSpc>
                        <a:spcBef>
                          <a:spcPts val="0"/>
                        </a:spcBef>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Website design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The project design cannot be completed on time. Phase 2 design could be delayed.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Software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Scheduling Error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Crash the schedule</a:t>
                      </a:r>
                    </a:p>
                    <a:p>
                      <a:pPr marL="0" marR="0" algn="l">
                        <a:lnSpc>
                          <a:spcPct val="107000"/>
                        </a:lnSpc>
                        <a:spcBef>
                          <a:spcPts val="0"/>
                        </a:spcBef>
                        <a:spcAft>
                          <a:spcPts val="0"/>
                        </a:spcAft>
                      </a:pPr>
                      <a:r>
                        <a:rPr lang="en-US" sz="1100">
                          <a:effectLst/>
                        </a:rPr>
                        <a:t> </a:t>
                      </a:r>
                    </a:p>
                    <a:p>
                      <a:pPr marL="0" marR="0" algn="l">
                        <a:lnSpc>
                          <a:spcPct val="107000"/>
                        </a:lnSpc>
                        <a:spcBef>
                          <a:spcPts val="0"/>
                        </a:spcBef>
                        <a:spcAft>
                          <a:spcPts val="0"/>
                        </a:spcAft>
                      </a:pPr>
                      <a:r>
                        <a:rPr lang="en-US" sz="1100">
                          <a:effectLst/>
                        </a:rPr>
                        <a:t>Cancel the project.</a:t>
                      </a:r>
                    </a:p>
                    <a:p>
                      <a:pPr marL="0" marR="0" algn="l">
                        <a:lnSpc>
                          <a:spcPct val="107000"/>
                        </a:lnSpc>
                        <a:spcBef>
                          <a:spcPts val="0"/>
                        </a:spcBef>
                        <a:spcAft>
                          <a:spcPts val="0"/>
                        </a:spcAft>
                      </a:pPr>
                      <a:r>
                        <a:rPr lang="en-US" sz="1100">
                          <a:effectLst/>
                        </a:rPr>
                        <a:t> </a:t>
                      </a:r>
                    </a:p>
                    <a:p>
                      <a:pPr marL="0" marR="0" algn="l">
                        <a:lnSpc>
                          <a:spcPct val="107000"/>
                        </a:lnSpc>
                        <a:spcBef>
                          <a:spcPts val="0"/>
                        </a:spcBef>
                        <a:spcAft>
                          <a:spcPts val="0"/>
                        </a:spcAft>
                      </a:pPr>
                      <a:r>
                        <a:rPr lang="en-US" sz="1100">
                          <a:effectLst/>
                        </a:rPr>
                        <a:t>Shorten the Scope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Developers</a:t>
                      </a:r>
                    </a:p>
                    <a:p>
                      <a:pPr marL="0" marR="0" algn="l">
                        <a:lnSpc>
                          <a:spcPct val="107000"/>
                        </a:lnSpc>
                        <a:spcBef>
                          <a:spcPts val="0"/>
                        </a:spcBef>
                        <a:spcAft>
                          <a:spcPts val="0"/>
                        </a:spcAft>
                      </a:pPr>
                      <a:r>
                        <a:rPr lang="en-US" sz="1100">
                          <a:effectLst/>
                        </a:rPr>
                        <a:t>Phase  2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Open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extLst>
                  <a:ext uri="{0D108BD9-81ED-4DB2-BD59-A6C34878D82A}">
                    <a16:rowId xmlns:a16="http://schemas.microsoft.com/office/drawing/2014/main" val="3826750642"/>
                  </a:ext>
                </a:extLst>
              </a:tr>
              <a:tr h="1082157">
                <a:tc>
                  <a:txBody>
                    <a:bodyPr/>
                    <a:lstStyle/>
                    <a:p>
                      <a:pPr marL="0" marR="0" algn="ctr">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ctr">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Customer involvement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The customers are not ready for the change.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Project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Schedule change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dirty="0">
                          <a:effectLst/>
                        </a:rPr>
                        <a:t>Delay the project</a:t>
                      </a:r>
                    </a:p>
                    <a:p>
                      <a:pPr marL="0" marR="0" algn="l">
                        <a:lnSpc>
                          <a:spcPct val="107000"/>
                        </a:lnSpc>
                        <a:spcBef>
                          <a:spcPts val="0"/>
                        </a:spcBef>
                        <a:spcAft>
                          <a:spcPts val="0"/>
                        </a:spcAft>
                      </a:pPr>
                      <a:r>
                        <a:rPr lang="en-US" sz="1100" dirty="0">
                          <a:effectLst/>
                        </a:rPr>
                        <a:t> </a:t>
                      </a:r>
                    </a:p>
                    <a:p>
                      <a:pPr marL="0" marR="0" algn="l">
                        <a:lnSpc>
                          <a:spcPct val="107000"/>
                        </a:lnSpc>
                        <a:spcBef>
                          <a:spcPts val="0"/>
                        </a:spcBef>
                        <a:spcAft>
                          <a:spcPts val="0"/>
                        </a:spcAft>
                      </a:pPr>
                      <a:r>
                        <a:rPr lang="en-US" sz="1100" dirty="0">
                          <a:effectLst/>
                        </a:rPr>
                        <a:t>Help get customers ready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Marketing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Low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Closed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extLst>
                  <a:ext uri="{0D108BD9-81ED-4DB2-BD59-A6C34878D82A}">
                    <a16:rowId xmlns:a16="http://schemas.microsoft.com/office/drawing/2014/main" val="2380498239"/>
                  </a:ext>
                </a:extLst>
              </a:tr>
              <a:tr h="900433">
                <a:tc>
                  <a:txBody>
                    <a:bodyPr/>
                    <a:lstStyle/>
                    <a:p>
                      <a:pPr marL="0" marR="0" algn="ctr">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ctr">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Loss of key stuff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Project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User Error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Recover most recent files and update them.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Project manager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Low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Open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extLst>
                  <a:ext uri="{0D108BD9-81ED-4DB2-BD59-A6C34878D82A}">
                    <a16:rowId xmlns:a16="http://schemas.microsoft.com/office/drawing/2014/main" val="938513029"/>
                  </a:ext>
                </a:extLst>
              </a:tr>
              <a:tr h="1082157">
                <a:tc>
                  <a:txBody>
                    <a:bodyPr/>
                    <a:lstStyle/>
                    <a:p>
                      <a:pPr marL="0" marR="0" algn="ctr">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ctr">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Graphic Design issue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The application design was not reviewed by the architect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Software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Submit design for approval and make necessary changes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Developers  phase 1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High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Open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extLst>
                  <a:ext uri="{0D108BD9-81ED-4DB2-BD59-A6C34878D82A}">
                    <a16:rowId xmlns:a16="http://schemas.microsoft.com/office/drawing/2014/main" val="964667329"/>
                  </a:ext>
                </a:extLst>
              </a:tr>
              <a:tr h="536986">
                <a:tc>
                  <a:txBody>
                    <a:bodyPr/>
                    <a:lstStyle/>
                    <a:p>
                      <a:pPr marL="0" marR="0" algn="ctr">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ctr">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Tool license  expiry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License expires in 5 month.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Project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Renew Licence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Network and infrastructure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High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Open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extLst>
                  <a:ext uri="{0D108BD9-81ED-4DB2-BD59-A6C34878D82A}">
                    <a16:rowId xmlns:a16="http://schemas.microsoft.com/office/drawing/2014/main" val="858577590"/>
                  </a:ext>
                </a:extLst>
              </a:tr>
              <a:tr h="173538">
                <a:tc>
                  <a:txBody>
                    <a:bodyPr/>
                    <a:lstStyle/>
                    <a:p>
                      <a:pPr marL="0" marR="0" algn="ctr">
                        <a:lnSpc>
                          <a:spcPct val="107000"/>
                        </a:lnSpc>
                        <a:spcBef>
                          <a:spcPts val="0"/>
                        </a:spcBef>
                        <a:spcAft>
                          <a:spcPts val="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ctr">
                        <a:lnSpc>
                          <a:spcPct val="107000"/>
                        </a:lnSpc>
                        <a:spcBef>
                          <a:spcPts val="0"/>
                        </a:spcBef>
                        <a:spcAft>
                          <a:spcPts val="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tc>
                  <a:txBody>
                    <a:bodyPr/>
                    <a:lstStyle/>
                    <a:p>
                      <a:pPr marL="0" marR="0" algn="l">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1567" marR="41567" marT="0" marB="0"/>
                </a:tc>
                <a:extLst>
                  <a:ext uri="{0D108BD9-81ED-4DB2-BD59-A6C34878D82A}">
                    <a16:rowId xmlns:a16="http://schemas.microsoft.com/office/drawing/2014/main" val="172880605"/>
                  </a:ext>
                </a:extLst>
              </a:tr>
            </a:tbl>
          </a:graphicData>
        </a:graphic>
      </p:graphicFrame>
    </p:spTree>
    <p:extLst>
      <p:ext uri="{BB962C8B-B14F-4D97-AF65-F5344CB8AC3E}">
        <p14:creationId xmlns:p14="http://schemas.microsoft.com/office/powerpoint/2010/main" val="172532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38783"/>
          </a:xfrm>
        </p:spPr>
        <p:txBody>
          <a:bodyPr/>
          <a:lstStyle/>
          <a:p>
            <a:r>
              <a:rPr lang="en-US" dirty="0" smtClean="0"/>
              <a:t>Risk Probability Matrix</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98118926"/>
              </p:ext>
            </p:extLst>
          </p:nvPr>
        </p:nvGraphicFramePr>
        <p:xfrm>
          <a:off x="757239" y="1385888"/>
          <a:ext cx="10044112" cy="5143499"/>
        </p:xfrm>
        <a:graphic>
          <a:graphicData uri="http://schemas.openxmlformats.org/drawingml/2006/table">
            <a:tbl>
              <a:tblPr firstRow="1" firstCol="1" bandRow="1">
                <a:tableStyleId>{5C22544A-7EE6-4342-B048-85BDC9FD1C3A}</a:tableStyleId>
              </a:tblPr>
              <a:tblGrid>
                <a:gridCol w="1547078">
                  <a:extLst>
                    <a:ext uri="{9D8B030D-6E8A-4147-A177-3AD203B41FA5}">
                      <a16:colId xmlns:a16="http://schemas.microsoft.com/office/drawing/2014/main" val="2967892457"/>
                    </a:ext>
                  </a:extLst>
                </a:gridCol>
                <a:gridCol w="1547078">
                  <a:extLst>
                    <a:ext uri="{9D8B030D-6E8A-4147-A177-3AD203B41FA5}">
                      <a16:colId xmlns:a16="http://schemas.microsoft.com/office/drawing/2014/main" val="2456167533"/>
                    </a:ext>
                  </a:extLst>
                </a:gridCol>
                <a:gridCol w="1808893">
                  <a:extLst>
                    <a:ext uri="{9D8B030D-6E8A-4147-A177-3AD203B41FA5}">
                      <a16:colId xmlns:a16="http://schemas.microsoft.com/office/drawing/2014/main" val="3864109565"/>
                    </a:ext>
                  </a:extLst>
                </a:gridCol>
                <a:gridCol w="1785092">
                  <a:extLst>
                    <a:ext uri="{9D8B030D-6E8A-4147-A177-3AD203B41FA5}">
                      <a16:colId xmlns:a16="http://schemas.microsoft.com/office/drawing/2014/main" val="3800118617"/>
                    </a:ext>
                  </a:extLst>
                </a:gridCol>
                <a:gridCol w="1808893">
                  <a:extLst>
                    <a:ext uri="{9D8B030D-6E8A-4147-A177-3AD203B41FA5}">
                      <a16:colId xmlns:a16="http://schemas.microsoft.com/office/drawing/2014/main" val="1879012866"/>
                    </a:ext>
                  </a:extLst>
                </a:gridCol>
                <a:gridCol w="1547078">
                  <a:extLst>
                    <a:ext uri="{9D8B030D-6E8A-4147-A177-3AD203B41FA5}">
                      <a16:colId xmlns:a16="http://schemas.microsoft.com/office/drawing/2014/main" val="3803221966"/>
                    </a:ext>
                  </a:extLst>
                </a:gridCol>
              </a:tblGrid>
              <a:tr h="392776">
                <a:tc>
                  <a:txBody>
                    <a:bodyPr/>
                    <a:lstStyle/>
                    <a:p>
                      <a:pPr>
                        <a:lnSpc>
                          <a:spcPct val="107000"/>
                        </a:lnSpc>
                      </a:pPr>
                      <a:endParaRPr lang="en-US" sz="1600">
                        <a:effectLst/>
                        <a:latin typeface="Calibri" panose="020F0502020204030204" pitchFamily="34" charset="0"/>
                      </a:endParaRPr>
                    </a:p>
                  </a:txBody>
                  <a:tcPr marL="67240" marR="67240" marT="0" marB="0" anchor="b"/>
                </a:tc>
                <a:tc>
                  <a:txBody>
                    <a:bodyPr/>
                    <a:lstStyle/>
                    <a:p>
                      <a:pPr>
                        <a:lnSpc>
                          <a:spcPct val="107000"/>
                        </a:lnSpc>
                      </a:pPr>
                      <a:endParaRPr lang="en-US" sz="1600">
                        <a:effectLst/>
                        <a:latin typeface="Calibri" panose="020F0502020204030204" pitchFamily="34" charset="0"/>
                      </a:endParaRPr>
                    </a:p>
                  </a:txBody>
                  <a:tcPr marL="67240" marR="67240" marT="0" marB="0" anchor="b"/>
                </a:tc>
                <a:tc>
                  <a:txBody>
                    <a:bodyPr/>
                    <a:lstStyle/>
                    <a:p>
                      <a:pPr>
                        <a:lnSpc>
                          <a:spcPct val="107000"/>
                        </a:lnSpc>
                      </a:pPr>
                      <a:endParaRPr lang="en-US" sz="1600">
                        <a:effectLst/>
                        <a:latin typeface="Calibri" panose="020F0502020204030204" pitchFamily="34" charset="0"/>
                      </a:endParaRPr>
                    </a:p>
                  </a:txBody>
                  <a:tcPr marL="67240" marR="67240" marT="0" marB="0" anchor="b"/>
                </a:tc>
                <a:tc>
                  <a:txBody>
                    <a:bodyPr/>
                    <a:lstStyle/>
                    <a:p>
                      <a:pPr marL="0" marR="0" algn="ctr">
                        <a:lnSpc>
                          <a:spcPct val="107000"/>
                        </a:lnSpc>
                        <a:spcBef>
                          <a:spcPts val="0"/>
                        </a:spcBef>
                        <a:spcAft>
                          <a:spcPts val="0"/>
                        </a:spcAft>
                      </a:pPr>
                      <a:r>
                        <a:rPr lang="en-US" sz="2400">
                          <a:effectLst/>
                        </a:rPr>
                        <a:t>Impact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240" marR="67240" marT="0" marB="0" anchor="ctr"/>
                </a:tc>
                <a:tc>
                  <a:txBody>
                    <a:bodyPr/>
                    <a:lstStyle/>
                    <a:p>
                      <a:pPr>
                        <a:lnSpc>
                          <a:spcPct val="107000"/>
                        </a:lnSpc>
                      </a:pPr>
                      <a:endParaRPr lang="en-US" sz="1600">
                        <a:effectLst/>
                        <a:latin typeface="Calibri" panose="020F0502020204030204" pitchFamily="34" charset="0"/>
                      </a:endParaRPr>
                    </a:p>
                  </a:txBody>
                  <a:tcPr marL="67240" marR="67240" marT="0" marB="0" anchor="b"/>
                </a:tc>
                <a:tc>
                  <a:txBody>
                    <a:bodyPr/>
                    <a:lstStyle/>
                    <a:p>
                      <a:pPr>
                        <a:lnSpc>
                          <a:spcPct val="107000"/>
                        </a:lnSpc>
                      </a:pPr>
                      <a:endParaRPr lang="en-US" sz="1600">
                        <a:effectLst/>
                        <a:latin typeface="Calibri" panose="020F0502020204030204" pitchFamily="34" charset="0"/>
                      </a:endParaRPr>
                    </a:p>
                  </a:txBody>
                  <a:tcPr marL="67240" marR="67240" marT="0" marB="0" anchor="b"/>
                </a:tc>
                <a:extLst>
                  <a:ext uri="{0D108BD9-81ED-4DB2-BD59-A6C34878D82A}">
                    <a16:rowId xmlns:a16="http://schemas.microsoft.com/office/drawing/2014/main" val="2790429956"/>
                  </a:ext>
                </a:extLst>
              </a:tr>
              <a:tr h="317961">
                <a:tc>
                  <a:txBody>
                    <a:bodyPr/>
                    <a:lstStyle/>
                    <a:p>
                      <a:pPr>
                        <a:lnSpc>
                          <a:spcPct val="107000"/>
                        </a:lnSpc>
                      </a:pPr>
                      <a:endParaRPr lang="en-US" sz="1600">
                        <a:effectLst/>
                        <a:latin typeface="Calibri" panose="020F0502020204030204" pitchFamily="34" charset="0"/>
                      </a:endParaRPr>
                    </a:p>
                  </a:txBody>
                  <a:tcPr marL="67240" marR="67240" marT="0" marB="0" anchor="b"/>
                </a:tc>
                <a:tc>
                  <a:txBody>
                    <a:bodyPr/>
                    <a:lstStyle/>
                    <a:p>
                      <a:pPr>
                        <a:lnSpc>
                          <a:spcPct val="107000"/>
                        </a:lnSpc>
                      </a:pPr>
                      <a:endParaRPr lang="en-US" sz="1600">
                        <a:effectLst/>
                        <a:latin typeface="Calibri" panose="020F0502020204030204" pitchFamily="34" charset="0"/>
                      </a:endParaRPr>
                    </a:p>
                  </a:txBody>
                  <a:tcPr marL="67240" marR="67240" marT="0" marB="0" anchor="b"/>
                </a:tc>
                <a:tc>
                  <a:txBody>
                    <a:bodyPr/>
                    <a:lstStyle/>
                    <a:p>
                      <a:pPr marL="0" marR="0" algn="ctr">
                        <a:lnSpc>
                          <a:spcPct val="107000"/>
                        </a:lnSpc>
                        <a:spcBef>
                          <a:spcPts val="0"/>
                        </a:spcBef>
                        <a:spcAft>
                          <a:spcPts val="0"/>
                        </a:spcAft>
                      </a:pPr>
                      <a:r>
                        <a:rPr lang="en-US" sz="1800">
                          <a:effectLst/>
                        </a:rPr>
                        <a:t>Low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240" marR="67240" marT="0" marB="0" anchor="ctr"/>
                </a:tc>
                <a:tc>
                  <a:txBody>
                    <a:bodyPr/>
                    <a:lstStyle/>
                    <a:p>
                      <a:pPr marL="0" marR="0" algn="ctr">
                        <a:lnSpc>
                          <a:spcPct val="107000"/>
                        </a:lnSpc>
                        <a:spcBef>
                          <a:spcPts val="0"/>
                        </a:spcBef>
                        <a:spcAft>
                          <a:spcPts val="0"/>
                        </a:spcAft>
                      </a:pPr>
                      <a:r>
                        <a:rPr lang="en-US" sz="1800">
                          <a:effectLst/>
                        </a:rPr>
                        <a:t>Medium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240" marR="67240" marT="0" marB="0" anchor="ctr"/>
                </a:tc>
                <a:tc>
                  <a:txBody>
                    <a:bodyPr/>
                    <a:lstStyle/>
                    <a:p>
                      <a:pPr marL="0" marR="0" algn="ctr">
                        <a:lnSpc>
                          <a:spcPct val="107000"/>
                        </a:lnSpc>
                        <a:spcBef>
                          <a:spcPts val="0"/>
                        </a:spcBef>
                        <a:spcAft>
                          <a:spcPts val="0"/>
                        </a:spcAft>
                      </a:pPr>
                      <a:r>
                        <a:rPr lang="en-US" sz="1800">
                          <a:effectLst/>
                        </a:rPr>
                        <a:t>High</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240" marR="67240" marT="0" marB="0" anchor="ctr"/>
                </a:tc>
                <a:tc>
                  <a:txBody>
                    <a:bodyPr/>
                    <a:lstStyle/>
                    <a:p>
                      <a:pPr>
                        <a:lnSpc>
                          <a:spcPct val="107000"/>
                        </a:lnSpc>
                      </a:pPr>
                      <a:endParaRPr lang="en-US" sz="1600">
                        <a:effectLst/>
                        <a:latin typeface="Calibri" panose="020F0502020204030204" pitchFamily="34" charset="0"/>
                      </a:endParaRPr>
                    </a:p>
                  </a:txBody>
                  <a:tcPr marL="67240" marR="67240" marT="0" marB="0" anchor="b"/>
                </a:tc>
                <a:extLst>
                  <a:ext uri="{0D108BD9-81ED-4DB2-BD59-A6C34878D82A}">
                    <a16:rowId xmlns:a16="http://schemas.microsoft.com/office/drawing/2014/main" val="613817043"/>
                  </a:ext>
                </a:extLst>
              </a:tr>
              <a:tr h="1290551">
                <a:tc>
                  <a:txBody>
                    <a:bodyPr/>
                    <a:lstStyle/>
                    <a:p>
                      <a:pPr>
                        <a:lnSpc>
                          <a:spcPct val="107000"/>
                        </a:lnSpc>
                      </a:pPr>
                      <a:endParaRPr lang="en-US" sz="1600">
                        <a:effectLst/>
                        <a:latin typeface="Calibri" panose="020F0502020204030204" pitchFamily="34" charset="0"/>
                      </a:endParaRPr>
                    </a:p>
                  </a:txBody>
                  <a:tcPr marL="67240" marR="67240" marT="0" marB="0" anchor="b"/>
                </a:tc>
                <a:tc>
                  <a:txBody>
                    <a:bodyPr/>
                    <a:lstStyle/>
                    <a:p>
                      <a:pPr marL="0" marR="0" algn="ctr">
                        <a:lnSpc>
                          <a:spcPct val="107000"/>
                        </a:lnSpc>
                        <a:spcBef>
                          <a:spcPts val="0"/>
                        </a:spcBef>
                        <a:spcAft>
                          <a:spcPts val="0"/>
                        </a:spcAft>
                      </a:pPr>
                      <a:r>
                        <a:rPr lang="en-US" sz="1800">
                          <a:effectLst/>
                        </a:rPr>
                        <a:t>High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240" marR="67240" marT="0" marB="0" anchor="ctr"/>
                </a:tc>
                <a:tc>
                  <a:txBody>
                    <a:bodyPr/>
                    <a:lstStyle/>
                    <a:p>
                      <a:pPr marL="0" marR="0" algn="ctr">
                        <a:lnSpc>
                          <a:spcPct val="107000"/>
                        </a:lnSpc>
                        <a:spcBef>
                          <a:spcPts val="0"/>
                        </a:spcBef>
                        <a:spcAft>
                          <a:spcPts val="0"/>
                        </a:spcAft>
                      </a:pPr>
                      <a:r>
                        <a:rPr lang="en-US" sz="1800">
                          <a:effectLst/>
                        </a:rPr>
                        <a:t>Risk 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240" marR="67240" marT="0" marB="0" anchor="ctr"/>
                </a:tc>
                <a:tc>
                  <a:txBody>
                    <a:bodyPr/>
                    <a:lstStyle/>
                    <a:p>
                      <a:pPr marL="0" marR="0" algn="ctr">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240" marR="67240" marT="0" marB="0" anchor="ctr"/>
                </a:tc>
                <a:tc>
                  <a:txBody>
                    <a:bodyPr/>
                    <a:lstStyle/>
                    <a:p>
                      <a:pPr marL="0" marR="0" algn="ctr">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240" marR="67240" marT="0" marB="0" anchor="ctr"/>
                </a:tc>
                <a:tc>
                  <a:txBody>
                    <a:bodyPr/>
                    <a:lstStyle/>
                    <a:p>
                      <a:pPr>
                        <a:lnSpc>
                          <a:spcPct val="107000"/>
                        </a:lnSpc>
                      </a:pPr>
                      <a:endParaRPr lang="en-US" sz="1600">
                        <a:effectLst/>
                        <a:latin typeface="Calibri" panose="020F0502020204030204" pitchFamily="34" charset="0"/>
                      </a:endParaRPr>
                    </a:p>
                  </a:txBody>
                  <a:tcPr marL="67240" marR="67240" marT="0" marB="0" anchor="b"/>
                </a:tc>
                <a:extLst>
                  <a:ext uri="{0D108BD9-81ED-4DB2-BD59-A6C34878D82A}">
                    <a16:rowId xmlns:a16="http://schemas.microsoft.com/office/drawing/2014/main" val="3158557192"/>
                  </a:ext>
                </a:extLst>
              </a:tr>
              <a:tr h="1440180">
                <a:tc>
                  <a:txBody>
                    <a:bodyPr/>
                    <a:lstStyle/>
                    <a:p>
                      <a:pPr marL="0" marR="0" algn="ctr">
                        <a:lnSpc>
                          <a:spcPct val="107000"/>
                        </a:lnSpc>
                        <a:spcBef>
                          <a:spcPts val="0"/>
                        </a:spcBef>
                        <a:spcAft>
                          <a:spcPts val="0"/>
                        </a:spcAft>
                      </a:pPr>
                      <a:r>
                        <a:rPr lang="en-US" sz="2400">
                          <a:effectLst/>
                        </a:rPr>
                        <a:t>Probability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240" marR="67240" marT="0" marB="0" vert="vert270" anchor="ctr"/>
                </a:tc>
                <a:tc>
                  <a:txBody>
                    <a:bodyPr/>
                    <a:lstStyle/>
                    <a:p>
                      <a:pPr marL="0" marR="0" algn="ctr">
                        <a:lnSpc>
                          <a:spcPct val="107000"/>
                        </a:lnSpc>
                        <a:spcBef>
                          <a:spcPts val="0"/>
                        </a:spcBef>
                        <a:spcAft>
                          <a:spcPts val="0"/>
                        </a:spcAft>
                      </a:pPr>
                      <a:r>
                        <a:rPr lang="en-US" sz="1800">
                          <a:effectLst/>
                        </a:rPr>
                        <a:t>Medium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240" marR="67240" marT="0" marB="0" anchor="ctr"/>
                </a:tc>
                <a:tc>
                  <a:txBody>
                    <a:bodyPr/>
                    <a:lstStyle/>
                    <a:p>
                      <a:pPr marL="0" marR="0" algn="ctr">
                        <a:lnSpc>
                          <a:spcPct val="107000"/>
                        </a:lnSpc>
                        <a:spcBef>
                          <a:spcPts val="0"/>
                        </a:spcBef>
                        <a:spcAft>
                          <a:spcPts val="0"/>
                        </a:spcAft>
                      </a:pPr>
                      <a:r>
                        <a:rPr lang="en-US" sz="1800">
                          <a:effectLst/>
                        </a:rPr>
                        <a:t>Risk 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240" marR="67240" marT="0" marB="0" anchor="ctr"/>
                </a:tc>
                <a:tc>
                  <a:txBody>
                    <a:bodyPr/>
                    <a:lstStyle/>
                    <a:p>
                      <a:pPr marL="0" marR="0" algn="ctr">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240" marR="67240" marT="0" marB="0" anchor="ctr"/>
                </a:tc>
                <a:tc>
                  <a:txBody>
                    <a:bodyPr/>
                    <a:lstStyle/>
                    <a:p>
                      <a:pPr marL="0" marR="0" algn="ctr">
                        <a:lnSpc>
                          <a:spcPct val="107000"/>
                        </a:lnSpc>
                        <a:spcBef>
                          <a:spcPts val="0"/>
                        </a:spcBef>
                        <a:spcAft>
                          <a:spcPts val="0"/>
                        </a:spcAft>
                      </a:pPr>
                      <a:r>
                        <a:rPr lang="en-US" sz="1800">
                          <a:effectLst/>
                        </a:rPr>
                        <a:t>Risk 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240" marR="67240" marT="0" marB="0" anchor="ctr"/>
                </a:tc>
                <a:tc>
                  <a:txBody>
                    <a:bodyPr/>
                    <a:lstStyle/>
                    <a:p>
                      <a:pPr>
                        <a:lnSpc>
                          <a:spcPct val="107000"/>
                        </a:lnSpc>
                      </a:pPr>
                      <a:endParaRPr lang="en-US" sz="1600">
                        <a:effectLst/>
                        <a:latin typeface="Calibri" panose="020F0502020204030204" pitchFamily="34" charset="0"/>
                      </a:endParaRPr>
                    </a:p>
                  </a:txBody>
                  <a:tcPr marL="67240" marR="67240" marT="0" marB="0" anchor="b"/>
                </a:tc>
                <a:extLst>
                  <a:ext uri="{0D108BD9-81ED-4DB2-BD59-A6C34878D82A}">
                    <a16:rowId xmlns:a16="http://schemas.microsoft.com/office/drawing/2014/main" val="122539428"/>
                  </a:ext>
                </a:extLst>
              </a:tr>
              <a:tr h="1402773">
                <a:tc>
                  <a:txBody>
                    <a:bodyPr/>
                    <a:lstStyle/>
                    <a:p>
                      <a:pPr>
                        <a:lnSpc>
                          <a:spcPct val="107000"/>
                        </a:lnSpc>
                      </a:pPr>
                      <a:endParaRPr lang="en-US" sz="1600">
                        <a:effectLst/>
                        <a:latin typeface="Calibri" panose="020F0502020204030204" pitchFamily="34" charset="0"/>
                      </a:endParaRPr>
                    </a:p>
                  </a:txBody>
                  <a:tcPr marL="67240" marR="67240" marT="0" marB="0" anchor="b"/>
                </a:tc>
                <a:tc>
                  <a:txBody>
                    <a:bodyPr/>
                    <a:lstStyle/>
                    <a:p>
                      <a:pPr marL="0" marR="0" algn="ctr">
                        <a:lnSpc>
                          <a:spcPct val="107000"/>
                        </a:lnSpc>
                        <a:spcBef>
                          <a:spcPts val="0"/>
                        </a:spcBef>
                        <a:spcAft>
                          <a:spcPts val="0"/>
                        </a:spcAft>
                      </a:pPr>
                      <a:r>
                        <a:rPr lang="en-US" sz="1800">
                          <a:effectLst/>
                        </a:rPr>
                        <a:t>Low</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240" marR="67240" marT="0" marB="0" anchor="ctr"/>
                </a:tc>
                <a:tc>
                  <a:txBody>
                    <a:bodyPr/>
                    <a:lstStyle/>
                    <a:p>
                      <a:pPr marL="0" marR="0" algn="ctr">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240" marR="67240" marT="0" marB="0" anchor="ctr"/>
                </a:tc>
                <a:tc>
                  <a:txBody>
                    <a:bodyPr/>
                    <a:lstStyle/>
                    <a:p>
                      <a:pPr marL="0" marR="0" algn="ctr">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240" marR="67240" marT="0" marB="0" anchor="ctr"/>
                </a:tc>
                <a:tc>
                  <a:txBody>
                    <a:bodyPr/>
                    <a:lstStyle/>
                    <a:p>
                      <a:pPr marL="0" marR="0" algn="ctr">
                        <a:lnSpc>
                          <a:spcPct val="107000"/>
                        </a:lnSpc>
                        <a:spcBef>
                          <a:spcPts val="0"/>
                        </a:spcBef>
                        <a:spcAft>
                          <a:spcPts val="0"/>
                        </a:spcAft>
                      </a:pPr>
                      <a:r>
                        <a:rPr lang="en-US" sz="1800">
                          <a:effectLst/>
                        </a:rPr>
                        <a:t>Risk 4</a:t>
                      </a:r>
                      <a:br>
                        <a:rPr lang="en-US" sz="1800">
                          <a:effectLst/>
                        </a:rPr>
                      </a:br>
                      <a:r>
                        <a:rPr lang="en-US" sz="1800">
                          <a:effectLst/>
                        </a:rPr>
                        <a:t>Risk 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7240" marR="67240" marT="0" marB="0" anchor="ctr"/>
                </a:tc>
                <a:tc>
                  <a:txBody>
                    <a:bodyPr/>
                    <a:lstStyle/>
                    <a:p>
                      <a:pPr>
                        <a:lnSpc>
                          <a:spcPct val="107000"/>
                        </a:lnSpc>
                      </a:pPr>
                      <a:endParaRPr lang="en-US" sz="1600">
                        <a:effectLst/>
                        <a:latin typeface="Calibri" panose="020F0502020204030204" pitchFamily="34" charset="0"/>
                      </a:endParaRPr>
                    </a:p>
                  </a:txBody>
                  <a:tcPr marL="67240" marR="67240" marT="0" marB="0" anchor="b"/>
                </a:tc>
                <a:extLst>
                  <a:ext uri="{0D108BD9-81ED-4DB2-BD59-A6C34878D82A}">
                    <a16:rowId xmlns:a16="http://schemas.microsoft.com/office/drawing/2014/main" val="3631371202"/>
                  </a:ext>
                </a:extLst>
              </a:tr>
              <a:tr h="299258">
                <a:tc>
                  <a:txBody>
                    <a:bodyPr/>
                    <a:lstStyle/>
                    <a:p>
                      <a:pPr>
                        <a:lnSpc>
                          <a:spcPct val="107000"/>
                        </a:lnSpc>
                      </a:pPr>
                      <a:endParaRPr lang="en-US" sz="1600">
                        <a:effectLst/>
                        <a:latin typeface="Calibri" panose="020F0502020204030204" pitchFamily="34" charset="0"/>
                      </a:endParaRPr>
                    </a:p>
                  </a:txBody>
                  <a:tcPr marL="67240" marR="67240" marT="0" marB="0" anchor="b"/>
                </a:tc>
                <a:tc>
                  <a:txBody>
                    <a:bodyPr/>
                    <a:lstStyle/>
                    <a:p>
                      <a:pPr>
                        <a:lnSpc>
                          <a:spcPct val="107000"/>
                        </a:lnSpc>
                      </a:pPr>
                      <a:endParaRPr lang="en-US" sz="1600">
                        <a:effectLst/>
                        <a:latin typeface="Calibri" panose="020F0502020204030204" pitchFamily="34" charset="0"/>
                      </a:endParaRPr>
                    </a:p>
                  </a:txBody>
                  <a:tcPr marL="67240" marR="67240" marT="0" marB="0" anchor="b"/>
                </a:tc>
                <a:tc>
                  <a:txBody>
                    <a:bodyPr/>
                    <a:lstStyle/>
                    <a:p>
                      <a:pPr>
                        <a:lnSpc>
                          <a:spcPct val="107000"/>
                        </a:lnSpc>
                      </a:pPr>
                      <a:endParaRPr lang="en-US" sz="1600">
                        <a:effectLst/>
                        <a:latin typeface="Calibri" panose="020F0502020204030204" pitchFamily="34" charset="0"/>
                      </a:endParaRPr>
                    </a:p>
                  </a:txBody>
                  <a:tcPr marL="67240" marR="67240" marT="0" marB="0" anchor="b"/>
                </a:tc>
                <a:tc>
                  <a:txBody>
                    <a:bodyPr/>
                    <a:lstStyle/>
                    <a:p>
                      <a:pPr>
                        <a:lnSpc>
                          <a:spcPct val="107000"/>
                        </a:lnSpc>
                      </a:pPr>
                      <a:endParaRPr lang="en-US" sz="1600">
                        <a:effectLst/>
                        <a:latin typeface="Calibri" panose="020F0502020204030204" pitchFamily="34" charset="0"/>
                      </a:endParaRPr>
                    </a:p>
                  </a:txBody>
                  <a:tcPr marL="67240" marR="67240" marT="0" marB="0" anchor="b"/>
                </a:tc>
                <a:tc>
                  <a:txBody>
                    <a:bodyPr/>
                    <a:lstStyle/>
                    <a:p>
                      <a:pPr>
                        <a:lnSpc>
                          <a:spcPct val="107000"/>
                        </a:lnSpc>
                      </a:pPr>
                      <a:endParaRPr lang="en-US" sz="1600">
                        <a:effectLst/>
                        <a:latin typeface="Calibri" panose="020F0502020204030204" pitchFamily="34" charset="0"/>
                      </a:endParaRPr>
                    </a:p>
                  </a:txBody>
                  <a:tcPr marL="67240" marR="67240" marT="0" marB="0" anchor="b"/>
                </a:tc>
                <a:tc>
                  <a:txBody>
                    <a:bodyPr/>
                    <a:lstStyle/>
                    <a:p>
                      <a:pPr>
                        <a:lnSpc>
                          <a:spcPct val="107000"/>
                        </a:lnSpc>
                      </a:pPr>
                      <a:endParaRPr lang="en-US" sz="1600" dirty="0">
                        <a:effectLst/>
                        <a:latin typeface="Calibri" panose="020F0502020204030204" pitchFamily="34" charset="0"/>
                      </a:endParaRPr>
                    </a:p>
                  </a:txBody>
                  <a:tcPr marL="67240" marR="67240" marT="0" marB="0" anchor="b"/>
                </a:tc>
                <a:extLst>
                  <a:ext uri="{0D108BD9-81ED-4DB2-BD59-A6C34878D82A}">
                    <a16:rowId xmlns:a16="http://schemas.microsoft.com/office/drawing/2014/main" val="1123222502"/>
                  </a:ext>
                </a:extLst>
              </a:tr>
            </a:tbl>
          </a:graphicData>
        </a:graphic>
      </p:graphicFrame>
    </p:spTree>
    <p:extLst>
      <p:ext uri="{BB962C8B-B14F-4D97-AF65-F5344CB8AC3E}">
        <p14:creationId xmlns:p14="http://schemas.microsoft.com/office/powerpoint/2010/main" val="1900344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Goals</a:t>
            </a:r>
            <a:endParaRPr lang="en-US" dirty="0"/>
          </a:p>
        </p:txBody>
      </p:sp>
      <p:sp>
        <p:nvSpPr>
          <p:cNvPr id="3" name="Content Placeholder 2"/>
          <p:cNvSpPr>
            <a:spLocks noGrp="1"/>
          </p:cNvSpPr>
          <p:nvPr>
            <p:ph sz="quarter" idx="13"/>
          </p:nvPr>
        </p:nvSpPr>
        <p:spPr/>
        <p:txBody>
          <a:bodyPr/>
          <a:lstStyle/>
          <a:p>
            <a:pPr lvl="0"/>
            <a:r>
              <a:rPr lang="en-US" dirty="0"/>
              <a:t>Easy ordering – a custom online store that ensures access to products at the company’s discounted price. </a:t>
            </a:r>
          </a:p>
          <a:p>
            <a:pPr lvl="0"/>
            <a:r>
              <a:rPr lang="en-US" dirty="0"/>
              <a:t>Easy tracking – the ability to view real-time order status, online invoices, and purchase history details. </a:t>
            </a:r>
          </a:p>
        </p:txBody>
      </p:sp>
    </p:spTree>
    <p:extLst>
      <p:ext uri="{BB962C8B-B14F-4D97-AF65-F5344CB8AC3E}">
        <p14:creationId xmlns:p14="http://schemas.microsoft.com/office/powerpoint/2010/main" val="359548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Scope</a:t>
            </a:r>
            <a:endParaRPr lang="en-US" dirty="0"/>
          </a:p>
        </p:txBody>
      </p:sp>
      <p:sp>
        <p:nvSpPr>
          <p:cNvPr id="3" name="Content Placeholder 2"/>
          <p:cNvSpPr>
            <a:spLocks noGrp="1"/>
          </p:cNvSpPr>
          <p:nvPr>
            <p:ph sz="quarter" idx="13"/>
          </p:nvPr>
        </p:nvSpPr>
        <p:spPr/>
        <p:txBody>
          <a:bodyPr/>
          <a:lstStyle/>
          <a:p>
            <a:r>
              <a:rPr lang="en-US" dirty="0"/>
              <a:t>The scope of the Dell B2B Online Expansion project shall be limited to the design, development, deployment, and training on the use of the new B2B website</a:t>
            </a:r>
            <a:r>
              <a:rPr lang="en-US" dirty="0" smtClean="0"/>
              <a:t>.</a:t>
            </a:r>
          </a:p>
          <a:p>
            <a:pPr lvl="1"/>
            <a:r>
              <a:rPr lang="en-US" dirty="0" smtClean="0"/>
              <a:t>Design includes: new graphics, marketing strategies, application layout, database requirements</a:t>
            </a:r>
          </a:p>
          <a:p>
            <a:pPr lvl="1"/>
            <a:r>
              <a:rPr lang="en-US" dirty="0" smtClean="0"/>
              <a:t>Development Includes: Application creation using design deliverables, technology continuity, small scale testing</a:t>
            </a:r>
          </a:p>
          <a:p>
            <a:pPr lvl="1"/>
            <a:r>
              <a:rPr lang="en-US" dirty="0" smtClean="0"/>
              <a:t>Deployment includes: purchasing and installing hardware, full scale testing, database merge</a:t>
            </a:r>
          </a:p>
          <a:p>
            <a:pPr lvl="1"/>
            <a:r>
              <a:rPr lang="en-US" dirty="0" smtClean="0"/>
              <a:t>Training includes: training of key personal, development of training documentation</a:t>
            </a:r>
            <a:endParaRPr lang="en-US" dirty="0"/>
          </a:p>
        </p:txBody>
      </p:sp>
    </p:spTree>
    <p:extLst>
      <p:ext uri="{BB962C8B-B14F-4D97-AF65-F5344CB8AC3E}">
        <p14:creationId xmlns:p14="http://schemas.microsoft.com/office/powerpoint/2010/main" val="188929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Assumptions</a:t>
            </a:r>
            <a:endParaRPr lang="en-US" dirty="0"/>
          </a:p>
        </p:txBody>
      </p:sp>
      <p:sp>
        <p:nvSpPr>
          <p:cNvPr id="3" name="Content Placeholder 2"/>
          <p:cNvSpPr>
            <a:spLocks noGrp="1"/>
          </p:cNvSpPr>
          <p:nvPr>
            <p:ph sz="quarter" idx="13"/>
          </p:nvPr>
        </p:nvSpPr>
        <p:spPr/>
        <p:txBody>
          <a:bodyPr/>
          <a:lstStyle/>
          <a:p>
            <a:r>
              <a:rPr lang="en-US" dirty="0" smtClean="0"/>
              <a:t>Must work within budget of $500,000</a:t>
            </a:r>
          </a:p>
          <a:p>
            <a:r>
              <a:rPr lang="en-US" dirty="0" smtClean="0"/>
              <a:t>Project must be completed within 9 months of plan acceptance</a:t>
            </a:r>
          </a:p>
          <a:p>
            <a:r>
              <a:rPr lang="en-US" dirty="0" smtClean="0"/>
              <a:t>Dell has allocated 10 personnel to complete the project</a:t>
            </a:r>
          </a:p>
          <a:p>
            <a:r>
              <a:rPr lang="en-US" dirty="0" smtClean="0"/>
              <a:t>Dell has authorized budget funds for consultants on design</a:t>
            </a:r>
          </a:p>
          <a:p>
            <a:r>
              <a:rPr lang="en-US" dirty="0" smtClean="0"/>
              <a:t>Project members have dell approved schedules with specific holidays off</a:t>
            </a:r>
          </a:p>
        </p:txBody>
      </p:sp>
    </p:spTree>
    <p:extLst>
      <p:ext uri="{BB962C8B-B14F-4D97-AF65-F5344CB8AC3E}">
        <p14:creationId xmlns:p14="http://schemas.microsoft.com/office/powerpoint/2010/main" val="3908251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Risks</a:t>
            </a:r>
            <a:endParaRPr lang="en-US" dirty="0"/>
          </a:p>
        </p:txBody>
      </p:sp>
      <p:sp>
        <p:nvSpPr>
          <p:cNvPr id="3" name="Content Placeholder 2"/>
          <p:cNvSpPr>
            <a:spLocks noGrp="1"/>
          </p:cNvSpPr>
          <p:nvPr>
            <p:ph sz="quarter" idx="13"/>
          </p:nvPr>
        </p:nvSpPr>
        <p:spPr/>
        <p:txBody>
          <a:bodyPr>
            <a:normAutofit fontScale="92500" lnSpcReduction="10000"/>
          </a:bodyPr>
          <a:lstStyle/>
          <a:p>
            <a:pPr lvl="0"/>
            <a:r>
              <a:rPr lang="en-US" dirty="0"/>
              <a:t>The duration of the project is expected to take up to nine (9) months.</a:t>
            </a:r>
          </a:p>
          <a:p>
            <a:pPr lvl="0"/>
            <a:r>
              <a:rPr lang="en-US" dirty="0"/>
              <a:t>Project managers are of limited experience.</a:t>
            </a:r>
          </a:p>
          <a:p>
            <a:pPr lvl="0"/>
            <a:r>
              <a:rPr lang="en-US" dirty="0"/>
              <a:t>Project management processes and procedures are unfamiliar to team members.</a:t>
            </a:r>
          </a:p>
          <a:p>
            <a:pPr lvl="0"/>
            <a:r>
              <a:rPr lang="en-US" dirty="0"/>
              <a:t>Business processes, procedures, and policy requirements could be subject to substantial change.</a:t>
            </a:r>
          </a:p>
          <a:p>
            <a:pPr lvl="0"/>
            <a:r>
              <a:rPr lang="en-US" dirty="0"/>
              <a:t>Business organizational structure could be subject to substantial change.</a:t>
            </a:r>
          </a:p>
          <a:p>
            <a:pPr lvl="0"/>
            <a:r>
              <a:rPr lang="en-US" dirty="0"/>
              <a:t>Quality of existing data is uncertain.</a:t>
            </a:r>
          </a:p>
          <a:p>
            <a:pPr lvl="0"/>
            <a:r>
              <a:rPr lang="en-US" dirty="0"/>
              <a:t>Engagement of project sponsor is uncertain.</a:t>
            </a:r>
          </a:p>
          <a:p>
            <a:endParaRPr lang="en-US" dirty="0"/>
          </a:p>
        </p:txBody>
      </p:sp>
    </p:spTree>
    <p:extLst>
      <p:ext uri="{BB962C8B-B14F-4D97-AF65-F5344CB8AC3E}">
        <p14:creationId xmlns:p14="http://schemas.microsoft.com/office/powerpoint/2010/main" val="3330103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and Responsibilities: Project Sponsor</a:t>
            </a:r>
            <a:endParaRPr lang="en-US" dirty="0"/>
          </a:p>
        </p:txBody>
      </p:sp>
      <p:sp>
        <p:nvSpPr>
          <p:cNvPr id="3" name="Content Placeholder 2"/>
          <p:cNvSpPr>
            <a:spLocks noGrp="1"/>
          </p:cNvSpPr>
          <p:nvPr>
            <p:ph sz="quarter" idx="13"/>
          </p:nvPr>
        </p:nvSpPr>
        <p:spPr>
          <a:xfrm>
            <a:off x="914400" y="2067185"/>
            <a:ext cx="10363826" cy="4605078"/>
          </a:xfrm>
        </p:spPr>
        <p:txBody>
          <a:bodyPr>
            <a:normAutofit fontScale="85000" lnSpcReduction="10000"/>
          </a:bodyPr>
          <a:lstStyle/>
          <a:p>
            <a:r>
              <a:rPr lang="en-US" dirty="0" smtClean="0"/>
              <a:t>Holds ultimate authority over and is responsible for the project</a:t>
            </a:r>
          </a:p>
          <a:p>
            <a:r>
              <a:rPr lang="en-US" dirty="0" smtClean="0"/>
              <a:t>Approves changes to scope and provides whatever additional funds those changes require</a:t>
            </a:r>
          </a:p>
          <a:p>
            <a:r>
              <a:rPr lang="en-US" dirty="0" smtClean="0"/>
              <a:t>Approves budget-related deliverables</a:t>
            </a:r>
          </a:p>
          <a:p>
            <a:r>
              <a:rPr lang="en-US" dirty="0" smtClean="0"/>
              <a:t>Controls the business aspects of the project</a:t>
            </a:r>
          </a:p>
          <a:p>
            <a:r>
              <a:rPr lang="en-US" dirty="0" smtClean="0"/>
              <a:t>Assists in developing the project charter and project plans</a:t>
            </a:r>
          </a:p>
          <a:p>
            <a:r>
              <a:rPr lang="en-US" dirty="0" smtClean="0"/>
              <a:t>Executes formal reviews and management reviews</a:t>
            </a:r>
          </a:p>
          <a:p>
            <a:r>
              <a:rPr lang="en-US" dirty="0" smtClean="0"/>
              <a:t>Disposes of issues and change requests</a:t>
            </a:r>
          </a:p>
          <a:p>
            <a:r>
              <a:rPr lang="en-US" dirty="0" smtClean="0"/>
              <a:t>Makes user resources available</a:t>
            </a:r>
          </a:p>
          <a:p>
            <a:r>
              <a:rPr lang="en-US" dirty="0" smtClean="0"/>
              <a:t>Approves work products</a:t>
            </a:r>
          </a:p>
          <a:p>
            <a:r>
              <a:rPr lang="en-US" dirty="0" smtClean="0"/>
              <a:t>Assists in tracking action Items and budgets</a:t>
            </a:r>
          </a:p>
          <a:p>
            <a:r>
              <a:rPr lang="en-US" dirty="0" smtClean="0"/>
              <a:t>Is responsible for the functional quality of the solution</a:t>
            </a:r>
          </a:p>
          <a:p>
            <a:endParaRPr lang="en-US" dirty="0"/>
          </a:p>
        </p:txBody>
      </p:sp>
    </p:spTree>
    <p:extLst>
      <p:ext uri="{BB962C8B-B14F-4D97-AF65-F5344CB8AC3E}">
        <p14:creationId xmlns:p14="http://schemas.microsoft.com/office/powerpoint/2010/main" val="2863097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and Responsibilities: Project Manager</a:t>
            </a:r>
            <a:endParaRPr lang="en-US" dirty="0"/>
          </a:p>
        </p:txBody>
      </p:sp>
      <p:sp>
        <p:nvSpPr>
          <p:cNvPr id="3" name="Content Placeholder 2"/>
          <p:cNvSpPr>
            <a:spLocks noGrp="1"/>
          </p:cNvSpPr>
          <p:nvPr>
            <p:ph sz="quarter" idx="13"/>
          </p:nvPr>
        </p:nvSpPr>
        <p:spPr>
          <a:xfrm>
            <a:off x="913774" y="1814513"/>
            <a:ext cx="10363826" cy="4814887"/>
          </a:xfrm>
        </p:spPr>
        <p:txBody>
          <a:bodyPr>
            <a:normAutofit fontScale="77500" lnSpcReduction="20000"/>
          </a:bodyPr>
          <a:lstStyle/>
          <a:p>
            <a:r>
              <a:rPr lang="en-US" dirty="0" smtClean="0"/>
              <a:t> </a:t>
            </a:r>
            <a:r>
              <a:rPr lang="en-US" dirty="0"/>
              <a:t>Controls the day-to-day aspects of the project</a:t>
            </a:r>
          </a:p>
          <a:p>
            <a:r>
              <a:rPr lang="en-US" dirty="0" smtClean="0"/>
              <a:t> </a:t>
            </a:r>
            <a:r>
              <a:rPr lang="en-US" dirty="0"/>
              <a:t>Develops and maintains the project charter and project plans</a:t>
            </a:r>
          </a:p>
          <a:p>
            <a:r>
              <a:rPr lang="en-US" dirty="0" smtClean="0"/>
              <a:t> </a:t>
            </a:r>
            <a:r>
              <a:rPr lang="en-US" dirty="0"/>
              <a:t>Executes formal reviews and management reviews</a:t>
            </a:r>
          </a:p>
          <a:p>
            <a:r>
              <a:rPr lang="en-US" dirty="0" smtClean="0"/>
              <a:t> </a:t>
            </a:r>
            <a:r>
              <a:rPr lang="en-US" dirty="0"/>
              <a:t>Tracks and disposes of issues</a:t>
            </a:r>
          </a:p>
          <a:p>
            <a:r>
              <a:rPr lang="en-US" dirty="0" smtClean="0"/>
              <a:t> </a:t>
            </a:r>
            <a:r>
              <a:rPr lang="en-US" dirty="0"/>
              <a:t>Helps resolve issues and change requests</a:t>
            </a:r>
          </a:p>
          <a:p>
            <a:r>
              <a:rPr lang="en-US" dirty="0" smtClean="0"/>
              <a:t> </a:t>
            </a:r>
            <a:r>
              <a:rPr lang="en-US" dirty="0"/>
              <a:t>Tracks action items and budgets</a:t>
            </a:r>
          </a:p>
          <a:p>
            <a:r>
              <a:rPr lang="en-US" dirty="0" smtClean="0"/>
              <a:t> </a:t>
            </a:r>
            <a:r>
              <a:rPr lang="en-US" dirty="0"/>
              <a:t>Is responsible for the quality of the product or service</a:t>
            </a:r>
          </a:p>
          <a:p>
            <a:r>
              <a:rPr lang="en-US" dirty="0" smtClean="0"/>
              <a:t> </a:t>
            </a:r>
            <a:r>
              <a:rPr lang="en-US" dirty="0"/>
              <a:t>Coordinates all project training</a:t>
            </a:r>
          </a:p>
          <a:p>
            <a:r>
              <a:rPr lang="en-US" dirty="0" smtClean="0"/>
              <a:t> </a:t>
            </a:r>
            <a:r>
              <a:rPr lang="en-US" dirty="0"/>
              <a:t>Keeps related project managers aware of changes in project scope</a:t>
            </a:r>
          </a:p>
          <a:p>
            <a:r>
              <a:rPr lang="en-US" dirty="0" smtClean="0"/>
              <a:t> </a:t>
            </a:r>
            <a:r>
              <a:rPr lang="en-US" dirty="0"/>
              <a:t>Executes formal reviews and management reviews</a:t>
            </a:r>
          </a:p>
          <a:p>
            <a:r>
              <a:rPr lang="en-US" dirty="0" smtClean="0"/>
              <a:t> </a:t>
            </a:r>
            <a:r>
              <a:rPr lang="en-US" dirty="0"/>
              <a:t>Tracks and dispose of intra-project issues</a:t>
            </a:r>
          </a:p>
          <a:p>
            <a:r>
              <a:rPr lang="en-US" dirty="0" smtClean="0"/>
              <a:t> </a:t>
            </a:r>
            <a:r>
              <a:rPr lang="en-US" dirty="0"/>
              <a:t>Tracks intra-project action items</a:t>
            </a:r>
          </a:p>
          <a:p>
            <a:r>
              <a:rPr lang="en-US" dirty="0" smtClean="0"/>
              <a:t> </a:t>
            </a:r>
            <a:r>
              <a:rPr lang="en-US" dirty="0"/>
              <a:t>Coordinates all intra-project training</a:t>
            </a:r>
          </a:p>
        </p:txBody>
      </p:sp>
    </p:spTree>
    <p:extLst>
      <p:ext uri="{BB962C8B-B14F-4D97-AF65-F5344CB8AC3E}">
        <p14:creationId xmlns:p14="http://schemas.microsoft.com/office/powerpoint/2010/main" val="4159903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and Responsibilities: Team Leader</a:t>
            </a:r>
            <a:endParaRPr lang="en-US" dirty="0"/>
          </a:p>
        </p:txBody>
      </p:sp>
      <p:sp>
        <p:nvSpPr>
          <p:cNvPr id="3" name="Content Placeholder 2"/>
          <p:cNvSpPr>
            <a:spLocks noGrp="1"/>
          </p:cNvSpPr>
          <p:nvPr>
            <p:ph sz="quarter" idx="13"/>
          </p:nvPr>
        </p:nvSpPr>
        <p:spPr>
          <a:xfrm>
            <a:off x="913775" y="1981329"/>
            <a:ext cx="10363826" cy="4233733"/>
          </a:xfrm>
        </p:spPr>
        <p:txBody>
          <a:bodyPr>
            <a:normAutofit fontScale="92500" lnSpcReduction="10000"/>
          </a:bodyPr>
          <a:lstStyle/>
          <a:p>
            <a:r>
              <a:rPr lang="en-US" dirty="0" smtClean="0"/>
              <a:t> </a:t>
            </a:r>
            <a:r>
              <a:rPr lang="en-US" dirty="0"/>
              <a:t>Manages one or more functional aspects of the project</a:t>
            </a:r>
          </a:p>
          <a:p>
            <a:r>
              <a:rPr lang="en-US" dirty="0" smtClean="0"/>
              <a:t> </a:t>
            </a:r>
            <a:r>
              <a:rPr lang="en-US" dirty="0"/>
              <a:t>Helps project managers with formal reviews and management reviews</a:t>
            </a:r>
          </a:p>
          <a:p>
            <a:r>
              <a:rPr lang="en-US" dirty="0" smtClean="0"/>
              <a:t> </a:t>
            </a:r>
            <a:r>
              <a:rPr lang="en-US" dirty="0"/>
              <a:t>Helps research issues and change requests</a:t>
            </a:r>
          </a:p>
          <a:p>
            <a:r>
              <a:rPr lang="en-US" dirty="0" smtClean="0"/>
              <a:t> </a:t>
            </a:r>
            <a:r>
              <a:rPr lang="en-US" dirty="0"/>
              <a:t>Helps the project manager create the work breakdown structure for his or her functional area</a:t>
            </a:r>
          </a:p>
          <a:p>
            <a:r>
              <a:rPr lang="en-US" dirty="0" smtClean="0"/>
              <a:t> </a:t>
            </a:r>
            <a:r>
              <a:rPr lang="en-US" dirty="0"/>
              <a:t>Helps the project manager develop the scope and estimates for his or her functional area</a:t>
            </a:r>
          </a:p>
          <a:p>
            <a:r>
              <a:rPr lang="en-US" dirty="0" smtClean="0"/>
              <a:t> </a:t>
            </a:r>
            <a:r>
              <a:rPr lang="en-US" dirty="0"/>
              <a:t>Maintains the scope, estimates, and work plans for his or her area</a:t>
            </a:r>
          </a:p>
          <a:p>
            <a:r>
              <a:rPr lang="en-US" dirty="0" smtClean="0"/>
              <a:t> </a:t>
            </a:r>
            <a:r>
              <a:rPr lang="en-US" dirty="0"/>
              <a:t>Tracks action items related to his or her functional area</a:t>
            </a:r>
          </a:p>
          <a:p>
            <a:r>
              <a:rPr lang="en-US" dirty="0" smtClean="0"/>
              <a:t> </a:t>
            </a:r>
            <a:r>
              <a:rPr lang="en-US" dirty="0"/>
              <a:t>Ensures the proper reporting of status by his or her team members</a:t>
            </a:r>
          </a:p>
        </p:txBody>
      </p:sp>
    </p:spTree>
    <p:extLst>
      <p:ext uri="{BB962C8B-B14F-4D97-AF65-F5344CB8AC3E}">
        <p14:creationId xmlns:p14="http://schemas.microsoft.com/office/powerpoint/2010/main" val="275988482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50</TotalTime>
  <Words>1755</Words>
  <Application>Microsoft Office PowerPoint</Application>
  <PresentationFormat>Widescreen</PresentationFormat>
  <Paragraphs>616</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Cambria</vt:lpstr>
      <vt:lpstr>Tahoma</vt:lpstr>
      <vt:lpstr>Times New Roman</vt:lpstr>
      <vt:lpstr>Tw Cen MT</vt:lpstr>
      <vt:lpstr>Droplet</vt:lpstr>
      <vt:lpstr>Dell B2B Online Expansion</vt:lpstr>
      <vt:lpstr>Dell’s Mission Statement and Desire</vt:lpstr>
      <vt:lpstr>Primary Goals</vt:lpstr>
      <vt:lpstr>Project Scope</vt:lpstr>
      <vt:lpstr>Project Assumptions</vt:lpstr>
      <vt:lpstr>Project Risks</vt:lpstr>
      <vt:lpstr>Roles and Responsibilities: Project Sponsor</vt:lpstr>
      <vt:lpstr>Roles and Responsibilities: Project Manager</vt:lpstr>
      <vt:lpstr>Roles and Responsibilities: Team Leader</vt:lpstr>
      <vt:lpstr>Roles and Responsibilities: Developers</vt:lpstr>
      <vt:lpstr>Roles and Responsibilities: Marketing</vt:lpstr>
      <vt:lpstr>Roles and Responsibilities: Network Admin</vt:lpstr>
      <vt:lpstr>Roles and Responsibilities: Graphic Design</vt:lpstr>
      <vt:lpstr>Roles and Responsibilities: Subject Matter Experts</vt:lpstr>
      <vt:lpstr>Roles and Responsibilities: Senior Review board</vt:lpstr>
      <vt:lpstr>Roles and Responsibilities: Executive Steering Committee</vt:lpstr>
      <vt:lpstr>Communication Plan</vt:lpstr>
      <vt:lpstr>Project Manager Authority</vt:lpstr>
      <vt:lpstr>Work Breakdown Schedule</vt:lpstr>
      <vt:lpstr>Project Gantt Chart</vt:lpstr>
      <vt:lpstr>Cost Estimate: Hardware and Software</vt:lpstr>
      <vt:lpstr>Cost Estimate: Infrastructure and Facility</vt:lpstr>
      <vt:lpstr>Cost Estimate: Labor Cost</vt:lpstr>
      <vt:lpstr>PowerPoint Presentation</vt:lpstr>
      <vt:lpstr>Project Resource Allocation</vt:lpstr>
      <vt:lpstr>Risk Management</vt:lpstr>
      <vt:lpstr>Risk Probability Matrix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Dell B2B Online Expansion</dc:title>
  <dc:creator>Mitchell Meyer</dc:creator>
  <cp:lastModifiedBy>Mitchell Meyer</cp:lastModifiedBy>
  <cp:revision>7</cp:revision>
  <dcterms:created xsi:type="dcterms:W3CDTF">2015-12-22T23:37:14Z</dcterms:created>
  <dcterms:modified xsi:type="dcterms:W3CDTF">2015-12-23T00:27:55Z</dcterms:modified>
</cp:coreProperties>
</file>