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handoutMasterIdLst>
    <p:handoutMasterId r:id="rId25"/>
  </p:handoutMasterIdLst>
  <p:sldIdLst>
    <p:sldId id="256" r:id="rId2"/>
    <p:sldId id="257" r:id="rId3"/>
    <p:sldId id="258" r:id="rId4"/>
    <p:sldId id="264" r:id="rId5"/>
    <p:sldId id="260" r:id="rId6"/>
    <p:sldId id="267" r:id="rId7"/>
    <p:sldId id="284" r:id="rId8"/>
    <p:sldId id="283" r:id="rId9"/>
    <p:sldId id="273" r:id="rId10"/>
    <p:sldId id="272" r:id="rId11"/>
    <p:sldId id="285" r:id="rId12"/>
    <p:sldId id="274" r:id="rId13"/>
    <p:sldId id="275" r:id="rId14"/>
    <p:sldId id="276" r:id="rId15"/>
    <p:sldId id="281" r:id="rId16"/>
    <p:sldId id="282" r:id="rId17"/>
    <p:sldId id="266" r:id="rId18"/>
    <p:sldId id="269" r:id="rId19"/>
    <p:sldId id="271" r:id="rId20"/>
    <p:sldId id="280"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94" d="100"/>
          <a:sy n="94" d="100"/>
        </p:scale>
        <p:origin x="-36" y="60"/>
      </p:cViewPr>
      <p:guideLst>
        <p:guide orient="horz" pos="2160"/>
        <p:guide pos="2880"/>
      </p:guideLst>
    </p:cSldViewPr>
  </p:slideViewPr>
  <p:outlineViewPr>
    <p:cViewPr>
      <p:scale>
        <a:sx n="33" d="100"/>
        <a:sy n="33" d="100"/>
      </p:scale>
      <p:origin x="0" y="3276"/>
    </p:cViewPr>
  </p:outlineViewPr>
  <p:notesTextViewPr>
    <p:cViewPr>
      <p:scale>
        <a:sx n="1" d="1"/>
        <a:sy n="1" d="1"/>
      </p:scale>
      <p:origin x="0" y="0"/>
    </p:cViewPr>
  </p:notesTextViewPr>
  <p:sorterViewPr>
    <p:cViewPr>
      <p:scale>
        <a:sx n="100" d="100"/>
        <a:sy n="100" d="100"/>
      </p:scale>
      <p:origin x="0" y="34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May 13-31 News Streams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53B535-EFB4-411C-BA75-F84E73823861}" type="datetimeFigureOut">
              <a:rPr lang="en-US" smtClean="0"/>
              <a:pPr/>
              <a:t>12/3/2012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7C11F-C981-42E7-80BB-CB69E6758576}" type="slidenum">
              <a:rPr lang="en-US" smtClean="0"/>
              <a:pPr/>
              <a:t>‹#›</a:t>
            </a:fld>
            <a:endParaRPr lang="en-US"/>
          </a:p>
        </p:txBody>
      </p:sp>
    </p:spTree>
    <p:extLst>
      <p:ext uri="{BB962C8B-B14F-4D97-AF65-F5344CB8AC3E}">
        <p14:creationId xmlns:p14="http://schemas.microsoft.com/office/powerpoint/2010/main" val="46997910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May 13-31 News Streams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7A2324-0389-4C3A-A3C2-C81E9197644D}" type="datetimeFigureOut">
              <a:rPr lang="en-US" smtClean="0"/>
              <a:pPr/>
              <a:t>12/3/2012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E1243F-902C-4F09-9787-29142563BBAC}" type="slidenum">
              <a:rPr lang="en-US" smtClean="0"/>
              <a:pPr/>
              <a:t>‹#›</a:t>
            </a:fld>
            <a:endParaRPr lang="en-US"/>
          </a:p>
        </p:txBody>
      </p:sp>
    </p:spTree>
    <p:extLst>
      <p:ext uri="{BB962C8B-B14F-4D97-AF65-F5344CB8AC3E}">
        <p14:creationId xmlns:p14="http://schemas.microsoft.com/office/powerpoint/2010/main" val="238019472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a:t>
            </a:fld>
            <a:endParaRPr lang="en-US"/>
          </a:p>
        </p:txBody>
      </p:sp>
    </p:spTree>
    <p:extLst>
      <p:ext uri="{BB962C8B-B14F-4D97-AF65-F5344CB8AC3E}">
        <p14:creationId xmlns:p14="http://schemas.microsoft.com/office/powerpoint/2010/main" val="2056660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10</a:t>
            </a:fld>
            <a:endParaRPr lang="en-US"/>
          </a:p>
        </p:txBody>
      </p:sp>
    </p:spTree>
    <p:extLst>
      <p:ext uri="{BB962C8B-B14F-4D97-AF65-F5344CB8AC3E}">
        <p14:creationId xmlns:p14="http://schemas.microsoft.com/office/powerpoint/2010/main" val="206815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12</a:t>
            </a:fld>
            <a:endParaRPr lang="en-US"/>
          </a:p>
        </p:txBody>
      </p:sp>
    </p:spTree>
    <p:extLst>
      <p:ext uri="{BB962C8B-B14F-4D97-AF65-F5344CB8AC3E}">
        <p14:creationId xmlns:p14="http://schemas.microsoft.com/office/powerpoint/2010/main" val="161647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13</a:t>
            </a:fld>
            <a:endParaRPr lang="en-US"/>
          </a:p>
        </p:txBody>
      </p:sp>
    </p:spTree>
    <p:extLst>
      <p:ext uri="{BB962C8B-B14F-4D97-AF65-F5344CB8AC3E}">
        <p14:creationId xmlns:p14="http://schemas.microsoft.com/office/powerpoint/2010/main" val="1557530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 –add</a:t>
            </a:r>
            <a:r>
              <a:rPr lang="en-US" baseline="0" dirty="0" smtClean="0"/>
              <a:t> talk into twitter bootstrap</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14</a:t>
            </a:fld>
            <a:endParaRPr lang="en-US"/>
          </a:p>
        </p:txBody>
      </p:sp>
    </p:spTree>
    <p:extLst>
      <p:ext uri="{BB962C8B-B14F-4D97-AF65-F5344CB8AC3E}">
        <p14:creationId xmlns:p14="http://schemas.microsoft.com/office/powerpoint/2010/main" val="336987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 – add talk about keyword costing </a:t>
            </a:r>
            <a:r>
              <a:rPr lang="en-US" dirty="0" err="1" smtClean="0"/>
              <a:t>etc</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15</a:t>
            </a:fld>
            <a:endParaRPr lang="en-US"/>
          </a:p>
        </p:txBody>
      </p:sp>
    </p:spTree>
    <p:extLst>
      <p:ext uri="{BB962C8B-B14F-4D97-AF65-F5344CB8AC3E}">
        <p14:creationId xmlns:p14="http://schemas.microsoft.com/office/powerpoint/2010/main" val="3071890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16</a:t>
            </a:fld>
            <a:endParaRPr lang="en-US"/>
          </a:p>
        </p:txBody>
      </p:sp>
    </p:spTree>
    <p:extLst>
      <p:ext uri="{BB962C8B-B14F-4D97-AF65-F5344CB8AC3E}">
        <p14:creationId xmlns:p14="http://schemas.microsoft.com/office/powerpoint/2010/main" val="275773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17</a:t>
            </a:fld>
            <a:endParaRPr lang="en-US"/>
          </a:p>
        </p:txBody>
      </p:sp>
    </p:spTree>
    <p:extLst>
      <p:ext uri="{BB962C8B-B14F-4D97-AF65-F5344CB8AC3E}">
        <p14:creationId xmlns:p14="http://schemas.microsoft.com/office/powerpoint/2010/main" val="2883027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18</a:t>
            </a:fld>
            <a:endParaRPr lang="en-US"/>
          </a:p>
        </p:txBody>
      </p:sp>
    </p:spTree>
    <p:extLst>
      <p:ext uri="{BB962C8B-B14F-4D97-AF65-F5344CB8AC3E}">
        <p14:creationId xmlns:p14="http://schemas.microsoft.com/office/powerpoint/2010/main" val="267367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19</a:t>
            </a:fld>
            <a:endParaRPr lang="en-US"/>
          </a:p>
        </p:txBody>
      </p:sp>
    </p:spTree>
    <p:extLst>
      <p:ext uri="{BB962C8B-B14F-4D97-AF65-F5344CB8AC3E}">
        <p14:creationId xmlns:p14="http://schemas.microsoft.com/office/powerpoint/2010/main" val="3131186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20</a:t>
            </a:fld>
            <a:endParaRPr lang="en-US"/>
          </a:p>
        </p:txBody>
      </p:sp>
    </p:spTree>
    <p:extLst>
      <p:ext uri="{BB962C8B-B14F-4D97-AF65-F5344CB8AC3E}">
        <p14:creationId xmlns:p14="http://schemas.microsoft.com/office/powerpoint/2010/main" val="67722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2</a:t>
            </a:fld>
            <a:endParaRPr lang="en-US"/>
          </a:p>
        </p:txBody>
      </p:sp>
    </p:spTree>
    <p:extLst>
      <p:ext uri="{BB962C8B-B14F-4D97-AF65-F5344CB8AC3E}">
        <p14:creationId xmlns:p14="http://schemas.microsoft.com/office/powerpoint/2010/main" val="2640937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21</a:t>
            </a:fld>
            <a:endParaRPr lang="en-US"/>
          </a:p>
        </p:txBody>
      </p:sp>
    </p:spTree>
    <p:extLst>
      <p:ext uri="{BB962C8B-B14F-4D97-AF65-F5344CB8AC3E}">
        <p14:creationId xmlns:p14="http://schemas.microsoft.com/office/powerpoint/2010/main" val="203983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 All</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22</a:t>
            </a:fld>
            <a:endParaRPr lang="en-US"/>
          </a:p>
        </p:txBody>
      </p:sp>
    </p:spTree>
    <p:extLst>
      <p:ext uri="{BB962C8B-B14F-4D97-AF65-F5344CB8AC3E}">
        <p14:creationId xmlns:p14="http://schemas.microsoft.com/office/powerpoint/2010/main" val="2287785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3</a:t>
            </a:fld>
            <a:endParaRPr lang="en-US"/>
          </a:p>
        </p:txBody>
      </p:sp>
    </p:spTree>
    <p:extLst>
      <p:ext uri="{BB962C8B-B14F-4D97-AF65-F5344CB8AC3E}">
        <p14:creationId xmlns:p14="http://schemas.microsoft.com/office/powerpoint/2010/main" val="362292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a:t>
            </a:r>
            <a:endParaRPr lang="en-US" dirty="0"/>
          </a:p>
        </p:txBody>
      </p:sp>
      <p:sp>
        <p:nvSpPr>
          <p:cNvPr id="4" name="Slide Number Placeholder 3"/>
          <p:cNvSpPr>
            <a:spLocks noGrp="1"/>
          </p:cNvSpPr>
          <p:nvPr>
            <p:ph type="sldNum" sz="quarter" idx="10"/>
          </p:nvPr>
        </p:nvSpPr>
        <p:spPr/>
        <p:txBody>
          <a:bodyPr/>
          <a:lstStyle/>
          <a:p>
            <a:fld id="{3CE1243F-902C-4F09-9787-29142563BBAC}"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May 13-31 News Streams</a:t>
            </a:r>
            <a:endParaRPr lang="en-US"/>
          </a:p>
        </p:txBody>
      </p:sp>
    </p:spTree>
    <p:extLst>
      <p:ext uri="{BB962C8B-B14F-4D97-AF65-F5344CB8AC3E}">
        <p14:creationId xmlns:p14="http://schemas.microsoft.com/office/powerpoint/2010/main" val="255199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Lance</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5</a:t>
            </a:fld>
            <a:endParaRPr lang="en-US"/>
          </a:p>
        </p:txBody>
      </p:sp>
    </p:spTree>
    <p:extLst>
      <p:ext uri="{BB962C8B-B14F-4D97-AF65-F5344CB8AC3E}">
        <p14:creationId xmlns:p14="http://schemas.microsoft.com/office/powerpoint/2010/main" val="328950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Charles</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6</a:t>
            </a:fld>
            <a:endParaRPr lang="en-US"/>
          </a:p>
        </p:txBody>
      </p:sp>
    </p:spTree>
    <p:extLst>
      <p:ext uri="{BB962C8B-B14F-4D97-AF65-F5344CB8AC3E}">
        <p14:creationId xmlns:p14="http://schemas.microsoft.com/office/powerpoint/2010/main" val="74562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7</a:t>
            </a:fld>
            <a:endParaRPr lang="en-US"/>
          </a:p>
        </p:txBody>
      </p:sp>
    </p:spTree>
    <p:extLst>
      <p:ext uri="{BB962C8B-B14F-4D97-AF65-F5344CB8AC3E}">
        <p14:creationId xmlns:p14="http://schemas.microsoft.com/office/powerpoint/2010/main" val="67044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8</a:t>
            </a:fld>
            <a:endParaRPr lang="en-US"/>
          </a:p>
        </p:txBody>
      </p:sp>
    </p:spTree>
    <p:extLst>
      <p:ext uri="{BB962C8B-B14F-4D97-AF65-F5344CB8AC3E}">
        <p14:creationId xmlns:p14="http://schemas.microsoft.com/office/powerpoint/2010/main" val="244318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Jamison</a:t>
            </a:r>
            <a:endParaRPr lang="en-US" dirty="0"/>
          </a:p>
        </p:txBody>
      </p:sp>
      <p:sp>
        <p:nvSpPr>
          <p:cNvPr id="4" name="Header Placeholder 3"/>
          <p:cNvSpPr>
            <a:spLocks noGrp="1"/>
          </p:cNvSpPr>
          <p:nvPr>
            <p:ph type="hdr" sz="quarter" idx="10"/>
          </p:nvPr>
        </p:nvSpPr>
        <p:spPr/>
        <p:txBody>
          <a:bodyPr/>
          <a:lstStyle/>
          <a:p>
            <a:r>
              <a:rPr lang="en-US" smtClean="0"/>
              <a:t>May 13-31 News Streams</a:t>
            </a:r>
            <a:endParaRPr lang="en-US"/>
          </a:p>
        </p:txBody>
      </p:sp>
      <p:sp>
        <p:nvSpPr>
          <p:cNvPr id="5" name="Slide Number Placeholder 4"/>
          <p:cNvSpPr>
            <a:spLocks noGrp="1"/>
          </p:cNvSpPr>
          <p:nvPr>
            <p:ph type="sldNum" sz="quarter" idx="11"/>
          </p:nvPr>
        </p:nvSpPr>
        <p:spPr/>
        <p:txBody>
          <a:bodyPr/>
          <a:lstStyle/>
          <a:p>
            <a:fld id="{3CE1243F-902C-4F09-9787-29142563BBAC}" type="slidenum">
              <a:rPr lang="en-US" smtClean="0"/>
              <a:pPr/>
              <a:t>9</a:t>
            </a:fld>
            <a:endParaRPr lang="en-US"/>
          </a:p>
        </p:txBody>
      </p:sp>
    </p:spTree>
    <p:extLst>
      <p:ext uri="{BB962C8B-B14F-4D97-AF65-F5344CB8AC3E}">
        <p14:creationId xmlns:p14="http://schemas.microsoft.com/office/powerpoint/2010/main" val="221265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7835C6-6378-4EE7-A5F2-E8A8EB008A17}" type="datetime1">
              <a:rPr lang="en-US" smtClean="0"/>
              <a:t>12/3/2012</a:t>
            </a:fld>
            <a:endParaRPr lang="en-US"/>
          </a:p>
        </p:txBody>
      </p:sp>
      <p:sp>
        <p:nvSpPr>
          <p:cNvPr id="19" name="Footer Placeholder 18"/>
          <p:cNvSpPr>
            <a:spLocks noGrp="1"/>
          </p:cNvSpPr>
          <p:nvPr>
            <p:ph type="ftr" sz="quarter" idx="11"/>
          </p:nvPr>
        </p:nvSpPr>
        <p:spPr/>
        <p:txBody>
          <a:bodyPr/>
          <a:lstStyle/>
          <a:p>
            <a:r>
              <a:rPr lang="en-US" smtClean="0"/>
              <a:t>May 13-31 News Streams  Client: IBM Rochester </a:t>
            </a:r>
            <a:endParaRPr lang="en-US"/>
          </a:p>
        </p:txBody>
      </p:sp>
      <p:sp>
        <p:nvSpPr>
          <p:cNvPr id="27" name="Slide Number Placeholder 26"/>
          <p:cNvSpPr>
            <a:spLocks noGrp="1"/>
          </p:cNvSpPr>
          <p:nvPr>
            <p:ph type="sldNum" sz="quarter" idx="12"/>
          </p:nvPr>
        </p:nvSpPr>
        <p:spPr/>
        <p:txBody>
          <a:bodyPr/>
          <a:lstStyle/>
          <a:p>
            <a:fld id="{D4018E20-BF26-4C68-B72D-116A1B9005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38ED1D-9674-4772-88E2-848DE6676115}" type="datetime1">
              <a:rPr lang="en-US" smtClean="0"/>
              <a:t>12/3/2012</a:t>
            </a:fld>
            <a:endParaRPr lang="en-US"/>
          </a:p>
        </p:txBody>
      </p:sp>
      <p:sp>
        <p:nvSpPr>
          <p:cNvPr id="5" name="Footer Placeholder 4"/>
          <p:cNvSpPr>
            <a:spLocks noGrp="1"/>
          </p:cNvSpPr>
          <p:nvPr>
            <p:ph type="ftr" sz="quarter" idx="11"/>
          </p:nvPr>
        </p:nvSpPr>
        <p:spPr/>
        <p:txBody>
          <a:bodyPr/>
          <a:lstStyle/>
          <a:p>
            <a:r>
              <a:rPr lang="en-US" smtClean="0"/>
              <a:t>May 13-31 News Streams  Client: IBM Rochester </a:t>
            </a:r>
            <a:endParaRPr lang="en-US"/>
          </a:p>
        </p:txBody>
      </p:sp>
      <p:sp>
        <p:nvSpPr>
          <p:cNvPr id="6" name="Slide Number Placeholder 5"/>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431D61-705B-4682-AC66-0DA8C87D8075}" type="datetime1">
              <a:rPr lang="en-US" smtClean="0"/>
              <a:t>12/3/2012</a:t>
            </a:fld>
            <a:endParaRPr lang="en-US"/>
          </a:p>
        </p:txBody>
      </p:sp>
      <p:sp>
        <p:nvSpPr>
          <p:cNvPr id="5" name="Footer Placeholder 4"/>
          <p:cNvSpPr>
            <a:spLocks noGrp="1"/>
          </p:cNvSpPr>
          <p:nvPr>
            <p:ph type="ftr" sz="quarter" idx="11"/>
          </p:nvPr>
        </p:nvSpPr>
        <p:spPr/>
        <p:txBody>
          <a:bodyPr/>
          <a:lstStyle/>
          <a:p>
            <a:r>
              <a:rPr lang="en-US" smtClean="0"/>
              <a:t>May 13-31 News Streams  Client: IBM Rochester </a:t>
            </a:r>
            <a:endParaRPr lang="en-US"/>
          </a:p>
        </p:txBody>
      </p:sp>
      <p:sp>
        <p:nvSpPr>
          <p:cNvPr id="6" name="Slide Number Placeholder 5"/>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FBB628-B921-4A5E-A85F-C67237A941CA}" type="datetime1">
              <a:rPr lang="en-US" smtClean="0"/>
              <a:t>12/3/2012</a:t>
            </a:fld>
            <a:endParaRPr lang="en-US"/>
          </a:p>
        </p:txBody>
      </p:sp>
      <p:sp>
        <p:nvSpPr>
          <p:cNvPr id="5" name="Footer Placeholder 4"/>
          <p:cNvSpPr>
            <a:spLocks noGrp="1"/>
          </p:cNvSpPr>
          <p:nvPr>
            <p:ph type="ftr" sz="quarter" idx="11"/>
          </p:nvPr>
        </p:nvSpPr>
        <p:spPr/>
        <p:txBody>
          <a:bodyPr/>
          <a:lstStyle/>
          <a:p>
            <a:r>
              <a:rPr lang="en-US" smtClean="0"/>
              <a:t>May 13-31 News Streams  Client: IBM Rochester </a:t>
            </a:r>
            <a:endParaRPr lang="en-US"/>
          </a:p>
        </p:txBody>
      </p:sp>
      <p:sp>
        <p:nvSpPr>
          <p:cNvPr id="6" name="Slide Number Placeholder 5"/>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1CA4A0-FCFE-40AC-A13F-A049F40C5A73}" type="datetime1">
              <a:rPr lang="en-US" smtClean="0"/>
              <a:t>12/3/2012</a:t>
            </a:fld>
            <a:endParaRPr lang="en-US"/>
          </a:p>
        </p:txBody>
      </p:sp>
      <p:sp>
        <p:nvSpPr>
          <p:cNvPr id="5" name="Footer Placeholder 4"/>
          <p:cNvSpPr>
            <a:spLocks noGrp="1"/>
          </p:cNvSpPr>
          <p:nvPr>
            <p:ph type="ftr" sz="quarter" idx="11"/>
          </p:nvPr>
        </p:nvSpPr>
        <p:spPr/>
        <p:txBody>
          <a:bodyPr/>
          <a:lstStyle/>
          <a:p>
            <a:r>
              <a:rPr lang="en-US" smtClean="0"/>
              <a:t>May 13-31 News Streams  Client: IBM Rochester </a:t>
            </a:r>
            <a:endParaRPr lang="en-US"/>
          </a:p>
        </p:txBody>
      </p:sp>
      <p:sp>
        <p:nvSpPr>
          <p:cNvPr id="6" name="Slide Number Placeholder 5"/>
          <p:cNvSpPr>
            <a:spLocks noGrp="1"/>
          </p:cNvSpPr>
          <p:nvPr>
            <p:ph type="sldNum" sz="quarter" idx="12"/>
          </p:nvPr>
        </p:nvSpPr>
        <p:spPr/>
        <p:txBody>
          <a:bodyPr/>
          <a:lstStyle/>
          <a:p>
            <a:fld id="{D4018E20-BF26-4C68-B72D-116A1B9005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70BFE0-940F-45C9-800F-2D66765EA23C}" type="datetime1">
              <a:rPr lang="en-US" smtClean="0"/>
              <a:t>12/3/2012</a:t>
            </a:fld>
            <a:endParaRPr lang="en-US"/>
          </a:p>
        </p:txBody>
      </p:sp>
      <p:sp>
        <p:nvSpPr>
          <p:cNvPr id="6" name="Footer Placeholder 5"/>
          <p:cNvSpPr>
            <a:spLocks noGrp="1"/>
          </p:cNvSpPr>
          <p:nvPr>
            <p:ph type="ftr" sz="quarter" idx="11"/>
          </p:nvPr>
        </p:nvSpPr>
        <p:spPr/>
        <p:txBody>
          <a:bodyPr/>
          <a:lstStyle/>
          <a:p>
            <a:r>
              <a:rPr lang="en-US" smtClean="0"/>
              <a:t>May 13-31 News Streams  Client: IBM Rochester </a:t>
            </a:r>
            <a:endParaRPr lang="en-US"/>
          </a:p>
        </p:txBody>
      </p:sp>
      <p:sp>
        <p:nvSpPr>
          <p:cNvPr id="7" name="Slide Number Placeholder 6"/>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1A4137-7A27-4CB9-B97D-4D9B5BFBDAC2}" type="datetime1">
              <a:rPr lang="en-US" smtClean="0"/>
              <a:t>12/3/2012</a:t>
            </a:fld>
            <a:endParaRPr lang="en-US"/>
          </a:p>
        </p:txBody>
      </p:sp>
      <p:sp>
        <p:nvSpPr>
          <p:cNvPr id="8" name="Footer Placeholder 7"/>
          <p:cNvSpPr>
            <a:spLocks noGrp="1"/>
          </p:cNvSpPr>
          <p:nvPr>
            <p:ph type="ftr" sz="quarter" idx="11"/>
          </p:nvPr>
        </p:nvSpPr>
        <p:spPr/>
        <p:txBody>
          <a:bodyPr/>
          <a:lstStyle/>
          <a:p>
            <a:r>
              <a:rPr lang="en-US" smtClean="0"/>
              <a:t>May 13-31 News Streams  Client: IBM Rochester </a:t>
            </a:r>
            <a:endParaRPr lang="en-US"/>
          </a:p>
        </p:txBody>
      </p:sp>
      <p:sp>
        <p:nvSpPr>
          <p:cNvPr id="9" name="Slide Number Placeholder 8"/>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5BA079-183D-4936-9D80-5DE0815C9138}" type="datetime1">
              <a:rPr lang="en-US" smtClean="0"/>
              <a:t>12/3/2012</a:t>
            </a:fld>
            <a:endParaRPr lang="en-US"/>
          </a:p>
        </p:txBody>
      </p:sp>
      <p:sp>
        <p:nvSpPr>
          <p:cNvPr id="4" name="Footer Placeholder 3"/>
          <p:cNvSpPr>
            <a:spLocks noGrp="1"/>
          </p:cNvSpPr>
          <p:nvPr>
            <p:ph type="ftr" sz="quarter" idx="11"/>
          </p:nvPr>
        </p:nvSpPr>
        <p:spPr/>
        <p:txBody>
          <a:bodyPr/>
          <a:lstStyle/>
          <a:p>
            <a:r>
              <a:rPr lang="en-US" smtClean="0"/>
              <a:t>May 13-31 News Streams  Client: IBM Rochester </a:t>
            </a:r>
            <a:endParaRPr lang="en-US"/>
          </a:p>
        </p:txBody>
      </p:sp>
      <p:sp>
        <p:nvSpPr>
          <p:cNvPr id="5" name="Slide Number Placeholder 4"/>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8B4AA-882D-4233-862F-F31047F01076}" type="datetime1">
              <a:rPr lang="en-US" smtClean="0"/>
              <a:t>12/3/2012</a:t>
            </a:fld>
            <a:endParaRPr lang="en-US"/>
          </a:p>
        </p:txBody>
      </p:sp>
      <p:sp>
        <p:nvSpPr>
          <p:cNvPr id="3" name="Footer Placeholder 2"/>
          <p:cNvSpPr>
            <a:spLocks noGrp="1"/>
          </p:cNvSpPr>
          <p:nvPr>
            <p:ph type="ftr" sz="quarter" idx="11"/>
          </p:nvPr>
        </p:nvSpPr>
        <p:spPr/>
        <p:txBody>
          <a:bodyPr/>
          <a:lstStyle/>
          <a:p>
            <a:r>
              <a:rPr lang="en-US" smtClean="0"/>
              <a:t>May 13-31 News Streams  Client: IBM Rochester </a:t>
            </a:r>
            <a:endParaRPr lang="en-US"/>
          </a:p>
        </p:txBody>
      </p:sp>
      <p:sp>
        <p:nvSpPr>
          <p:cNvPr id="4" name="Slide Number Placeholder 3"/>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8038DF-FE80-4A76-A155-0F835C6F5F0D}" type="datetime1">
              <a:rPr lang="en-US" smtClean="0"/>
              <a:t>12/3/2012</a:t>
            </a:fld>
            <a:endParaRPr lang="en-US"/>
          </a:p>
        </p:txBody>
      </p:sp>
      <p:sp>
        <p:nvSpPr>
          <p:cNvPr id="6" name="Footer Placeholder 5"/>
          <p:cNvSpPr>
            <a:spLocks noGrp="1"/>
          </p:cNvSpPr>
          <p:nvPr>
            <p:ph type="ftr" sz="quarter" idx="11"/>
          </p:nvPr>
        </p:nvSpPr>
        <p:spPr/>
        <p:txBody>
          <a:bodyPr/>
          <a:lstStyle/>
          <a:p>
            <a:r>
              <a:rPr lang="en-US" smtClean="0"/>
              <a:t>May 13-31 News Streams  Client: IBM Rochester </a:t>
            </a:r>
            <a:endParaRPr lang="en-US"/>
          </a:p>
        </p:txBody>
      </p:sp>
      <p:sp>
        <p:nvSpPr>
          <p:cNvPr id="7" name="Slide Number Placeholder 6"/>
          <p:cNvSpPr>
            <a:spLocks noGrp="1"/>
          </p:cNvSpPr>
          <p:nvPr>
            <p:ph type="sldNum" sz="quarter" idx="12"/>
          </p:nvPr>
        </p:nvSpPr>
        <p:spPr/>
        <p:txBody>
          <a:bodyPr/>
          <a:lstStyle/>
          <a:p>
            <a:fld id="{D4018E20-BF26-4C68-B72D-116A1B9005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390B6E-E6F5-4D8D-BB6F-2504DC15C2EB}" type="datetime1">
              <a:rPr lang="en-US" smtClean="0"/>
              <a:t>12/3/2012</a:t>
            </a:fld>
            <a:endParaRPr lang="en-US"/>
          </a:p>
        </p:txBody>
      </p:sp>
      <p:sp>
        <p:nvSpPr>
          <p:cNvPr id="6" name="Footer Placeholder 5"/>
          <p:cNvSpPr>
            <a:spLocks noGrp="1"/>
          </p:cNvSpPr>
          <p:nvPr>
            <p:ph type="ftr" sz="quarter" idx="11"/>
          </p:nvPr>
        </p:nvSpPr>
        <p:spPr/>
        <p:txBody>
          <a:bodyPr/>
          <a:lstStyle/>
          <a:p>
            <a:r>
              <a:rPr lang="en-US" smtClean="0"/>
              <a:t>May 13-31 News Streams  Client: IBM Rochester </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4018E20-BF26-4C68-B72D-116A1B9005E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C8292F-77C7-4E3F-8BAC-8DF5488855B8}" type="datetime1">
              <a:rPr lang="en-US" smtClean="0"/>
              <a:t>12/3/2012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May 13-31 News Streams  Client: IBM Rochester </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018E20-BF26-4C68-B72D-116A1B9005E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May 13-31</a:t>
            </a:r>
            <a:endParaRPr lang="en-US" dirty="0"/>
          </a:p>
        </p:txBody>
      </p:sp>
      <p:sp>
        <p:nvSpPr>
          <p:cNvPr id="3" name="Subtitle 2"/>
          <p:cNvSpPr>
            <a:spLocks noGrp="1"/>
          </p:cNvSpPr>
          <p:nvPr>
            <p:ph type="subTitle" idx="1"/>
          </p:nvPr>
        </p:nvSpPr>
        <p:spPr/>
        <p:txBody>
          <a:bodyPr/>
          <a:lstStyle/>
          <a:p>
            <a:pPr algn="ctr"/>
            <a:r>
              <a:rPr lang="en-US" dirty="0" smtClean="0"/>
              <a:t>News Streams</a:t>
            </a:r>
          </a:p>
          <a:p>
            <a:pPr algn="ctr"/>
            <a:r>
              <a:rPr lang="en-US" sz="2000" dirty="0" smtClean="0"/>
              <a:t>Members: Jamison Bradley, Lance Staley, Charles </a:t>
            </a:r>
            <a:r>
              <a:rPr lang="en-US" sz="2000" dirty="0" err="1" smtClean="0"/>
              <a:t>Litfin</a:t>
            </a:r>
            <a:endParaRPr lang="en-US" sz="2000" dirty="0" smtClean="0"/>
          </a:p>
          <a:p>
            <a:pPr algn="ctr"/>
            <a:r>
              <a:rPr lang="en-US" sz="2000" dirty="0" smtClean="0"/>
              <a:t>Advisor: </a:t>
            </a:r>
            <a:r>
              <a:rPr lang="en-US" sz="2000" dirty="0" err="1" smtClean="0"/>
              <a:t>Srikanta</a:t>
            </a:r>
            <a:r>
              <a:rPr lang="en-US" sz="2000" dirty="0" smtClean="0"/>
              <a:t> </a:t>
            </a:r>
            <a:r>
              <a:rPr lang="en-US" sz="2000" dirty="0" err="1" smtClean="0"/>
              <a:t>Tirthapura</a:t>
            </a:r>
            <a:endParaRPr lang="en-US" sz="2000" dirty="0" smtClean="0"/>
          </a:p>
          <a:p>
            <a:pPr algn="ctr"/>
            <a:r>
              <a:rPr lang="en-US" sz="2000" dirty="0" smtClean="0"/>
              <a:t>Client: IBM Rochester</a:t>
            </a:r>
            <a:endParaRPr lang="en-US" sz="2000" dirty="0"/>
          </a:p>
        </p:txBody>
      </p:sp>
    </p:spTree>
    <p:extLst>
      <p:ext uri="{BB962C8B-B14F-4D97-AF65-F5344CB8AC3E}">
        <p14:creationId xmlns:p14="http://schemas.microsoft.com/office/powerpoint/2010/main" val="333886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Content Placeholder 2"/>
          <p:cNvSpPr>
            <a:spLocks noGrp="1"/>
          </p:cNvSpPr>
          <p:nvPr>
            <p:ph idx="1"/>
          </p:nvPr>
        </p:nvSpPr>
        <p:spPr>
          <a:xfrm>
            <a:off x="381000" y="2209800"/>
            <a:ext cx="8229600" cy="4389120"/>
          </a:xfrm>
        </p:spPr>
        <p:txBody>
          <a:bodyPr>
            <a:normAutofit/>
          </a:bodyPr>
          <a:lstStyle/>
          <a:p>
            <a:r>
              <a:rPr lang="en-US" sz="2000" dirty="0"/>
              <a:t>Overall </a:t>
            </a:r>
            <a:r>
              <a:rPr lang="en-US" sz="2000" dirty="0" smtClean="0"/>
              <a:t>Function</a:t>
            </a:r>
          </a:p>
          <a:p>
            <a:r>
              <a:rPr lang="en-US" sz="2000" dirty="0" err="1"/>
              <a:t>Infosphere</a:t>
            </a:r>
            <a:r>
              <a:rPr lang="en-US" sz="2000" dirty="0"/>
              <a:t> Streams - Article </a:t>
            </a:r>
            <a:r>
              <a:rPr lang="en-US" sz="2000" dirty="0" smtClean="0"/>
              <a:t>Listener</a:t>
            </a:r>
          </a:p>
          <a:p>
            <a:r>
              <a:rPr lang="en-US" sz="2000" dirty="0" err="1" smtClean="0"/>
              <a:t>Infosphere</a:t>
            </a:r>
            <a:r>
              <a:rPr lang="en-US" sz="2000" dirty="0" smtClean="0"/>
              <a:t> </a:t>
            </a:r>
            <a:r>
              <a:rPr lang="en-US" sz="2000" dirty="0"/>
              <a:t>Streams - Article </a:t>
            </a:r>
            <a:r>
              <a:rPr lang="en-US" sz="2000" dirty="0" smtClean="0"/>
              <a:t>Analyzer</a:t>
            </a:r>
          </a:p>
          <a:p>
            <a:r>
              <a:rPr lang="en-US" sz="2000" dirty="0" err="1"/>
              <a:t>Infosphere</a:t>
            </a:r>
            <a:r>
              <a:rPr lang="en-US" sz="2000" dirty="0"/>
              <a:t> Streams - Keyword Analyzer</a:t>
            </a:r>
          </a:p>
          <a:p>
            <a:pPr lvl="1"/>
            <a:r>
              <a:rPr lang="en-US" sz="2000" dirty="0"/>
              <a:t>Removal of Common Words</a:t>
            </a:r>
          </a:p>
          <a:p>
            <a:pPr lvl="1"/>
            <a:r>
              <a:rPr lang="en-US" sz="2000" dirty="0"/>
              <a:t>Key Word </a:t>
            </a:r>
            <a:r>
              <a:rPr lang="en-US" sz="2000" dirty="0" smtClean="0"/>
              <a:t>Detection</a:t>
            </a:r>
            <a:endParaRPr lang="en-US" sz="2000" dirty="0"/>
          </a:p>
          <a:p>
            <a:r>
              <a:rPr lang="en-US" sz="2000" dirty="0" err="1"/>
              <a:t>Infosphere</a:t>
            </a:r>
            <a:r>
              <a:rPr lang="en-US" sz="2000" dirty="0"/>
              <a:t> Streams - Article </a:t>
            </a:r>
            <a:r>
              <a:rPr lang="en-US" sz="2000" dirty="0" smtClean="0"/>
              <a:t>Aggregator</a:t>
            </a:r>
          </a:p>
          <a:p>
            <a:pPr lvl="1"/>
            <a:r>
              <a:rPr lang="en-US" sz="2000" dirty="0"/>
              <a:t>Match Story</a:t>
            </a:r>
          </a:p>
          <a:p>
            <a:r>
              <a:rPr lang="en-US" sz="2000" dirty="0" err="1"/>
              <a:t>Infosphere</a:t>
            </a:r>
            <a:r>
              <a:rPr lang="en-US" sz="2000" dirty="0"/>
              <a:t> Streams - Database Connector</a:t>
            </a:r>
          </a:p>
          <a:p>
            <a:pPr lvl="1"/>
            <a:r>
              <a:rPr lang="en-US" sz="2000" dirty="0"/>
              <a:t>Retrieve </a:t>
            </a:r>
            <a:r>
              <a:rPr lang="en-US" sz="2000" dirty="0" smtClean="0"/>
              <a:t>Information</a:t>
            </a:r>
          </a:p>
          <a:p>
            <a:pPr lvl="1"/>
            <a:r>
              <a:rPr lang="en-US" sz="2000" dirty="0"/>
              <a:t>Store Information</a:t>
            </a:r>
          </a:p>
        </p:txBody>
      </p:sp>
      <p:sp>
        <p:nvSpPr>
          <p:cNvPr id="4" name="Footer Placeholder 3"/>
          <p:cNvSpPr>
            <a:spLocks noGrp="1"/>
          </p:cNvSpPr>
          <p:nvPr>
            <p:ph type="ftr" sz="quarter" idx="11"/>
          </p:nvPr>
        </p:nvSpPr>
        <p:spPr>
          <a:xfrm>
            <a:off x="2667000" y="6356350"/>
            <a:ext cx="6172200" cy="365125"/>
          </a:xfrm>
        </p:spPr>
        <p:txBody>
          <a:bodyPr/>
          <a:lstStyle/>
          <a:p>
            <a:r>
              <a:rPr lang="en-US" dirty="0" smtClean="0"/>
              <a:t>May 13-31 News Streams  Client: IBM Rochester 		Presenter: Jamison</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627951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Sources</a:t>
            </a:r>
            <a:endParaRPr lang="en-US" dirty="0"/>
          </a:p>
        </p:txBody>
      </p:sp>
      <p:sp>
        <p:nvSpPr>
          <p:cNvPr id="3" name="Content Placeholder 2"/>
          <p:cNvSpPr>
            <a:spLocks noGrp="1"/>
          </p:cNvSpPr>
          <p:nvPr>
            <p:ph idx="1"/>
          </p:nvPr>
        </p:nvSpPr>
        <p:spPr/>
        <p:txBody>
          <a:bodyPr>
            <a:normAutofit lnSpcReduction="10000"/>
          </a:bodyPr>
          <a:lstStyle/>
          <a:p>
            <a:r>
              <a:rPr lang="en-US" dirty="0"/>
              <a:t>#1 CNN (US)</a:t>
            </a:r>
          </a:p>
          <a:p>
            <a:r>
              <a:rPr lang="en-US" dirty="0"/>
              <a:t>#2 New York Times (US)</a:t>
            </a:r>
          </a:p>
          <a:p>
            <a:r>
              <a:rPr lang="en-US" dirty="0"/>
              <a:t>#3 Des Moines Register (US/Iowa)</a:t>
            </a:r>
          </a:p>
          <a:p>
            <a:r>
              <a:rPr lang="en-US" dirty="0"/>
              <a:t>#4 The Guardian (UK)</a:t>
            </a:r>
          </a:p>
          <a:p>
            <a:r>
              <a:rPr lang="es-MX" dirty="0"/>
              <a:t>#5 BBC (UK)</a:t>
            </a:r>
            <a:endParaRPr lang="en-US" dirty="0"/>
          </a:p>
          <a:p>
            <a:r>
              <a:rPr lang="es-MX" dirty="0"/>
              <a:t>#6 Toronto </a:t>
            </a:r>
            <a:r>
              <a:rPr lang="es-MX" dirty="0" err="1"/>
              <a:t>Sun</a:t>
            </a:r>
            <a:r>
              <a:rPr lang="es-MX" dirty="0"/>
              <a:t> (</a:t>
            </a:r>
            <a:r>
              <a:rPr lang="es-MX" dirty="0" err="1"/>
              <a:t>Canada</a:t>
            </a:r>
            <a:r>
              <a:rPr lang="es-MX" dirty="0"/>
              <a:t>)</a:t>
            </a:r>
            <a:endParaRPr lang="en-US" dirty="0"/>
          </a:p>
          <a:p>
            <a:r>
              <a:rPr lang="en-US" dirty="0"/>
              <a:t>#7 The Australian (Australia)</a:t>
            </a:r>
          </a:p>
          <a:p>
            <a:r>
              <a:rPr lang="en-US" dirty="0"/>
              <a:t>#8 Al Jazeera English (Qatar)</a:t>
            </a:r>
          </a:p>
          <a:p>
            <a:r>
              <a:rPr lang="en-US" dirty="0"/>
              <a:t>#9 New Zealand Herald (New Zealand)</a:t>
            </a:r>
          </a:p>
          <a:p>
            <a:r>
              <a:rPr lang="en-US" dirty="0"/>
              <a:t>#10 The Local (Sweden)</a:t>
            </a:r>
          </a:p>
          <a:p>
            <a:endParaRPr lang="en-US" dirty="0"/>
          </a:p>
        </p:txBody>
      </p:sp>
      <p:sp>
        <p:nvSpPr>
          <p:cNvPr id="4" name="Footer Placeholder 3"/>
          <p:cNvSpPr>
            <a:spLocks noGrp="1"/>
          </p:cNvSpPr>
          <p:nvPr>
            <p:ph type="ftr" sz="quarter" idx="11"/>
          </p:nvPr>
        </p:nvSpPr>
        <p:spPr/>
        <p:txBody>
          <a:bodyPr/>
          <a:lstStyle/>
          <a:p>
            <a:r>
              <a:rPr lang="en-US" smtClean="0"/>
              <a:t>May 13-31 News Streams  Client: IBM Rochester </a:t>
            </a:r>
            <a:endParaRPr lang="en-US"/>
          </a:p>
        </p:txBody>
      </p:sp>
    </p:spTree>
    <p:extLst>
      <p:ext uri="{BB962C8B-B14F-4D97-AF65-F5344CB8AC3E}">
        <p14:creationId xmlns:p14="http://schemas.microsoft.com/office/powerpoint/2010/main" val="57830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Definition</a:t>
            </a:r>
            <a:endParaRPr lang="en-US" dirty="0"/>
          </a:p>
        </p:txBody>
      </p:sp>
      <p:sp>
        <p:nvSpPr>
          <p:cNvPr id="4" name="Footer Placeholder 3"/>
          <p:cNvSpPr>
            <a:spLocks noGrp="1"/>
          </p:cNvSpPr>
          <p:nvPr>
            <p:ph type="ftr" sz="quarter" idx="11"/>
          </p:nvPr>
        </p:nvSpPr>
        <p:spPr>
          <a:xfrm>
            <a:off x="2667000" y="6356350"/>
            <a:ext cx="6248400" cy="365125"/>
          </a:xfrm>
        </p:spPr>
        <p:txBody>
          <a:bodyPr/>
          <a:lstStyle/>
          <a:p>
            <a:r>
              <a:rPr lang="en-US" dirty="0"/>
              <a:t>May 13-31 News Streams  Client: IBM Rochester 		Presenter: </a:t>
            </a:r>
            <a:r>
              <a:rPr lang="en-US" dirty="0" smtClean="0"/>
              <a:t>Lance</a:t>
            </a:r>
            <a:endParaRPr lang="en-US" dirty="0"/>
          </a:p>
        </p:txBody>
      </p:sp>
      <p:sp>
        <p:nvSpPr>
          <p:cNvPr id="6" name="Content Placeholder 5"/>
          <p:cNvSpPr>
            <a:spLocks noGrp="1"/>
          </p:cNvSpPr>
          <p:nvPr>
            <p:ph idx="1"/>
          </p:nvPr>
        </p:nvSpPr>
        <p:spPr/>
        <p:txBody>
          <a:bodyPr/>
          <a:lstStyle/>
          <a:p>
            <a:r>
              <a:rPr lang="en-US" dirty="0" smtClean="0"/>
              <a:t>Our interfaces will be a website.</a:t>
            </a:r>
          </a:p>
          <a:p>
            <a:r>
              <a:rPr lang="en-US" dirty="0" smtClean="0"/>
              <a:t>It should be clear, concise and easy to use.</a:t>
            </a:r>
          </a:p>
          <a:p>
            <a:r>
              <a:rPr lang="en-US" dirty="0" smtClean="0"/>
              <a:t>The interface will be implemented in HTML, CSS, and JavaScript</a:t>
            </a:r>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400312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sp>
        <p:nvSpPr>
          <p:cNvPr id="4" name="Footer Placeholder 3"/>
          <p:cNvSpPr>
            <a:spLocks noGrp="1"/>
          </p:cNvSpPr>
          <p:nvPr>
            <p:ph type="ftr" sz="quarter" idx="11"/>
          </p:nvPr>
        </p:nvSpPr>
        <p:spPr>
          <a:xfrm>
            <a:off x="2667000" y="6356350"/>
            <a:ext cx="5943600" cy="365125"/>
          </a:xfrm>
        </p:spPr>
        <p:txBody>
          <a:bodyPr/>
          <a:lstStyle/>
          <a:p>
            <a:r>
              <a:rPr lang="en-US" dirty="0" smtClean="0"/>
              <a:t>May 13-31 News Streams  Client: </a:t>
            </a:r>
            <a:r>
              <a:rPr lang="en-US" dirty="0"/>
              <a:t>IBM Rochester		Presenter: </a:t>
            </a:r>
            <a:r>
              <a:rPr lang="en-US" dirty="0" smtClean="0"/>
              <a:t>Lance </a:t>
            </a:r>
            <a:endParaRPr lang="en-US" dirty="0"/>
          </a:p>
        </p:txBody>
      </p:sp>
      <p:pic>
        <p:nvPicPr>
          <p:cNvPr id="7" name="Content Placeholder 4" descr="SE 491 interface mockup.png"/>
          <p:cNvPicPr>
            <a:picLocks noGrp="1"/>
          </p:cNvPicPr>
          <p:nvPr>
            <p:ph idx="1"/>
          </p:nvPr>
        </p:nvPicPr>
        <p:blipFill>
          <a:blip r:embed="rId3" cstate="print"/>
          <a:stretch>
            <a:fillRect/>
          </a:stretch>
        </p:blipFill>
        <p:spPr>
          <a:xfrm>
            <a:off x="1057275" y="1943894"/>
            <a:ext cx="7029450" cy="4371975"/>
          </a:xfrm>
          <a:prstGeom prst="rect">
            <a:avLst/>
          </a:prstGeom>
        </p:spPr>
      </p:pic>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3915661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4" name="Footer Placeholder 3"/>
          <p:cNvSpPr>
            <a:spLocks noGrp="1"/>
          </p:cNvSpPr>
          <p:nvPr>
            <p:ph type="ftr" sz="quarter" idx="11"/>
          </p:nvPr>
        </p:nvSpPr>
        <p:spPr>
          <a:xfrm>
            <a:off x="2667000" y="6356350"/>
            <a:ext cx="6096000" cy="365125"/>
          </a:xfrm>
        </p:spPr>
        <p:txBody>
          <a:bodyPr/>
          <a:lstStyle/>
          <a:p>
            <a:r>
              <a:rPr lang="en-US" dirty="0" smtClean="0"/>
              <a:t>May 13-31 News Streams  Client: IBM </a:t>
            </a:r>
            <a:r>
              <a:rPr lang="en-US" dirty="0"/>
              <a:t>Rochester 		Presenter: </a:t>
            </a:r>
            <a:r>
              <a:rPr lang="en-US" dirty="0" smtClean="0"/>
              <a:t>Lance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721" y="1935163"/>
            <a:ext cx="8110557" cy="4389437"/>
          </a:xfrm>
        </p:spPr>
      </p:pic>
      <p:sp>
        <p:nvSpPr>
          <p:cNvPr id="6"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2046620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lstStyle/>
          <a:p>
            <a:r>
              <a:rPr lang="en-US" dirty="0" smtClean="0"/>
              <a:t>Keyword Analysis</a:t>
            </a:r>
          </a:p>
          <a:p>
            <a:r>
              <a:rPr lang="en-US" dirty="0" smtClean="0"/>
              <a:t>Page source parsing</a:t>
            </a:r>
          </a:p>
          <a:p>
            <a:r>
              <a:rPr lang="en-US" dirty="0" smtClean="0"/>
              <a:t>Streams tutorial programs</a:t>
            </a:r>
            <a:endParaRPr lang="en-US" dirty="0"/>
          </a:p>
        </p:txBody>
      </p:sp>
      <p:sp>
        <p:nvSpPr>
          <p:cNvPr id="4" name="Footer Placeholder 3"/>
          <p:cNvSpPr>
            <a:spLocks noGrp="1"/>
          </p:cNvSpPr>
          <p:nvPr>
            <p:ph type="ftr" sz="quarter" idx="11"/>
          </p:nvPr>
        </p:nvSpPr>
        <p:spPr>
          <a:xfrm>
            <a:off x="2667000" y="6356350"/>
            <a:ext cx="6096000" cy="365125"/>
          </a:xfrm>
        </p:spPr>
        <p:txBody>
          <a:bodyPr/>
          <a:lstStyle/>
          <a:p>
            <a:r>
              <a:rPr lang="en-US" dirty="0" smtClean="0"/>
              <a:t>May 13-31 News Streams  Client: </a:t>
            </a:r>
            <a:r>
              <a:rPr lang="en-US" dirty="0"/>
              <a:t>IBM Rochester		Presenter: </a:t>
            </a:r>
            <a:r>
              <a:rPr lang="en-US" dirty="0" smtClean="0"/>
              <a:t>Jamison </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294701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Will vary from module to module</a:t>
            </a:r>
          </a:p>
          <a:p>
            <a:pPr lvl="1"/>
            <a:r>
              <a:rPr lang="en-US" dirty="0" smtClean="0"/>
              <a:t>Unit Testing</a:t>
            </a:r>
          </a:p>
          <a:p>
            <a:pPr lvl="1"/>
            <a:r>
              <a:rPr lang="en-US" dirty="0" smtClean="0"/>
              <a:t>Black Box Testing</a:t>
            </a:r>
          </a:p>
        </p:txBody>
      </p:sp>
      <p:sp>
        <p:nvSpPr>
          <p:cNvPr id="4" name="Footer Placeholder 3"/>
          <p:cNvSpPr>
            <a:spLocks noGrp="1"/>
          </p:cNvSpPr>
          <p:nvPr>
            <p:ph type="ftr" sz="quarter" idx="11"/>
          </p:nvPr>
        </p:nvSpPr>
        <p:spPr>
          <a:xfrm>
            <a:off x="2667000" y="6356350"/>
            <a:ext cx="6172200" cy="365125"/>
          </a:xfrm>
        </p:spPr>
        <p:txBody>
          <a:bodyPr/>
          <a:lstStyle/>
          <a:p>
            <a:r>
              <a:rPr lang="en-US" dirty="0" smtClean="0"/>
              <a:t>May 13-31 News Streams  Client: IBM </a:t>
            </a:r>
            <a:r>
              <a:rPr lang="en-US" dirty="0"/>
              <a:t>Rochester 		Presenter: </a:t>
            </a:r>
            <a:r>
              <a:rPr lang="en-US" dirty="0" smtClean="0"/>
              <a:t>Jamison</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263786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a:bodyPr>
          <a:lstStyle/>
          <a:p>
            <a:pPr algn="ctr"/>
            <a:r>
              <a:rPr lang="en-US" dirty="0" smtClean="0"/>
              <a:t>Risks and Mitigation</a:t>
            </a:r>
            <a:endParaRPr lang="en-US" dirty="0"/>
          </a:p>
        </p:txBody>
      </p:sp>
      <p:sp>
        <p:nvSpPr>
          <p:cNvPr id="3" name="Footer Placeholder 2"/>
          <p:cNvSpPr>
            <a:spLocks noGrp="1"/>
          </p:cNvSpPr>
          <p:nvPr>
            <p:ph type="ftr" sz="quarter" idx="11"/>
          </p:nvPr>
        </p:nvSpPr>
        <p:spPr>
          <a:xfrm>
            <a:off x="2667000" y="6356350"/>
            <a:ext cx="6096000" cy="365125"/>
          </a:xfrm>
        </p:spPr>
        <p:txBody>
          <a:bodyPr/>
          <a:lstStyle/>
          <a:p>
            <a:r>
              <a:rPr lang="en-US" dirty="0" smtClean="0"/>
              <a:t>May 13-31 News Streams  Client: IBM </a:t>
            </a:r>
            <a:r>
              <a:rPr lang="en-US" dirty="0"/>
              <a:t>Rochester 		Presenter: Charles</a:t>
            </a:r>
          </a:p>
        </p:txBody>
      </p:sp>
      <p:graphicFrame>
        <p:nvGraphicFramePr>
          <p:cNvPr id="4" name="Table 3"/>
          <p:cNvGraphicFramePr>
            <a:graphicFrameLocks noGrp="1"/>
          </p:cNvGraphicFramePr>
          <p:nvPr>
            <p:extLst>
              <p:ext uri="{D42A27DB-BD31-4B8C-83A1-F6EECF244321}">
                <p14:modId xmlns:p14="http://schemas.microsoft.com/office/powerpoint/2010/main" val="4097429859"/>
              </p:ext>
            </p:extLst>
          </p:nvPr>
        </p:nvGraphicFramePr>
        <p:xfrm>
          <a:off x="1524000" y="1524000"/>
          <a:ext cx="6553199" cy="4953000"/>
        </p:xfrm>
        <a:graphic>
          <a:graphicData uri="http://schemas.openxmlformats.org/drawingml/2006/table">
            <a:tbl>
              <a:tblPr firstRow="1" firstCol="1" bandRow="1">
                <a:tableStyleId>{5C22544A-7EE6-4342-B048-85BDC9FD1C3A}</a:tableStyleId>
              </a:tblPr>
              <a:tblGrid>
                <a:gridCol w="1752600"/>
                <a:gridCol w="1125823"/>
                <a:gridCol w="1202403"/>
                <a:gridCol w="1033162"/>
                <a:gridCol w="1439211"/>
              </a:tblGrid>
              <a:tr h="851890">
                <a:tc>
                  <a:txBody>
                    <a:bodyPr/>
                    <a:lstStyle/>
                    <a:p>
                      <a:pPr marL="0" marR="0">
                        <a:spcBef>
                          <a:spcPts val="0"/>
                        </a:spcBef>
                        <a:spcAft>
                          <a:spcPts val="0"/>
                        </a:spcAft>
                      </a:pPr>
                      <a:r>
                        <a:rPr lang="en-US" sz="1100" dirty="0">
                          <a:effectLst/>
                        </a:rPr>
                        <a:t>Risk</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Probability of Occurrence</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Criticality (0-100)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Risk Factor (Prob. Of Occurrence x Criticality)</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Mitigation strategy</a:t>
                      </a:r>
                      <a:endParaRPr lang="en-US" sz="1000">
                        <a:effectLst/>
                        <a:latin typeface="Calibri"/>
                        <a:ea typeface="Calibri"/>
                        <a:cs typeface="Times New Roman"/>
                      </a:endParaRPr>
                    </a:p>
                  </a:txBody>
                  <a:tcPr marL="63309" marR="63309" marT="0" marB="0"/>
                </a:tc>
              </a:tr>
              <a:tr h="1703780">
                <a:tc>
                  <a:txBody>
                    <a:bodyPr/>
                    <a:lstStyle/>
                    <a:p>
                      <a:pPr marL="457200" marR="0" indent="-457200">
                        <a:spcBef>
                          <a:spcPts val="0"/>
                        </a:spcBef>
                        <a:spcAft>
                          <a:spcPts val="0"/>
                        </a:spcAft>
                      </a:pPr>
                      <a:r>
                        <a:rPr lang="en-US" sz="1100" dirty="0">
                          <a:effectLst/>
                        </a:rPr>
                        <a:t>The IBM </a:t>
                      </a:r>
                      <a:r>
                        <a:rPr lang="en-US" sz="1100" dirty="0" smtClean="0">
                          <a:effectLst/>
                        </a:rPr>
                        <a:t>Streams</a:t>
                      </a:r>
                    </a:p>
                    <a:p>
                      <a:pPr marL="457200" marR="0" indent="-457200">
                        <a:spcBef>
                          <a:spcPts val="0"/>
                        </a:spcBef>
                        <a:spcAft>
                          <a:spcPts val="0"/>
                        </a:spcAft>
                      </a:pPr>
                      <a:r>
                        <a:rPr lang="en-US" sz="1100" dirty="0" smtClean="0">
                          <a:effectLst/>
                        </a:rPr>
                        <a:t>software </a:t>
                      </a:r>
                      <a:r>
                        <a:rPr lang="en-US" sz="1100" dirty="0">
                          <a:effectLst/>
                        </a:rPr>
                        <a:t>has not been used by any of our members and could be difficult to learn and implement</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dirty="0">
                          <a:effectLst/>
                        </a:rPr>
                        <a:t>.50</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80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40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dirty="0">
                          <a:effectLst/>
                        </a:rPr>
                        <a:t>Hold a meeting with our IBM contact about streams as well as prototyping small streams applications for experience</a:t>
                      </a:r>
                      <a:endParaRPr lang="en-US" sz="1000" dirty="0">
                        <a:effectLst/>
                        <a:latin typeface="Calibri"/>
                        <a:ea typeface="Calibri"/>
                        <a:cs typeface="Times New Roman"/>
                      </a:endParaRPr>
                    </a:p>
                  </a:txBody>
                  <a:tcPr marL="63309" marR="63309" marT="0" marB="0"/>
                </a:tc>
              </a:tr>
              <a:tr h="857909">
                <a:tc>
                  <a:txBody>
                    <a:bodyPr/>
                    <a:lstStyle/>
                    <a:p>
                      <a:pPr marL="0" marR="0">
                        <a:spcBef>
                          <a:spcPts val="0"/>
                        </a:spcBef>
                        <a:spcAft>
                          <a:spcPts val="0"/>
                        </a:spcAft>
                      </a:pPr>
                      <a:r>
                        <a:rPr lang="en-US" sz="1100" dirty="0">
                          <a:effectLst/>
                        </a:rPr>
                        <a:t>Lack of experience with web development</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dirty="0">
                          <a:effectLst/>
                        </a:rPr>
                        <a:t>.40</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60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24</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Research web development as well as prototype some web development</a:t>
                      </a:r>
                      <a:endParaRPr lang="en-US" sz="1000">
                        <a:effectLst/>
                        <a:latin typeface="Calibri"/>
                        <a:ea typeface="Calibri"/>
                        <a:cs typeface="Times New Roman"/>
                      </a:endParaRPr>
                    </a:p>
                  </a:txBody>
                  <a:tcPr marL="63309" marR="63309" marT="0" marB="0"/>
                </a:tc>
              </a:tr>
              <a:tr h="857909">
                <a:tc>
                  <a:txBody>
                    <a:bodyPr/>
                    <a:lstStyle/>
                    <a:p>
                      <a:pPr marL="0" marR="0">
                        <a:spcBef>
                          <a:spcPts val="0"/>
                        </a:spcBef>
                        <a:spcAft>
                          <a:spcPts val="0"/>
                        </a:spcAft>
                      </a:pPr>
                      <a:r>
                        <a:rPr lang="en-US" sz="1100" dirty="0">
                          <a:effectLst/>
                        </a:rPr>
                        <a:t>We are unable to get streams to work with our java and webpage.</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.20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50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10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Research alternate design options as well as using streams with external code</a:t>
                      </a:r>
                      <a:endParaRPr lang="en-US" sz="1000">
                        <a:effectLst/>
                        <a:latin typeface="Calibri"/>
                        <a:ea typeface="Calibri"/>
                        <a:cs typeface="Times New Roman"/>
                      </a:endParaRPr>
                    </a:p>
                  </a:txBody>
                  <a:tcPr marL="63309" marR="63309" marT="0" marB="0"/>
                </a:tc>
              </a:tr>
              <a:tr h="681512">
                <a:tc>
                  <a:txBody>
                    <a:bodyPr/>
                    <a:lstStyle/>
                    <a:p>
                      <a:pPr marL="0" marR="0">
                        <a:spcBef>
                          <a:spcPts val="0"/>
                        </a:spcBef>
                        <a:spcAft>
                          <a:spcPts val="0"/>
                        </a:spcAft>
                      </a:pPr>
                      <a:r>
                        <a:rPr lang="en-US" sz="1100" dirty="0">
                          <a:effectLst/>
                        </a:rPr>
                        <a:t>Distributed system that is available for many different web browser</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.40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a:effectLst/>
                        </a:rPr>
                        <a:t>50</a:t>
                      </a:r>
                      <a:endParaRPr lang="en-US" sz="100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dirty="0">
                          <a:effectLst/>
                        </a:rPr>
                        <a:t>20</a:t>
                      </a:r>
                      <a:endParaRPr lang="en-US" sz="1000" dirty="0">
                        <a:effectLst/>
                        <a:latin typeface="Calibri"/>
                        <a:ea typeface="Calibri"/>
                        <a:cs typeface="Times New Roman"/>
                      </a:endParaRPr>
                    </a:p>
                  </a:txBody>
                  <a:tcPr marL="63309" marR="63309" marT="0" marB="0"/>
                </a:tc>
                <a:tc>
                  <a:txBody>
                    <a:bodyPr/>
                    <a:lstStyle/>
                    <a:p>
                      <a:pPr marL="0" marR="0">
                        <a:spcBef>
                          <a:spcPts val="0"/>
                        </a:spcBef>
                        <a:spcAft>
                          <a:spcPts val="0"/>
                        </a:spcAft>
                      </a:pPr>
                      <a:r>
                        <a:rPr lang="en-US" sz="1100" dirty="0">
                          <a:effectLst/>
                        </a:rPr>
                        <a:t>Research and develop for a number of browsers</a:t>
                      </a:r>
                      <a:endParaRPr lang="en-US" sz="1000" dirty="0">
                        <a:effectLst/>
                        <a:latin typeface="Calibri"/>
                        <a:ea typeface="Calibri"/>
                        <a:cs typeface="Times New Roman"/>
                      </a:endParaRPr>
                    </a:p>
                  </a:txBody>
                  <a:tcPr marL="63309" marR="63309" marT="0" marB="0"/>
                </a:tc>
              </a:tr>
            </a:tbl>
          </a:graphicData>
        </a:graphic>
      </p:graphicFrame>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2561895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Survey</a:t>
            </a:r>
            <a:endParaRPr lang="en-US" dirty="0"/>
          </a:p>
        </p:txBody>
      </p:sp>
      <p:sp>
        <p:nvSpPr>
          <p:cNvPr id="3" name="Content Placeholder 2"/>
          <p:cNvSpPr>
            <a:spLocks noGrp="1"/>
          </p:cNvSpPr>
          <p:nvPr>
            <p:ph idx="1"/>
          </p:nvPr>
        </p:nvSpPr>
        <p:spPr/>
        <p:txBody>
          <a:bodyPr>
            <a:normAutofit lnSpcReduction="10000"/>
          </a:bodyPr>
          <a:lstStyle/>
          <a:p>
            <a:r>
              <a:rPr lang="en-US" dirty="0"/>
              <a:t>There are a number of similar news aggregators currently on the market. Our research leads our team to believe our system will be the only one currently using IBM’s </a:t>
            </a:r>
            <a:r>
              <a:rPr lang="en-US" dirty="0" err="1"/>
              <a:t>Infosphere</a:t>
            </a:r>
            <a:r>
              <a:rPr lang="en-US" dirty="0"/>
              <a:t> streams as part of its system. Also the majority of other news aggregators do not allow the user to customize the sources from which the articles are gathered from. This provides our system with a major difference to other systems, which should give us a distinctive edge over current systems.  Also our user interface should be clear, simpler, and more concise then those currently available.</a:t>
            </a:r>
          </a:p>
        </p:txBody>
      </p:sp>
      <p:sp>
        <p:nvSpPr>
          <p:cNvPr id="4" name="Footer Placeholder 3"/>
          <p:cNvSpPr>
            <a:spLocks noGrp="1"/>
          </p:cNvSpPr>
          <p:nvPr>
            <p:ph type="ftr" sz="quarter" idx="11"/>
          </p:nvPr>
        </p:nvSpPr>
        <p:spPr>
          <a:xfrm>
            <a:off x="2667000" y="6356350"/>
            <a:ext cx="6400800" cy="365125"/>
          </a:xfrm>
        </p:spPr>
        <p:txBody>
          <a:bodyPr/>
          <a:lstStyle/>
          <a:p>
            <a:r>
              <a:rPr lang="en-US" dirty="0" smtClean="0"/>
              <a:t>May 13-31 News Streams  Client: IBM </a:t>
            </a:r>
            <a:r>
              <a:rPr lang="en-US" dirty="0"/>
              <a:t>Rochester 		Presenter: </a:t>
            </a:r>
            <a:r>
              <a:rPr lang="en-US" dirty="0" smtClean="0"/>
              <a:t>Charles</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3473983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sp>
        <p:nvSpPr>
          <p:cNvPr id="4" name="Footer Placeholder 3"/>
          <p:cNvSpPr>
            <a:spLocks noGrp="1"/>
          </p:cNvSpPr>
          <p:nvPr>
            <p:ph type="ftr" sz="quarter" idx="11"/>
          </p:nvPr>
        </p:nvSpPr>
        <p:spPr>
          <a:xfrm>
            <a:off x="2667000" y="6356350"/>
            <a:ext cx="6019800" cy="365125"/>
          </a:xfrm>
        </p:spPr>
        <p:txBody>
          <a:bodyPr/>
          <a:lstStyle/>
          <a:p>
            <a:r>
              <a:rPr lang="en-US" dirty="0"/>
              <a:t>May 13-31 News Streams  Client: IBM Rochester		Presenter: Charles </a:t>
            </a:r>
          </a:p>
        </p:txBody>
      </p:sp>
      <p:pic>
        <p:nvPicPr>
          <p:cNvPr id="5" name="Content Placeholder 4" descr="SE 491.png"/>
          <p:cNvPicPr>
            <a:picLocks noGrp="1"/>
          </p:cNvPicPr>
          <p:nvPr>
            <p:ph idx="1"/>
          </p:nvPr>
        </p:nvPicPr>
        <p:blipFill>
          <a:blip r:embed="rId3" cstate="print"/>
          <a:stretch>
            <a:fillRect/>
          </a:stretch>
        </p:blipFill>
        <p:spPr>
          <a:xfrm>
            <a:off x="76200" y="1981200"/>
            <a:ext cx="8991600" cy="1981200"/>
          </a:xfrm>
          <a:prstGeom prst="rect">
            <a:avLst/>
          </a:prstGeom>
        </p:spPr>
      </p:pic>
      <p:pic>
        <p:nvPicPr>
          <p:cNvPr id="6" name="Picture 5" descr="C:\Users\Jamison\Downloads\SE 491 Part2 (1).png"/>
          <p:cNvPicPr/>
          <p:nvPr/>
        </p:nvPicPr>
        <p:blipFill>
          <a:blip r:embed="rId4" cstate="print"/>
          <a:srcRect/>
          <a:stretch>
            <a:fillRect/>
          </a:stretch>
        </p:blipFill>
        <p:spPr bwMode="auto">
          <a:xfrm>
            <a:off x="152400" y="4267200"/>
            <a:ext cx="8915400" cy="2057400"/>
          </a:xfrm>
          <a:prstGeom prst="rect">
            <a:avLst/>
          </a:prstGeom>
          <a:noFill/>
          <a:ln w="9525">
            <a:noFill/>
            <a:miter lim="800000"/>
            <a:headEnd/>
            <a:tailEnd/>
          </a:ln>
        </p:spPr>
      </p:pic>
      <p:sp>
        <p:nvSpPr>
          <p:cNvPr id="7"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102373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a:t>
            </a:r>
            <a:endParaRPr lang="en-US" dirty="0"/>
          </a:p>
        </p:txBody>
      </p:sp>
      <p:sp>
        <p:nvSpPr>
          <p:cNvPr id="3" name="Content Placeholder 2"/>
          <p:cNvSpPr>
            <a:spLocks noGrp="1"/>
          </p:cNvSpPr>
          <p:nvPr>
            <p:ph idx="1"/>
          </p:nvPr>
        </p:nvSpPr>
        <p:spPr/>
        <p:txBody>
          <a:bodyPr/>
          <a:lstStyle/>
          <a:p>
            <a:pPr marL="0" indent="0">
              <a:buNone/>
            </a:pPr>
            <a:r>
              <a:rPr lang="en-US" dirty="0" smtClean="0"/>
              <a:t>With today's </a:t>
            </a:r>
            <a:r>
              <a:rPr lang="en-US" dirty="0"/>
              <a:t>online news sources </a:t>
            </a:r>
            <a:r>
              <a:rPr lang="en-US" dirty="0" smtClean="0"/>
              <a:t>there are </a:t>
            </a:r>
            <a:r>
              <a:rPr lang="en-US" dirty="0"/>
              <a:t>plenty </a:t>
            </a:r>
            <a:r>
              <a:rPr lang="en-US" dirty="0" smtClean="0"/>
              <a:t>of </a:t>
            </a:r>
            <a:r>
              <a:rPr lang="en-US" dirty="0"/>
              <a:t>multi-national news </a:t>
            </a:r>
            <a:r>
              <a:rPr lang="en-US" dirty="0" smtClean="0"/>
              <a:t>websites. For the user </a:t>
            </a:r>
            <a:r>
              <a:rPr lang="en-US" dirty="0"/>
              <a:t>t</a:t>
            </a:r>
            <a:r>
              <a:rPr lang="en-US" dirty="0" smtClean="0"/>
              <a:t>o view </a:t>
            </a:r>
            <a:r>
              <a:rPr lang="en-US" dirty="0"/>
              <a:t>all articles of interest on all of </a:t>
            </a:r>
            <a:r>
              <a:rPr lang="en-US" dirty="0" smtClean="0"/>
              <a:t>their </a:t>
            </a:r>
            <a:r>
              <a:rPr lang="en-US" dirty="0"/>
              <a:t>favorite sites becomes </a:t>
            </a:r>
            <a:r>
              <a:rPr lang="en-US" dirty="0" smtClean="0"/>
              <a:t>impossible </a:t>
            </a:r>
            <a:r>
              <a:rPr lang="en-US" dirty="0"/>
              <a:t>as that list grows. Then </a:t>
            </a:r>
            <a:r>
              <a:rPr lang="en-US" dirty="0" smtClean="0"/>
              <a:t>adding </a:t>
            </a:r>
            <a:r>
              <a:rPr lang="en-US" dirty="0"/>
              <a:t>to the </a:t>
            </a:r>
            <a:r>
              <a:rPr lang="en-US" dirty="0" smtClean="0"/>
              <a:t>frustration, </a:t>
            </a:r>
            <a:r>
              <a:rPr lang="en-US" dirty="0"/>
              <a:t>several of the news sources report on </a:t>
            </a:r>
            <a:r>
              <a:rPr lang="en-US" dirty="0" smtClean="0"/>
              <a:t>the </a:t>
            </a:r>
            <a:r>
              <a:rPr lang="en-US" dirty="0"/>
              <a:t>same topic.  Current news aggregators face the challenge of converting such an information </a:t>
            </a:r>
            <a:r>
              <a:rPr lang="en-US" dirty="0" smtClean="0"/>
              <a:t>deluge </a:t>
            </a:r>
            <a:r>
              <a:rPr lang="en-US" dirty="0"/>
              <a:t>into a flow that can be consumed more </a:t>
            </a:r>
            <a:r>
              <a:rPr lang="en-US" dirty="0" smtClean="0"/>
              <a:t>smoothly by a user. </a:t>
            </a:r>
            <a:endParaRPr lang="en-US" dirty="0"/>
          </a:p>
        </p:txBody>
      </p:sp>
      <p:sp>
        <p:nvSpPr>
          <p:cNvPr id="6"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
        <p:nvSpPr>
          <p:cNvPr id="4" name="Footer Placeholder 3"/>
          <p:cNvSpPr>
            <a:spLocks noGrp="1"/>
          </p:cNvSpPr>
          <p:nvPr>
            <p:ph type="ftr" sz="quarter" idx="11"/>
          </p:nvPr>
        </p:nvSpPr>
        <p:spPr>
          <a:xfrm>
            <a:off x="2667000" y="6356350"/>
            <a:ext cx="6248400" cy="365125"/>
          </a:xfrm>
        </p:spPr>
        <p:txBody>
          <a:bodyPr/>
          <a:lstStyle/>
          <a:p>
            <a:r>
              <a:rPr lang="en-US" dirty="0" smtClean="0"/>
              <a:t>May 13-31 News Streams  Client: IBM Rochester   		Presenter: Charles</a:t>
            </a:r>
            <a:endParaRPr lang="en-US" dirty="0"/>
          </a:p>
        </p:txBody>
      </p:sp>
    </p:spTree>
    <p:extLst>
      <p:ext uri="{BB962C8B-B14F-4D97-AF65-F5344CB8AC3E}">
        <p14:creationId xmlns:p14="http://schemas.microsoft.com/office/powerpoint/2010/main" val="3061582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Project Status</a:t>
            </a:r>
          </a:p>
        </p:txBody>
      </p:sp>
      <p:sp>
        <p:nvSpPr>
          <p:cNvPr id="3" name="Content Placeholder 2"/>
          <p:cNvSpPr>
            <a:spLocks noGrp="1"/>
          </p:cNvSpPr>
          <p:nvPr>
            <p:ph idx="1"/>
          </p:nvPr>
        </p:nvSpPr>
        <p:spPr/>
        <p:txBody>
          <a:bodyPr/>
          <a:lstStyle/>
          <a:p>
            <a:r>
              <a:rPr lang="en-US" dirty="0" smtClean="0"/>
              <a:t>Project Plan and Design Documents have been finished</a:t>
            </a:r>
          </a:p>
          <a:p>
            <a:r>
              <a:rPr lang="en-US" dirty="0" smtClean="0"/>
              <a:t>Initial Research has been finished</a:t>
            </a:r>
            <a:endParaRPr lang="en-US" dirty="0"/>
          </a:p>
          <a:p>
            <a:r>
              <a:rPr lang="en-US" dirty="0" smtClean="0"/>
              <a:t>Plan for implementation for next semester is in place</a:t>
            </a:r>
          </a:p>
          <a:p>
            <a:r>
              <a:rPr lang="en-US" dirty="0" smtClean="0"/>
              <a:t>Prototyping both the website and algorithms have been finished</a:t>
            </a:r>
            <a:endParaRPr lang="en-US" dirty="0"/>
          </a:p>
        </p:txBody>
      </p:sp>
      <p:sp>
        <p:nvSpPr>
          <p:cNvPr id="4" name="Footer Placeholder 3"/>
          <p:cNvSpPr>
            <a:spLocks noGrp="1"/>
          </p:cNvSpPr>
          <p:nvPr>
            <p:ph type="ftr" sz="quarter" idx="11"/>
          </p:nvPr>
        </p:nvSpPr>
        <p:spPr>
          <a:xfrm>
            <a:off x="2667000" y="6356350"/>
            <a:ext cx="5943600" cy="365125"/>
          </a:xfrm>
        </p:spPr>
        <p:txBody>
          <a:bodyPr/>
          <a:lstStyle/>
          <a:p>
            <a:r>
              <a:rPr lang="en-US" dirty="0"/>
              <a:t>May 13-31 News Streams  Client: IBM Rochester		Presenter: </a:t>
            </a:r>
            <a:r>
              <a:rPr lang="en-US" dirty="0" smtClean="0"/>
              <a:t>Jamison </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4194973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next Semester</a:t>
            </a:r>
            <a:endParaRPr lang="en-US" dirty="0"/>
          </a:p>
        </p:txBody>
      </p:sp>
      <p:sp>
        <p:nvSpPr>
          <p:cNvPr id="3" name="Content Placeholder 2"/>
          <p:cNvSpPr>
            <a:spLocks noGrp="1"/>
          </p:cNvSpPr>
          <p:nvPr>
            <p:ph idx="1"/>
          </p:nvPr>
        </p:nvSpPr>
        <p:spPr/>
        <p:txBody>
          <a:bodyPr/>
          <a:lstStyle/>
          <a:p>
            <a:r>
              <a:rPr lang="en-US" dirty="0" smtClean="0"/>
              <a:t>Jamison</a:t>
            </a:r>
          </a:p>
          <a:p>
            <a:pPr lvl="1"/>
            <a:r>
              <a:rPr lang="en-US" dirty="0"/>
              <a:t>I</a:t>
            </a:r>
            <a:r>
              <a:rPr lang="en-US" dirty="0" smtClean="0"/>
              <a:t>mplementation of text analytic algorithm with IBM’s </a:t>
            </a:r>
            <a:r>
              <a:rPr lang="en-US" dirty="0" err="1" smtClean="0"/>
              <a:t>Infosphere</a:t>
            </a:r>
            <a:r>
              <a:rPr lang="en-US" dirty="0" smtClean="0"/>
              <a:t> Stream.</a:t>
            </a:r>
            <a:endParaRPr lang="en-US" dirty="0"/>
          </a:p>
          <a:p>
            <a:r>
              <a:rPr lang="en-US" dirty="0" smtClean="0"/>
              <a:t>Lance</a:t>
            </a:r>
          </a:p>
          <a:p>
            <a:pPr lvl="1"/>
            <a:r>
              <a:rPr lang="en-US" dirty="0" smtClean="0"/>
              <a:t>Implementation of website design</a:t>
            </a:r>
            <a:endParaRPr lang="en-US" dirty="0"/>
          </a:p>
          <a:p>
            <a:r>
              <a:rPr lang="en-US" dirty="0" smtClean="0"/>
              <a:t>Charles</a:t>
            </a:r>
          </a:p>
          <a:p>
            <a:pPr lvl="1"/>
            <a:r>
              <a:rPr lang="en-US" dirty="0" smtClean="0"/>
              <a:t>Implementation of database</a:t>
            </a:r>
          </a:p>
          <a:p>
            <a:pPr lvl="1"/>
            <a:endParaRPr lang="en-US" dirty="0" smtClean="0"/>
          </a:p>
        </p:txBody>
      </p:sp>
      <p:sp>
        <p:nvSpPr>
          <p:cNvPr id="4" name="Footer Placeholder 3"/>
          <p:cNvSpPr>
            <a:spLocks noGrp="1"/>
          </p:cNvSpPr>
          <p:nvPr>
            <p:ph type="ftr" sz="quarter" idx="11"/>
          </p:nvPr>
        </p:nvSpPr>
        <p:spPr>
          <a:xfrm>
            <a:off x="2667000" y="6356350"/>
            <a:ext cx="6019800" cy="365125"/>
          </a:xfrm>
        </p:spPr>
        <p:txBody>
          <a:bodyPr/>
          <a:lstStyle/>
          <a:p>
            <a:r>
              <a:rPr lang="en-US" dirty="0" smtClean="0"/>
              <a:t>May 13-31 News Streams  Client: IBM </a:t>
            </a:r>
            <a:r>
              <a:rPr lang="en-US" dirty="0"/>
              <a:t>Rochester  		Presenter: </a:t>
            </a:r>
            <a:r>
              <a:rPr lang="en-US" dirty="0" smtClean="0"/>
              <a:t>Jamison</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934199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305800" cy="1143000"/>
          </a:xfrm>
        </p:spPr>
        <p:txBody>
          <a:bodyPr>
            <a:normAutofit/>
          </a:bodyPr>
          <a:lstStyle/>
          <a:p>
            <a:pPr algn="ctr"/>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t>May 13-31 News Streams  Client: IBM Rochester </a:t>
            </a:r>
            <a:endParaRPr lang="en-US"/>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a:t>To design a real-time streaming news </a:t>
            </a:r>
            <a:r>
              <a:rPr lang="en-US" dirty="0" smtClean="0"/>
              <a:t>aggregator which will enhance </a:t>
            </a:r>
            <a:r>
              <a:rPr lang="en-US" dirty="0"/>
              <a:t>the user experience.  </a:t>
            </a:r>
            <a:r>
              <a:rPr lang="en-US" dirty="0" smtClean="0"/>
              <a:t>The key results </a:t>
            </a:r>
            <a:r>
              <a:rPr lang="en-US" dirty="0"/>
              <a:t>would be </a:t>
            </a:r>
            <a:r>
              <a:rPr lang="en-US" dirty="0" smtClean="0"/>
              <a:t> to aggregate </a:t>
            </a:r>
            <a:r>
              <a:rPr lang="en-US" dirty="0"/>
              <a:t>duplicate articles in view, hence preventing them from pushing other </a:t>
            </a:r>
            <a:r>
              <a:rPr lang="en-US" dirty="0" smtClean="0"/>
              <a:t>prominent </a:t>
            </a:r>
            <a:r>
              <a:rPr lang="en-US" dirty="0"/>
              <a:t>articles out of view </a:t>
            </a:r>
            <a:r>
              <a:rPr lang="en-US" dirty="0" smtClean="0"/>
              <a:t>and increasing </a:t>
            </a:r>
            <a:r>
              <a:rPr lang="en-US" dirty="0"/>
              <a:t>the </a:t>
            </a:r>
            <a:r>
              <a:rPr lang="en-US" dirty="0" err="1"/>
              <a:t>consumability</a:t>
            </a:r>
            <a:r>
              <a:rPr lang="en-US" dirty="0"/>
              <a:t> of news articles.</a:t>
            </a:r>
          </a:p>
        </p:txBody>
      </p:sp>
      <p:sp>
        <p:nvSpPr>
          <p:cNvPr id="7"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
        <p:nvSpPr>
          <p:cNvPr id="4" name="Footer Placeholder 3"/>
          <p:cNvSpPr>
            <a:spLocks noGrp="1"/>
          </p:cNvSpPr>
          <p:nvPr>
            <p:ph type="ftr" sz="quarter" idx="11"/>
          </p:nvPr>
        </p:nvSpPr>
        <p:spPr>
          <a:xfrm>
            <a:off x="2667000" y="6356350"/>
            <a:ext cx="6019800" cy="365125"/>
          </a:xfrm>
        </p:spPr>
        <p:txBody>
          <a:bodyPr/>
          <a:lstStyle/>
          <a:p>
            <a:r>
              <a:rPr lang="en-US" dirty="0"/>
              <a:t>May 13-31 News Streams  Client: IBM Rochester		Presenter: Charles </a:t>
            </a:r>
          </a:p>
        </p:txBody>
      </p:sp>
    </p:spTree>
    <p:extLst>
      <p:ext uri="{BB962C8B-B14F-4D97-AF65-F5344CB8AC3E}">
        <p14:creationId xmlns:p14="http://schemas.microsoft.com/office/powerpoint/2010/main" val="1419284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 Sketch</a:t>
            </a:r>
            <a:endParaRPr lang="en-US" dirty="0"/>
          </a:p>
        </p:txBody>
      </p:sp>
      <p:pic>
        <p:nvPicPr>
          <p:cNvPr id="4" name="Content Placeholder 3" descr="SE 491 interface mockup.png"/>
          <p:cNvPicPr>
            <a:picLocks noGrp="1"/>
          </p:cNvPicPr>
          <p:nvPr>
            <p:ph idx="1"/>
          </p:nvPr>
        </p:nvPicPr>
        <p:blipFill>
          <a:blip r:embed="rId3" cstate="print"/>
          <a:stretch>
            <a:fillRect/>
          </a:stretch>
        </p:blipFill>
        <p:spPr>
          <a:xfrm>
            <a:off x="1057275" y="1943894"/>
            <a:ext cx="7029450" cy="4371975"/>
          </a:xfrm>
          <a:prstGeom prst="rect">
            <a:avLst/>
          </a:prstGeom>
        </p:spPr>
      </p:pic>
      <p:sp>
        <p:nvSpPr>
          <p:cNvPr id="6"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
        <p:nvSpPr>
          <p:cNvPr id="3" name="Footer Placeholder 2"/>
          <p:cNvSpPr>
            <a:spLocks noGrp="1"/>
          </p:cNvSpPr>
          <p:nvPr>
            <p:ph type="ftr" sz="quarter" idx="11"/>
          </p:nvPr>
        </p:nvSpPr>
        <p:spPr>
          <a:xfrm>
            <a:off x="2667000" y="6356350"/>
            <a:ext cx="6019800" cy="365125"/>
          </a:xfrm>
        </p:spPr>
        <p:txBody>
          <a:bodyPr/>
          <a:lstStyle/>
          <a:p>
            <a:r>
              <a:rPr lang="en-US" dirty="0" smtClean="0"/>
              <a:t>May 13-31 News Streams  Client: IBM </a:t>
            </a:r>
            <a:r>
              <a:rPr lang="en-US" dirty="0"/>
              <a:t>Rochester 		Presenter: </a:t>
            </a:r>
            <a:r>
              <a:rPr lang="en-US" dirty="0" smtClean="0"/>
              <a:t>Lance</a:t>
            </a:r>
            <a:endParaRPr lang="en-US" dirty="0"/>
          </a:p>
        </p:txBody>
      </p:sp>
    </p:spTree>
    <p:extLst>
      <p:ext uri="{BB962C8B-B14F-4D97-AF65-F5344CB8AC3E}">
        <p14:creationId xmlns:p14="http://schemas.microsoft.com/office/powerpoint/2010/main" val="109384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Functional </a:t>
            </a:r>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dirty="0" smtClean="0"/>
              <a:t>Obtaining Articles</a:t>
            </a:r>
            <a:endParaRPr lang="en-US" dirty="0"/>
          </a:p>
          <a:p>
            <a:r>
              <a:rPr lang="en-US" dirty="0" smtClean="0"/>
              <a:t>Scanning</a:t>
            </a:r>
            <a:endParaRPr lang="en-US" dirty="0"/>
          </a:p>
          <a:p>
            <a:r>
              <a:rPr lang="en-US" dirty="0" smtClean="0"/>
              <a:t>Aggregation</a:t>
            </a:r>
          </a:p>
          <a:p>
            <a:r>
              <a:rPr lang="en-US" dirty="0" smtClean="0"/>
              <a:t>Categories</a:t>
            </a:r>
          </a:p>
          <a:p>
            <a:r>
              <a:rPr lang="en-US" dirty="0" smtClean="0"/>
              <a:t>Customization</a:t>
            </a:r>
          </a:p>
          <a:p>
            <a:r>
              <a:rPr lang="en-US" dirty="0" smtClean="0"/>
              <a:t>Article Access</a:t>
            </a:r>
          </a:p>
          <a:p>
            <a:r>
              <a:rPr lang="en-US" dirty="0" smtClean="0"/>
              <a:t>User Access</a:t>
            </a:r>
          </a:p>
          <a:p>
            <a:endParaRPr lang="en-US" dirty="0" smtClean="0"/>
          </a:p>
          <a:p>
            <a:endParaRPr lang="en-US" dirty="0" smtClean="0"/>
          </a:p>
          <a:p>
            <a:endParaRPr lang="en-US" dirty="0" smtClean="0"/>
          </a:p>
          <a:p>
            <a:endParaRPr lang="en-US" dirty="0" smtClean="0"/>
          </a:p>
          <a:p>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
        <p:nvSpPr>
          <p:cNvPr id="4" name="Footer Placeholder 3"/>
          <p:cNvSpPr>
            <a:spLocks noGrp="1"/>
          </p:cNvSpPr>
          <p:nvPr>
            <p:ph type="ftr" sz="quarter" idx="11"/>
          </p:nvPr>
        </p:nvSpPr>
        <p:spPr>
          <a:xfrm>
            <a:off x="2667000" y="6356350"/>
            <a:ext cx="6096000" cy="365125"/>
          </a:xfrm>
        </p:spPr>
        <p:txBody>
          <a:bodyPr/>
          <a:lstStyle/>
          <a:p>
            <a:r>
              <a:rPr lang="en-US" dirty="0" smtClean="0"/>
              <a:t>May 13-31 News Streams  Client: IBM </a:t>
            </a:r>
            <a:r>
              <a:rPr lang="en-US" dirty="0"/>
              <a:t>Rochester 		Presenter:  </a:t>
            </a:r>
            <a:r>
              <a:rPr lang="en-US" dirty="0" smtClean="0"/>
              <a:t>Lance</a:t>
            </a:r>
            <a:endParaRPr lang="en-US" dirty="0"/>
          </a:p>
        </p:txBody>
      </p:sp>
    </p:spTree>
    <p:extLst>
      <p:ext uri="{BB962C8B-B14F-4D97-AF65-F5344CB8AC3E}">
        <p14:creationId xmlns:p14="http://schemas.microsoft.com/office/powerpoint/2010/main" val="133540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lstStyle/>
          <a:p>
            <a:r>
              <a:rPr lang="en-US" i="1" dirty="0" smtClean="0"/>
              <a:t>Security</a:t>
            </a:r>
          </a:p>
          <a:p>
            <a:pPr lvl="1"/>
            <a:r>
              <a:rPr lang="en-US" dirty="0" smtClean="0"/>
              <a:t>Username</a:t>
            </a:r>
            <a:endParaRPr lang="en-US" dirty="0" smtClean="0"/>
          </a:p>
          <a:p>
            <a:r>
              <a:rPr lang="en-US" i="1" dirty="0" smtClean="0"/>
              <a:t>Performance Requirements</a:t>
            </a:r>
          </a:p>
          <a:p>
            <a:pPr lvl="1"/>
            <a:r>
              <a:rPr lang="en-US" dirty="0" smtClean="0"/>
              <a:t>Speed</a:t>
            </a:r>
          </a:p>
          <a:p>
            <a:pPr lvl="1"/>
            <a:r>
              <a:rPr lang="en-US" dirty="0" smtClean="0"/>
              <a:t>Interface</a:t>
            </a:r>
          </a:p>
        </p:txBody>
      </p:sp>
      <p:sp>
        <p:nvSpPr>
          <p:cNvPr id="4" name="Footer Placeholder 3"/>
          <p:cNvSpPr>
            <a:spLocks noGrp="1"/>
          </p:cNvSpPr>
          <p:nvPr>
            <p:ph type="ftr" sz="quarter" idx="11"/>
          </p:nvPr>
        </p:nvSpPr>
        <p:spPr>
          <a:xfrm>
            <a:off x="2667000" y="6356350"/>
            <a:ext cx="6096000" cy="365125"/>
          </a:xfrm>
        </p:spPr>
        <p:txBody>
          <a:bodyPr/>
          <a:lstStyle/>
          <a:p>
            <a:r>
              <a:rPr lang="en-US" dirty="0" smtClean="0"/>
              <a:t>May 13-31 News Streams  Client: IBM </a:t>
            </a:r>
            <a:r>
              <a:rPr lang="en-US" dirty="0"/>
              <a:t>Rochester 		Presenter: Charles</a:t>
            </a:r>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657386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Technologies/Platforms Used</a:t>
            </a:r>
            <a:endParaRPr lang="en-US" dirty="0"/>
          </a:p>
        </p:txBody>
      </p:sp>
      <p:sp>
        <p:nvSpPr>
          <p:cNvPr id="3" name="Content Placeholder 2"/>
          <p:cNvSpPr>
            <a:spLocks noGrp="1"/>
          </p:cNvSpPr>
          <p:nvPr>
            <p:ph idx="1"/>
          </p:nvPr>
        </p:nvSpPr>
        <p:spPr/>
        <p:txBody>
          <a:bodyPr/>
          <a:lstStyle/>
          <a:p>
            <a:r>
              <a:rPr lang="en-US" dirty="0" smtClean="0"/>
              <a:t>IBM’s </a:t>
            </a:r>
            <a:r>
              <a:rPr lang="en-US" dirty="0" err="1" smtClean="0"/>
              <a:t>Infosphere</a:t>
            </a:r>
            <a:r>
              <a:rPr lang="en-US" dirty="0" smtClean="0"/>
              <a:t> Streams</a:t>
            </a:r>
          </a:p>
          <a:p>
            <a:r>
              <a:rPr lang="en-US" dirty="0" smtClean="0"/>
              <a:t>MySQL Database</a:t>
            </a:r>
          </a:p>
          <a:p>
            <a:r>
              <a:rPr lang="en-US" dirty="0" smtClean="0"/>
              <a:t>Twitter Bootstrap libraries</a:t>
            </a:r>
          </a:p>
          <a:p>
            <a:endParaRPr lang="en-US" dirty="0"/>
          </a:p>
        </p:txBody>
      </p:sp>
      <p:sp>
        <p:nvSpPr>
          <p:cNvPr id="4" name="Footer Placeholder 3"/>
          <p:cNvSpPr>
            <a:spLocks noGrp="1"/>
          </p:cNvSpPr>
          <p:nvPr>
            <p:ph type="ftr" sz="quarter" idx="11"/>
          </p:nvPr>
        </p:nvSpPr>
        <p:spPr>
          <a:xfrm>
            <a:off x="2667000" y="6356350"/>
            <a:ext cx="6172200" cy="365125"/>
          </a:xfrm>
        </p:spPr>
        <p:txBody>
          <a:bodyPr/>
          <a:lstStyle/>
          <a:p>
            <a:r>
              <a:rPr lang="en-US" dirty="0"/>
              <a:t>May 13-31 News Streams  Client: IBM Rochester 		Presenter: </a:t>
            </a:r>
            <a:r>
              <a:rPr lang="en-US" dirty="0" smtClean="0"/>
              <a:t>Jamison</a:t>
            </a:r>
            <a:endParaRPr lang="en-US" dirty="0"/>
          </a:p>
        </p:txBody>
      </p:sp>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3402633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4" name="Footer Placeholder 3"/>
          <p:cNvSpPr>
            <a:spLocks noGrp="1"/>
          </p:cNvSpPr>
          <p:nvPr>
            <p:ph type="ftr" sz="quarter" idx="11"/>
          </p:nvPr>
        </p:nvSpPr>
        <p:spPr>
          <a:xfrm>
            <a:off x="2667000" y="6356350"/>
            <a:ext cx="6248400" cy="365125"/>
          </a:xfrm>
        </p:spPr>
        <p:txBody>
          <a:bodyPr/>
          <a:lstStyle/>
          <a:p>
            <a:r>
              <a:rPr lang="en-US" dirty="0" smtClean="0"/>
              <a:t>May 13-31 News Streams  Client: IBM Rochester 		Presenter: Jamison</a:t>
            </a:r>
            <a:endParaRPr lang="en-US" dirty="0"/>
          </a:p>
        </p:txBody>
      </p:sp>
      <p:pic>
        <p:nvPicPr>
          <p:cNvPr id="7" name="Content Placeholder 6" descr="DesignDocBlock.png"/>
          <p:cNvPicPr>
            <a:picLocks noGrp="1"/>
          </p:cNvPicPr>
          <p:nvPr>
            <p:ph idx="1"/>
          </p:nvPr>
        </p:nvPicPr>
        <p:blipFill>
          <a:blip r:embed="rId3" cstate="print"/>
          <a:stretch>
            <a:fillRect/>
          </a:stretch>
        </p:blipFill>
        <p:spPr>
          <a:xfrm>
            <a:off x="2105333" y="3644167"/>
            <a:ext cx="4933334" cy="971429"/>
          </a:xfrm>
          <a:prstGeom prst="rect">
            <a:avLst/>
          </a:prstGeom>
        </p:spPr>
      </p:pic>
      <p:sp>
        <p:nvSpPr>
          <p:cNvPr id="5"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221492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Module Design</a:t>
            </a:r>
            <a:endParaRPr lang="en-US" dirty="0"/>
          </a:p>
        </p:txBody>
      </p:sp>
      <p:sp>
        <p:nvSpPr>
          <p:cNvPr id="4" name="Footer Placeholder 3"/>
          <p:cNvSpPr>
            <a:spLocks noGrp="1"/>
          </p:cNvSpPr>
          <p:nvPr>
            <p:ph type="ftr" sz="quarter" idx="11"/>
          </p:nvPr>
        </p:nvSpPr>
        <p:spPr>
          <a:xfrm>
            <a:off x="2667000" y="6356350"/>
            <a:ext cx="6172200" cy="365125"/>
          </a:xfrm>
        </p:spPr>
        <p:txBody>
          <a:bodyPr/>
          <a:lstStyle/>
          <a:p>
            <a:r>
              <a:rPr lang="en-US" dirty="0" smtClean="0"/>
              <a:t>May 13-31 News Streams  Client: IBM </a:t>
            </a:r>
            <a:r>
              <a:rPr lang="en-US" dirty="0"/>
              <a:t>Rochester 		Presenter: </a:t>
            </a:r>
            <a:r>
              <a:rPr lang="en-US" dirty="0" smtClean="0"/>
              <a:t>Jamison</a:t>
            </a:r>
            <a:endParaRPr lang="en-US" dirty="0"/>
          </a:p>
        </p:txBody>
      </p:sp>
      <p:pic>
        <p:nvPicPr>
          <p:cNvPr id="5" name="Content Placeholder 4" descr="BackendDesignModified.png"/>
          <p:cNvPicPr>
            <a:picLocks noGrp="1"/>
          </p:cNvPicPr>
          <p:nvPr>
            <p:ph idx="1"/>
          </p:nvPr>
        </p:nvPicPr>
        <p:blipFill>
          <a:blip r:embed="rId3" cstate="print"/>
          <a:stretch>
            <a:fillRect/>
          </a:stretch>
        </p:blipFill>
        <p:spPr>
          <a:xfrm>
            <a:off x="457200" y="2944261"/>
            <a:ext cx="8229600" cy="2371241"/>
          </a:xfrm>
          <a:prstGeom prst="rect">
            <a:avLst/>
          </a:prstGeom>
        </p:spPr>
      </p:pic>
      <p:sp>
        <p:nvSpPr>
          <p:cNvPr id="6" name="Footer Placeholder 3"/>
          <p:cNvSpPr txBox="1">
            <a:spLocks/>
          </p:cNvSpPr>
          <p:nvPr/>
        </p:nvSpPr>
        <p:spPr>
          <a:xfrm>
            <a:off x="6629400" y="0"/>
            <a:ext cx="2514600" cy="533400"/>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t>May 13-31 </a:t>
            </a:r>
          </a:p>
          <a:p>
            <a:pPr algn="ctr"/>
            <a:r>
              <a:rPr lang="en-US" sz="1800" dirty="0" smtClean="0"/>
              <a:t>News Streams</a:t>
            </a:r>
            <a:endParaRPr lang="en-US" sz="1800" dirty="0"/>
          </a:p>
        </p:txBody>
      </p:sp>
    </p:spTree>
    <p:extLst>
      <p:ext uri="{BB962C8B-B14F-4D97-AF65-F5344CB8AC3E}">
        <p14:creationId xmlns:p14="http://schemas.microsoft.com/office/powerpoint/2010/main" val="952520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297</TotalTime>
  <Words>1051</Words>
  <Application>Microsoft Office PowerPoint</Application>
  <PresentationFormat>On-screen Show (4:3)</PresentationFormat>
  <Paragraphs>237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May 13-31</vt:lpstr>
      <vt:lpstr>Problem</vt:lpstr>
      <vt:lpstr>Solution</vt:lpstr>
      <vt:lpstr>Concept Sketch</vt:lpstr>
      <vt:lpstr>Functional Requirements</vt:lpstr>
      <vt:lpstr>Non-Functional Requirements</vt:lpstr>
      <vt:lpstr>Technologies/Platforms Used</vt:lpstr>
      <vt:lpstr>System Architecture</vt:lpstr>
      <vt:lpstr>Functional Module Design</vt:lpstr>
      <vt:lpstr>Functional Decomposition</vt:lpstr>
      <vt:lpstr>Planned Sources</vt:lpstr>
      <vt:lpstr>Interface Definition</vt:lpstr>
      <vt:lpstr>User Interfaces</vt:lpstr>
      <vt:lpstr>Prototypes</vt:lpstr>
      <vt:lpstr>Prototypes</vt:lpstr>
      <vt:lpstr>Test Plan</vt:lpstr>
      <vt:lpstr>Risks and Mitigation</vt:lpstr>
      <vt:lpstr>Market Survey</vt:lpstr>
      <vt:lpstr>Work Breakdown Structure</vt:lpstr>
      <vt:lpstr>Current Project Status</vt:lpstr>
      <vt:lpstr>Plan for next Semester</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May 13-31</dc:title>
  <dc:creator>Lance Staley</dc:creator>
  <cp:lastModifiedBy>Lance Staley</cp:lastModifiedBy>
  <cp:revision>38</cp:revision>
  <dcterms:created xsi:type="dcterms:W3CDTF">2012-11-13T03:25:21Z</dcterms:created>
  <dcterms:modified xsi:type="dcterms:W3CDTF">2012-12-03T17:22:53Z</dcterms:modified>
</cp:coreProperties>
</file>