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2"/>
  </p:notesMasterIdLst>
  <p:handoutMasterIdLst>
    <p:handoutMasterId r:id="rId13"/>
  </p:handoutMasterIdLst>
  <p:sldIdLst>
    <p:sldId id="282" r:id="rId2"/>
    <p:sldId id="267" r:id="rId3"/>
    <p:sldId id="274" r:id="rId4"/>
    <p:sldId id="269" r:id="rId5"/>
    <p:sldId id="283" r:id="rId6"/>
    <p:sldId id="284" r:id="rId7"/>
    <p:sldId id="285" r:id="rId8"/>
    <p:sldId id="286" r:id="rId9"/>
    <p:sldId id="273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36BE0C-1B25-45CE-95C9-D4524C9D317E}" type="datetime1">
              <a:rPr lang="es-ES" smtClean="0"/>
              <a:t>09/08/2021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496A05-01AE-4316-8AE9-CC47A2CB5F9D}" type="datetime1">
              <a:rPr lang="es-ES" noProof="0" smtClean="0"/>
              <a:t>09/08/2021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19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73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87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10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E29DBF-8C16-41DA-BA3F-9D41AC144CE6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964170-B1D5-49A7-B0A4-3363D43ADE3B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2807398-0A99-4C40-A415-89968154FB6E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54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76196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45513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66414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54252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111099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9461077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593952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043877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 con image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0872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ñetas d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3" name="Marcador de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5" name="Marcador de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6" name="Marcador de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posición de imagen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posición de imagen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posición de imagen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2" name="Marcador de posición de imagen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34986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5414313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3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92072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tas previas de la aplicación móv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agen 8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agen 9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929774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embros del equi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  <a:endParaRPr lang="es-ES" altLang="zh-CN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  <a:endParaRPr lang="es-ES" altLang="zh-CN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altLang="zh-CN" noProof="0" smtClean="0"/>
              <a:pPr rtl="0"/>
              <a:t>‹Nº›</a:t>
            </a:fld>
            <a:endParaRPr lang="es-ES" altLang="zh-CN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  <a:endParaRPr lang="es-ES" altLang="zh-CN" noProof="0"/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  <p:sp>
        <p:nvSpPr>
          <p:cNvPr id="41" name="Marcador de posición de imagen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44" name="Marcador de texto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  <p:sp>
        <p:nvSpPr>
          <p:cNvPr id="45" name="Marcador de posición de imagen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46" name="Marcador de texto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48" name="Marcador de texto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</p:spTree>
    <p:extLst>
      <p:ext uri="{BB962C8B-B14F-4D97-AF65-F5344CB8AC3E}">
        <p14:creationId xmlns:p14="http://schemas.microsoft.com/office/powerpoint/2010/main" val="3081370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de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iñetas de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Texto destacado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su diseño de la pantalla aquí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Línea única de texto.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1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2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1C3F10-1AEF-4225-BDAE-16F6030012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B7DC71-D7F1-40CC-86C1-25E6E48725F0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62080C-708E-4342-9742-568DBD59D336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BDE5D91-5E3B-4F2C-A9E7-76A9566EB173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20431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Encabezado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3" name="Marcador de texto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/>
              <a:t>2</a:t>
            </a:r>
          </a:p>
        </p:txBody>
      </p:sp>
      <p:sp>
        <p:nvSpPr>
          <p:cNvPr id="14" name="Marcador de texto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/>
              <a:t>3</a:t>
            </a:r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2" name="Conector recto 11" title="Línea divisoria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 title="Línea divisoria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 del elemento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Mes, año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3" name="Marcador de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5" name="Marcador de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6" name="Marcador de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posición de imagen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posición de imagen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posición de imagen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2" name="Marcador de posición de imagen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3" name="Marcador de posición de imagen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00154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2 1_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Nombre completo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es-ES" noProof="0"/>
              <a:t>Número de contacto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es-ES" noProof="0"/>
              <a:t>Identificador de red social o 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posición de contenido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imagen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Conector recto 9" title="Línea divisoria">
            <a:extLst>
              <a:ext uri="{FF2B5EF4-FFF2-40B4-BE49-F238E27FC236}">
                <a16:creationId xmlns:a16="http://schemas.microsoft.com/office/drawing/2014/main" id="{DBAF1C35-87FD-401A-A1DF-DE34154ABEF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 title="Línea divisoria">
            <a:extLst>
              <a:ext uri="{FF2B5EF4-FFF2-40B4-BE49-F238E27FC236}">
                <a16:creationId xmlns:a16="http://schemas.microsoft.com/office/drawing/2014/main" id="{401E5956-4B99-489F-99D9-DC900E24A602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9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478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320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9BDF176-A357-47F6-8CD3-EDC2B9D1059E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257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253741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98C408-0CE1-46B9-B674-65BA90ADB08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DEBD7F4-66C1-4986-AEF9-DA957B81CBC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082D50B-A323-4282-8118-6F683539242B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Cuadro de texto 12">
            <a:extLst>
              <a:ext uri="{FF2B5EF4-FFF2-40B4-BE49-F238E27FC236}">
                <a16:creationId xmlns:a16="http://schemas.microsoft.com/office/drawing/2014/main" id="{632E0396-2A8C-4F01-8EE1-EBF169A973DE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es-ES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NOMBRE O LOGOTIPO</a:t>
            </a:r>
          </a:p>
        </p:txBody>
      </p:sp>
    </p:spTree>
    <p:extLst>
      <p:ext uri="{BB962C8B-B14F-4D97-AF65-F5344CB8AC3E}">
        <p14:creationId xmlns:p14="http://schemas.microsoft.com/office/powerpoint/2010/main" val="1413509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649" r:id="rId23"/>
    <p:sldLayoutId id="2147483662" r:id="rId24"/>
    <p:sldLayoutId id="2147483657" r:id="rId25"/>
    <p:sldLayoutId id="2147483659" r:id="rId26"/>
    <p:sldLayoutId id="2147483660" r:id="rId27"/>
    <p:sldLayoutId id="2147483661" r:id="rId28"/>
    <p:sldLayoutId id="2147483664" r:id="rId29"/>
    <p:sldLayoutId id="2147483665" r:id="rId30"/>
    <p:sldLayoutId id="2147483666" r:id="rId31"/>
    <p:sldLayoutId id="2147483667" r:id="rId32"/>
    <p:sldLayoutId id="2147483650" r:id="rId33"/>
    <p:sldLayoutId id="2147483652" r:id="rId34"/>
    <p:sldLayoutId id="2147483653" r:id="rId35"/>
    <p:sldLayoutId id="2147483669" r:id="rId36"/>
    <p:sldLayoutId id="2147483672" r:id="rId37"/>
    <p:sldLayoutId id="2147483654" r:id="rId38"/>
    <p:sldLayoutId id="2147483678" r:id="rId39"/>
    <p:sldLayoutId id="2147483673" r:id="rId40"/>
    <p:sldLayoutId id="2147483675" r:id="rId41"/>
    <p:sldLayoutId id="2147483676" r:id="rId42"/>
    <p:sldLayoutId id="2147483677" r:id="rId43"/>
    <p:sldLayoutId id="2147483679" r:id="rId44"/>
    <p:sldLayoutId id="2147483680" r:id="rId4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Dos chicas jóvenes mirando la pantalla de un portátil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Acceso remoto a libros de la institución.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 rtlCol="0">
            <a:normAutofit fontScale="92500"/>
          </a:bodyPr>
          <a:lstStyle/>
          <a:p>
            <a:pPr rtl="0"/>
            <a:r>
              <a:rPr lang="es-ES" dirty="0">
                <a:solidFill>
                  <a:srgbClr val="FF0000"/>
                </a:solidFill>
              </a:rPr>
              <a:t>Una forma rápida y eficaz de acceder a archivos de interés educacional.</a:t>
            </a:r>
          </a:p>
        </p:txBody>
      </p:sp>
      <p:sp>
        <p:nvSpPr>
          <p:cNvPr id="28" name="Rectángulo 27" title="Fondo semitransparente oscuro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1981200"/>
            <a:ext cx="3979575" cy="52435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Cuadro de texto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136234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es-E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Biblioteca movil.</a:t>
            </a:r>
          </a:p>
        </p:txBody>
      </p:sp>
      <p:cxnSp>
        <p:nvCxnSpPr>
          <p:cNvPr id="16" name="Conector recto 15" title="Línea divisoria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73AE361-DC34-4284-9065-7498C084B844}"/>
              </a:ext>
            </a:extLst>
          </p:cNvPr>
          <p:cNvSpPr/>
          <p:nvPr/>
        </p:nvSpPr>
        <p:spPr>
          <a:xfrm>
            <a:off x="2874605" y="2136338"/>
            <a:ext cx="644278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GRACIAS POR SU </a:t>
            </a:r>
          </a:p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ATENCION.</a:t>
            </a:r>
          </a:p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4614"/>
          </a:xfrm>
        </p:spPr>
        <p:txBody>
          <a:bodyPr rtlCol="0"/>
          <a:lstStyle/>
          <a:p>
            <a:pPr rtl="0"/>
            <a:r>
              <a:rPr lang="es-ES" dirty="0"/>
              <a:t>Objetivos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319" y="2388470"/>
            <a:ext cx="4588931" cy="576262"/>
          </a:xfrm>
        </p:spPr>
        <p:txBody>
          <a:bodyPr rtlCol="0"/>
          <a:lstStyle/>
          <a:p>
            <a:pPr rtl="0"/>
            <a:r>
              <a:rPr lang="es-ES" dirty="0"/>
              <a:t>Objetivo específico.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319" y="3139567"/>
            <a:ext cx="4876800" cy="2547937"/>
          </a:xfrm>
        </p:spPr>
        <p:txBody>
          <a:bodyPr rtlCol="0">
            <a:normAutofit fontScale="85000" lnSpcReduction="10000"/>
          </a:bodyPr>
          <a:lstStyle/>
          <a:p>
            <a:endParaRPr lang="es-EC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C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Generar, una biblioteca móvil, a través de una app móvil para obtener un acceso directo a libros y documentación de las diferentes carreras y semestres del instituto tecnológico nelson torres.</a:t>
            </a:r>
          </a:p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Objetivos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Proporcionar, información y servicios virtuales que se adapten a las necesidades formativas, informativas y de ocio de los diferentes tipos de usuarios.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C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Implementación del proyecto.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61966" y="3890494"/>
            <a:ext cx="1980000" cy="360000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es-ES" dirty="0"/>
              <a:t>Herramientas proporcionadas.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3950" y="3861540"/>
            <a:ext cx="2395800" cy="57978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/>
              <a:t>Habilidades de los integrantes.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71850" y="4605831"/>
            <a:ext cx="1980000" cy="107852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Reconocer las habilidades de cada intégrate para aprovechar a máximo sus capacidades.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50152" y="4605831"/>
            <a:ext cx="1980000" cy="918275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/>
              <a:t>Aprovechar al máximo las herramientas que nos proporciona Android </a:t>
            </a:r>
            <a:r>
              <a:rPr lang="es-ES" dirty="0" err="1"/>
              <a:t>studio</a:t>
            </a:r>
            <a:r>
              <a:rPr lang="es-ES" dirty="0"/>
              <a:t>.</a:t>
            </a:r>
          </a:p>
        </p:txBody>
      </p:sp>
      <p:pic>
        <p:nvPicPr>
          <p:cNvPr id="39" name="Marcador de posición de imagen 38" descr="Mujer sorprendida mientras mira una pantalla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/>
        </p:blipFill>
        <p:spPr>
          <a:xfrm>
            <a:off x="2772237" y="1715832"/>
            <a:ext cx="1979613" cy="1981200"/>
          </a:xfrm>
        </p:spPr>
      </p:pic>
      <p:pic>
        <p:nvPicPr>
          <p:cNvPr id="43" name="Marcador de posición de imagen 42" descr="Escritorio desde arriba con una persona usando un teléfono móvil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5516" y="1715832"/>
            <a:ext cx="1979613" cy="1981200"/>
          </a:xfrm>
        </p:spPr>
      </p:pic>
      <p:cxnSp>
        <p:nvCxnSpPr>
          <p:cNvPr id="21" name="Conector recto 20" title="Línea divisoria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 title="Línea divisoria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6451966" y="4504029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Hacer uso de las herramientas nativas que brinda Android Studio como centro de desarrollo de la aplicación.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Aplicación de la metodología y conceptos vistos en clase acerca de la interfaz.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proyecto debe de implementar al menos un estor de base de datos para e tratamiento de los mismos.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Registro de datos tanto como validación para su posterior uso.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Generar pruebas necesarias, para descartar cualquier anomalía dentro del proyecto.</a:t>
            </a:r>
          </a:p>
          <a:p>
            <a:pPr marL="0" indent="0" rtl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Seguimiento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Fase 1</a:t>
            </a:r>
            <a:br>
              <a:rPr lang="es-ES" dirty="0"/>
            </a:br>
            <a:r>
              <a:rPr lang="es-ES" sz="1400" dirty="0"/>
              <a:t>Implementación de las herramientas.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Fase 2</a:t>
            </a:r>
            <a:br>
              <a:rPr lang="es-ES" dirty="0"/>
            </a:br>
            <a:r>
              <a:rPr lang="es-ES" sz="1400" dirty="0"/>
              <a:t>Uso de base de datos.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Fase 3</a:t>
            </a:r>
            <a:br>
              <a:rPr lang="es-ES" dirty="0"/>
            </a:br>
            <a:r>
              <a:rPr lang="es-ES" sz="1400" dirty="0"/>
              <a:t>Pruebas.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E418635-C1C3-464B-A319-068D3B4B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Login</a:t>
            </a:r>
            <a:r>
              <a:rPr lang="es-EC" dirty="0"/>
              <a:t> de acceso.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44EAE56-0E5E-4B1E-8A56-BFEB845D2F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5116" y="609600"/>
            <a:ext cx="2520994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FF61BA-5AA0-46CB-9CF4-EE3ED5494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3284316"/>
            <a:ext cx="3932237" cy="1600200"/>
          </a:xfrm>
        </p:spPr>
        <p:txBody>
          <a:bodyPr/>
          <a:lstStyle/>
          <a:p>
            <a:r>
              <a:rPr lang="es-EC" dirty="0"/>
              <a:t>Validación de los datos de estudiante o administrador desde la base de datos, en caso de no estar registrado.</a:t>
            </a:r>
            <a:br>
              <a:rPr lang="es-EC" dirty="0"/>
            </a:br>
            <a:r>
              <a:rPr lang="es-EC" dirty="0"/>
              <a:t>Generar el respectivo registro para su posterior validación al ingresar al sistema.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BC75022-CEC4-4A14-9288-8D3DF148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446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AB70156-C930-47BD-8959-7459336D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Registro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2ECFF79-9DDB-44F7-A009-2FD6E802F1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5116" y="609600"/>
            <a:ext cx="2520994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3174AD-8974-4516-9BC0-3F9A9E86C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60200"/>
            <a:ext cx="3932237" cy="952018"/>
          </a:xfrm>
        </p:spPr>
        <p:txBody>
          <a:bodyPr/>
          <a:lstStyle/>
          <a:p>
            <a:r>
              <a:rPr lang="es-EC" dirty="0"/>
              <a:t>Registro de un nuevo usuario en la base de datos, para validar su ingreso a la plataforma o la aplicación.</a:t>
            </a:r>
          </a:p>
          <a:p>
            <a:endParaRPr lang="es-EC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90914E-1C50-4FCE-89AD-4E5B654E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865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BEA7BF5-76F6-408B-9E87-C99246D4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Navegacion a través del </a:t>
            </a:r>
            <a:r>
              <a:rPr lang="es-EC" dirty="0" err="1"/>
              <a:t>action</a:t>
            </a:r>
            <a:r>
              <a:rPr lang="es-EC" dirty="0"/>
              <a:t> bar.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782B0A8-F1C5-4643-8DE0-473B57D398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5116" y="609600"/>
            <a:ext cx="2520994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A138C0-9866-463D-A6B0-28F6A584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C" dirty="0"/>
              <a:t>Este </a:t>
            </a:r>
            <a:r>
              <a:rPr lang="es-EC" dirty="0" err="1"/>
              <a:t>action</a:t>
            </a:r>
            <a:r>
              <a:rPr lang="es-EC" dirty="0"/>
              <a:t> bar nos permite navegar entre las distintas carreras del instituto además de presentar las materias divididas por niveles.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101E4E1-5EB2-4F45-9A1F-86D3C810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18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BA906-7CFD-4808-98FA-21F2F3D5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18" y="0"/>
            <a:ext cx="5043605" cy="865710"/>
          </a:xfrm>
        </p:spPr>
        <p:txBody>
          <a:bodyPr/>
          <a:lstStyle/>
          <a:p>
            <a:r>
              <a:rPr lang="es-EC" dirty="0"/>
              <a:t>Interfaz de usuario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E572CE7-6B19-404B-8F47-6E29040C1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8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FD02E3-84B9-4667-8515-4E8009367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 err="1"/>
              <a:t>Login</a:t>
            </a:r>
            <a:endParaRPr lang="es-EC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3F5001C-8B09-4454-B6FE-3542A73987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/>
              <a:t>Registro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E086086-28C2-4F96-B947-7D9C918D1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/>
              <a:t>Interfaz</a:t>
            </a:r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B103504C-1CC9-4845-9F2A-6AF1D7E2757A}"/>
              </a:ext>
            </a:extLst>
          </p:cNvPr>
          <p:cNvPicPr>
            <a:picLocks noGrp="1"/>
          </p:cNvPicPr>
          <p:nvPr>
            <p:ph type="pic" sz="quarter" idx="1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" b="6334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E8D90FE6-B013-45C4-9D6E-43E0EB041251}"/>
              </a:ext>
            </a:extLst>
          </p:cNvPr>
          <p:cNvPicPr>
            <a:picLocks noGrp="1"/>
          </p:cNvPicPr>
          <p:nvPr>
            <p:ph type="pic"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5" b="629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3EB0DDDB-B2C9-4A95-A6A3-DEC7DCB962B8}"/>
              </a:ext>
            </a:extLst>
          </p:cNvPr>
          <p:cNvPicPr>
            <a:picLocks noGrp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" b="633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27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ítulo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Equipo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smtClean="0"/>
              <a:pPr rtl="0"/>
              <a:t>9</a:t>
            </a:fld>
            <a:endParaRPr lang="es-ES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2BE3E197-D31E-4FBC-A8BF-A1300D9AE9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5" name="Marcador de texto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s-ES" dirty="0"/>
              <a:t>P</a:t>
            </a:r>
            <a:r>
              <a:rPr lang="es-ES" sz="2200" dirty="0"/>
              <a:t>inchao</a:t>
            </a:r>
            <a:br>
              <a:rPr lang="es-ES" sz="2200" dirty="0"/>
            </a:br>
            <a:r>
              <a:rPr lang="es-ES" sz="2200" dirty="0"/>
              <a:t>Jhon</a:t>
            </a:r>
          </a:p>
        </p:txBody>
      </p:sp>
      <p:sp>
        <p:nvSpPr>
          <p:cNvPr id="80" name="Marcador de texto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1083" y="2485913"/>
            <a:ext cx="1808917" cy="701538"/>
          </a:xfrm>
        </p:spPr>
        <p:txBody>
          <a:bodyPr rtlCol="0">
            <a:normAutofit/>
          </a:bodyPr>
          <a:lstStyle/>
          <a:p>
            <a:pPr rtl="0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Acero</a:t>
            </a:r>
            <a:b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Lizbeth</a:t>
            </a:r>
            <a:endParaRPr lang="es-ES" sz="2000" dirty="0"/>
          </a:p>
        </p:txBody>
      </p:sp>
      <p:sp>
        <p:nvSpPr>
          <p:cNvPr id="84" name="Marcador de texto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7313" y="2485913"/>
            <a:ext cx="1691247" cy="70153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Alba      Jazmín</a:t>
            </a:r>
          </a:p>
        </p:txBody>
      </p:sp>
      <p:pic>
        <p:nvPicPr>
          <p:cNvPr id="1028" name="Picture 4" descr="Icono Avatar, mujer, chica Gratis de xmas giveaway :)">
            <a:extLst>
              <a:ext uri="{FF2B5EF4-FFF2-40B4-BE49-F238E27FC236}">
                <a16:creationId xmlns:a16="http://schemas.microsoft.com/office/drawing/2014/main" id="{59C2CBD0-7397-429E-8756-A09547A5E0D4}"/>
              </a:ext>
            </a:extLst>
          </p:cNvPr>
          <p:cNvPicPr>
            <a:picLocks noGrp="1" noChangeAspect="1" noChangeArrowheads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5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o Avatar, mujer, chica Gratis de xmas giveaway :)">
            <a:extLst>
              <a:ext uri="{FF2B5EF4-FFF2-40B4-BE49-F238E27FC236}">
                <a16:creationId xmlns:a16="http://schemas.microsoft.com/office/drawing/2014/main" id="{BB5F099B-DECD-49D9-A33E-D3DAD23F041A}"/>
              </a:ext>
            </a:extLst>
          </p:cNvPr>
          <p:cNvPicPr>
            <a:picLocks noGrp="1" noChangeAspect="1" noChangeArrowheads="1"/>
          </p:cNvPicPr>
          <p:nvPr>
            <p:ph type="pic" sz="quarter" idx="3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Conector recto 94" title="Línea divisoria">
            <a:extLst>
              <a:ext uri="{FF2B5EF4-FFF2-40B4-BE49-F238E27FC236}">
                <a16:creationId xmlns:a16="http://schemas.microsoft.com/office/drawing/2014/main" id="{80BC67F4-4E33-4709-9D60-593B322A8C48}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 title="Línea divisoria">
            <a:extLst>
              <a:ext uri="{FF2B5EF4-FFF2-40B4-BE49-F238E27FC236}">
                <a16:creationId xmlns:a16="http://schemas.microsoft.com/office/drawing/2014/main" id="{F57D445D-9983-4AAC-8E68-88EA351CB22B}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onector recto 96" title="Línea divisoria">
            <a:extLst>
              <a:ext uri="{FF2B5EF4-FFF2-40B4-BE49-F238E27FC236}">
                <a16:creationId xmlns:a16="http://schemas.microsoft.com/office/drawing/2014/main" id="{0BCA98FD-268D-47AA-8871-119024D92EA6}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texto 74">
            <a:extLst>
              <a:ext uri="{FF2B5EF4-FFF2-40B4-BE49-F238E27FC236}">
                <a16:creationId xmlns:a16="http://schemas.microsoft.com/office/drawing/2014/main" id="{B0267864-36BA-4C27-A1B1-B0194863EA77}"/>
              </a:ext>
            </a:extLst>
          </p:cNvPr>
          <p:cNvSpPr txBox="1">
            <a:spLocks/>
          </p:cNvSpPr>
          <p:nvPr/>
        </p:nvSpPr>
        <p:spPr>
          <a:xfrm>
            <a:off x="5192781" y="4561380"/>
            <a:ext cx="2124000" cy="7015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/>
              <a:t>Anaguano</a:t>
            </a:r>
            <a:br>
              <a:rPr lang="es-ES" sz="2000" dirty="0"/>
            </a:br>
            <a:r>
              <a:rPr lang="es-ES" sz="2000" dirty="0"/>
              <a:t>Jhon</a:t>
            </a:r>
          </a:p>
        </p:txBody>
      </p:sp>
      <p:cxnSp>
        <p:nvCxnSpPr>
          <p:cNvPr id="29" name="Conector recto 28" title="Línea divisoria">
            <a:extLst>
              <a:ext uri="{FF2B5EF4-FFF2-40B4-BE49-F238E27FC236}">
                <a16:creationId xmlns:a16="http://schemas.microsoft.com/office/drawing/2014/main" id="{DC2246B9-6D24-4468-9F57-CB86E8EA697F}"/>
              </a:ext>
            </a:extLst>
          </p:cNvPr>
          <p:cNvCxnSpPr>
            <a:cxnSpLocks/>
          </p:cNvCxnSpPr>
          <p:nvPr/>
        </p:nvCxnSpPr>
        <p:spPr>
          <a:xfrm>
            <a:off x="5037084" y="5408059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o Avatar, hombre, retrato Gratis de xmas giveaway :)">
            <a:extLst>
              <a:ext uri="{FF2B5EF4-FFF2-40B4-BE49-F238E27FC236}">
                <a16:creationId xmlns:a16="http://schemas.microsoft.com/office/drawing/2014/main" id="{A653EA9F-45BE-46F3-9CDF-DA3FC634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4" y="2403835"/>
            <a:ext cx="1168924" cy="116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6F45962-1DEE-4833-8623-313557B07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034" y="4086925"/>
            <a:ext cx="1450974" cy="1444877"/>
          </a:xfrm>
          <a:prstGeom prst="rect">
            <a:avLst/>
          </a:prstGeom>
        </p:spPr>
      </p:pic>
      <p:pic>
        <p:nvPicPr>
          <p:cNvPr id="34" name="Picture 2" descr="Icono Avatar, hombre, retrato Gratis de xmas giveaway :)">
            <a:extLst>
              <a:ext uri="{FF2B5EF4-FFF2-40B4-BE49-F238E27FC236}">
                <a16:creationId xmlns:a16="http://schemas.microsoft.com/office/drawing/2014/main" id="{A9A00473-2F46-4EBA-A1C6-8DB3CF01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59" y="4239135"/>
            <a:ext cx="1168924" cy="116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102</TotalTime>
  <Words>353</Words>
  <Application>Microsoft Office PowerPoint</Application>
  <PresentationFormat>Panorámica</PresentationFormat>
  <Paragraphs>55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Times New Roman</vt:lpstr>
      <vt:lpstr>Malla</vt:lpstr>
      <vt:lpstr>Acceso remoto a libros de la institución.</vt:lpstr>
      <vt:lpstr>Objetivos del proyecto</vt:lpstr>
      <vt:lpstr>Implementación del proyecto.</vt:lpstr>
      <vt:lpstr>Seguimiento del proyecto</vt:lpstr>
      <vt:lpstr>Login de acceso.</vt:lpstr>
      <vt:lpstr>Registro</vt:lpstr>
      <vt:lpstr>Navegacion a través del action bar.</vt:lpstr>
      <vt:lpstr>Interfaz de usuario</vt:lpstr>
      <vt:lpstr>Equipo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Acceso remoto a libros de la institución.</dc:title>
  <dc:creator>Jhon Pinchao</dc:creator>
  <cp:lastModifiedBy>Jhon Pinchao</cp:lastModifiedBy>
  <cp:revision>9</cp:revision>
  <dcterms:created xsi:type="dcterms:W3CDTF">2021-08-09T21:50:23Z</dcterms:created>
  <dcterms:modified xsi:type="dcterms:W3CDTF">2021-08-10T01:54:43Z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