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4222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71162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45128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03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62234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0135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46053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319890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74652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46485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05078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1514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4426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5219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09018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87771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74718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7B0B7B-6225-465C-A3C1-228EE501B5A5}" type="datetimeFigureOut">
              <a:rPr lang="ta-IN" smtClean="0"/>
              <a:t>20-10-2020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65AB-EE23-4908-81A0-D3034E4E37D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637002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uipath.com/" TargetMode="External"/><Relationship Id="rId2" Type="http://schemas.openxmlformats.org/officeDocument/2006/relationships/hyperlink" Target="https://www.uipath.com/fr/start-tri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7FBD5-A8E5-4801-BC4C-A1B6E490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Agenda</a:t>
            </a:r>
            <a:endParaRPr lang="ta-IN" b="1">
              <a:solidFill>
                <a:schemeClr val="tx1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FB2D-95DF-44FC-B664-F15965C0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RPA?</a:t>
            </a:r>
          </a:p>
          <a:p>
            <a:r>
              <a:rPr lang="en-US" dirty="0"/>
              <a:t>What can be done by RPA?</a:t>
            </a:r>
          </a:p>
          <a:p>
            <a:r>
              <a:rPr lang="en-US" dirty="0"/>
              <a:t>What is Not RPA?</a:t>
            </a:r>
          </a:p>
          <a:p>
            <a:r>
              <a:rPr lang="en-US" dirty="0"/>
              <a:t>Various Tools in RPA</a:t>
            </a:r>
          </a:p>
          <a:p>
            <a:r>
              <a:rPr lang="en-US" dirty="0"/>
              <a:t>Why UiPath is better than other tools?</a:t>
            </a:r>
          </a:p>
          <a:p>
            <a:r>
              <a:rPr lang="en-US" dirty="0"/>
              <a:t>How to Download UiPath?</a:t>
            </a:r>
          </a:p>
          <a:p>
            <a:r>
              <a:rPr lang="en-US" dirty="0"/>
              <a:t>Key Concepts of UiPath</a:t>
            </a:r>
          </a:p>
          <a:p>
            <a:r>
              <a:rPr lang="en-US" dirty="0"/>
              <a:t>Project Types</a:t>
            </a:r>
          </a:p>
          <a:p>
            <a:r>
              <a:rPr lang="en-US" dirty="0"/>
              <a:t>UiPath Component</a:t>
            </a:r>
          </a:p>
          <a:p>
            <a:r>
              <a:rPr lang="en-US" dirty="0"/>
              <a:t>Hello World using UiPath</a:t>
            </a:r>
          </a:p>
          <a:p>
            <a:r>
              <a:rPr lang="en-US" dirty="0"/>
              <a:t>What’s App sending message Using UiPath</a:t>
            </a:r>
          </a:p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426083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F73C-15AE-4F21-8142-950D1D24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601662"/>
          </a:xfrm>
        </p:spPr>
        <p:txBody>
          <a:bodyPr/>
          <a:lstStyle/>
          <a:p>
            <a:r>
              <a:rPr lang="en-US" dirty="0"/>
              <a:t>Curriculum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3361-EFC2-41B1-98D7-B7ECB1766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7952" y="1150706"/>
            <a:ext cx="5201700" cy="4541177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/>
              <a:t>Introduction to RPA and UiPath:</a:t>
            </a:r>
            <a:endParaRPr lang="en-US" sz="2100" dirty="0"/>
          </a:p>
          <a:p>
            <a:pPr lvl="1"/>
            <a:r>
              <a:rPr lang="en-US" sz="2100" dirty="0"/>
              <a:t>What Is Robotic Process Automation?</a:t>
            </a:r>
          </a:p>
          <a:p>
            <a:pPr lvl="1"/>
            <a:r>
              <a:rPr lang="en-US" sz="2100" dirty="0"/>
              <a:t>What can be done by RPA?</a:t>
            </a:r>
          </a:p>
          <a:p>
            <a:pPr lvl="1"/>
            <a:r>
              <a:rPr lang="en-US" sz="2100" dirty="0"/>
              <a:t>What is Not RPA and Various Tools In RPA</a:t>
            </a:r>
          </a:p>
          <a:p>
            <a:pPr lvl="1"/>
            <a:r>
              <a:rPr lang="en-US" sz="2100" dirty="0"/>
              <a:t>Why UiPath is better than other tools</a:t>
            </a:r>
          </a:p>
          <a:p>
            <a:pPr lvl="1"/>
            <a:r>
              <a:rPr lang="en-US" sz="2100" dirty="0"/>
              <a:t>UiPath Tool Architecture</a:t>
            </a:r>
          </a:p>
          <a:p>
            <a:pPr lvl="1"/>
            <a:r>
              <a:rPr lang="en-US" sz="2100" dirty="0"/>
              <a:t>UiPath Component Architecture</a:t>
            </a:r>
          </a:p>
          <a:p>
            <a:pPr lvl="1"/>
            <a:r>
              <a:rPr lang="en-US" sz="2100" dirty="0"/>
              <a:t>UiPath Community Version Download and Installation</a:t>
            </a:r>
          </a:p>
          <a:p>
            <a:pPr lvl="1"/>
            <a:r>
              <a:rPr lang="en-US" sz="2100" dirty="0"/>
              <a:t>Key Concepts in UiPath and Project Type</a:t>
            </a:r>
          </a:p>
          <a:p>
            <a:pPr lvl="1"/>
            <a:r>
              <a:rPr lang="en-US" sz="2100" dirty="0"/>
              <a:t>UiPath Tool Demo </a:t>
            </a:r>
          </a:p>
          <a:p>
            <a:endParaRPr lang="ta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EE3F-CA05-4154-8234-8263C1059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4" y="698642"/>
            <a:ext cx="4527196" cy="555769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Step by Step Practical’s with Every Topics</a:t>
            </a:r>
            <a:endParaRPr lang="en-US" dirty="0"/>
          </a:p>
          <a:p>
            <a:r>
              <a:rPr lang="en-US" b="1" dirty="0"/>
              <a:t>UiPath Studio:</a:t>
            </a:r>
            <a:br>
              <a:rPr lang="en-US" b="1" dirty="0"/>
            </a:br>
            <a:endParaRPr lang="en-US" dirty="0"/>
          </a:p>
          <a:p>
            <a:pPr lvl="1" fontAlgn="base"/>
            <a:r>
              <a:rPr lang="en-US" dirty="0"/>
              <a:t>Understanding UiPath Studio</a:t>
            </a:r>
          </a:p>
          <a:p>
            <a:pPr lvl="1" fontAlgn="base"/>
            <a:r>
              <a:rPr lang="en-US" dirty="0"/>
              <a:t>Understanding UiPath Studio Components</a:t>
            </a:r>
          </a:p>
          <a:p>
            <a:pPr lvl="1" fontAlgn="base"/>
            <a:r>
              <a:rPr lang="en-US" dirty="0"/>
              <a:t>Activities and Different Type of Workflows</a:t>
            </a:r>
          </a:p>
          <a:p>
            <a:pPr lvl="1" fontAlgn="base"/>
            <a:r>
              <a:rPr lang="en-US" dirty="0"/>
              <a:t>Running a Process</a:t>
            </a:r>
          </a:p>
          <a:p>
            <a:pPr lvl="1" fontAlgn="base"/>
            <a:r>
              <a:rPr lang="en-US" dirty="0"/>
              <a:t>Basic Skills</a:t>
            </a:r>
          </a:p>
          <a:p>
            <a:pPr lvl="1" fontAlgn="base"/>
            <a:r>
              <a:rPr lang="en-US" dirty="0"/>
              <a:t>Variables, Data Types and Control Flow</a:t>
            </a:r>
          </a:p>
          <a:p>
            <a:pPr lvl="1" fontAlgn="base"/>
            <a:r>
              <a:rPr lang="en-US" dirty="0"/>
              <a:t>Data Manipulation</a:t>
            </a:r>
          </a:p>
          <a:p>
            <a:pPr lvl="1" fontAlgn="base"/>
            <a:r>
              <a:rPr lang="en-US" dirty="0"/>
              <a:t>Excel and Data tables</a:t>
            </a:r>
          </a:p>
          <a:p>
            <a:pPr lvl="1" fontAlgn="base"/>
            <a:r>
              <a:rPr lang="en-US" dirty="0"/>
              <a:t>Ui Interactions </a:t>
            </a:r>
          </a:p>
          <a:p>
            <a:pPr lvl="1" fontAlgn="base"/>
            <a:r>
              <a:rPr lang="en-US" dirty="0"/>
              <a:t>Input and Output Methods</a:t>
            </a:r>
          </a:p>
          <a:p>
            <a:pPr lvl="1" fontAlgn="base"/>
            <a:r>
              <a:rPr lang="en-US" dirty="0"/>
              <a:t>Selectors</a:t>
            </a:r>
          </a:p>
          <a:p>
            <a:pPr lvl="1" fontAlgn="base"/>
            <a:r>
              <a:rPr lang="en-US" dirty="0"/>
              <a:t>Error and Exception handling</a:t>
            </a:r>
          </a:p>
          <a:p>
            <a:pPr lvl="1" fontAlgn="base"/>
            <a:r>
              <a:rPr lang="en-US" dirty="0"/>
              <a:t>Debugging and Break Points</a:t>
            </a:r>
          </a:p>
          <a:p>
            <a:pPr lvl="1" fontAlgn="base"/>
            <a:r>
              <a:rPr lang="en-US" dirty="0"/>
              <a:t>PDF Automation</a:t>
            </a:r>
          </a:p>
          <a:p>
            <a:pPr lvl="1" fontAlgn="base"/>
            <a:r>
              <a:rPr lang="en-US" dirty="0"/>
              <a:t>Email Automation</a:t>
            </a:r>
          </a:p>
          <a:p>
            <a:pPr lvl="1" fontAlgn="base"/>
            <a:r>
              <a:rPr lang="en-US" dirty="0"/>
              <a:t>Image and Text Automation</a:t>
            </a:r>
          </a:p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79802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F73C-15AE-4F21-8142-950D1D24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601662"/>
          </a:xfrm>
        </p:spPr>
        <p:txBody>
          <a:bodyPr/>
          <a:lstStyle/>
          <a:p>
            <a:r>
              <a:rPr lang="en-US" dirty="0"/>
              <a:t>Curriculum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3361-EFC2-41B1-98D7-B7ECB1766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7952" y="601662"/>
            <a:ext cx="5201700" cy="5912154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dirty="0"/>
              <a:t>UiPath Studio Advance:</a:t>
            </a:r>
            <a:endParaRPr lang="en-US" dirty="0"/>
          </a:p>
          <a:p>
            <a:pPr lvl="1" fontAlgn="base"/>
            <a:r>
              <a:rPr lang="en-US" dirty="0"/>
              <a:t>Package Manager</a:t>
            </a:r>
          </a:p>
          <a:p>
            <a:pPr lvl="1" fontAlgn="base"/>
            <a:r>
              <a:rPr lang="en-US" dirty="0"/>
              <a:t>Reusable Components</a:t>
            </a:r>
          </a:p>
          <a:p>
            <a:pPr lvl="1" fontAlgn="base"/>
            <a:r>
              <a:rPr lang="en-US" dirty="0"/>
              <a:t>Variables and Arguments</a:t>
            </a:r>
          </a:p>
          <a:p>
            <a:pPr lvl="1" fontAlgn="base"/>
            <a:r>
              <a:rPr lang="en-US" dirty="0"/>
              <a:t>Data Type Scope</a:t>
            </a:r>
          </a:p>
          <a:p>
            <a:pPr lvl="1" fontAlgn="base"/>
            <a:r>
              <a:rPr lang="en-US" dirty="0"/>
              <a:t>Understanding Error and Global Handling</a:t>
            </a:r>
          </a:p>
          <a:p>
            <a:pPr lvl="1" fontAlgn="base"/>
            <a:r>
              <a:rPr lang="en-US" dirty="0"/>
              <a:t>Orchestrator Process Execution</a:t>
            </a:r>
          </a:p>
          <a:p>
            <a:pPr marL="457200" lvl="1" indent="0" fontAlgn="base">
              <a:buNone/>
            </a:pPr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fontAlgn="base"/>
            <a:r>
              <a:rPr lang="en-US" b="1" dirty="0"/>
              <a:t>Orchestrator and Advance Concepts:</a:t>
            </a:r>
            <a:br>
              <a:rPr lang="en-US" dirty="0"/>
            </a:br>
            <a:endParaRPr lang="en-US" sz="2000" dirty="0"/>
          </a:p>
          <a:p>
            <a:pPr lvl="1" fontAlgn="base"/>
            <a:r>
              <a:rPr lang="en-US" dirty="0"/>
              <a:t>Orchestrator for Developers</a:t>
            </a:r>
            <a:endParaRPr lang="en-US" sz="1800" dirty="0"/>
          </a:p>
          <a:p>
            <a:pPr lvl="1" fontAlgn="base"/>
            <a:r>
              <a:rPr lang="en-US" dirty="0"/>
              <a:t>Understanding Queues, Asserts, Robot, Environments, Machines in Orchestrator</a:t>
            </a:r>
            <a:endParaRPr lang="en-US" sz="1800" dirty="0"/>
          </a:p>
          <a:p>
            <a:pPr lvl="1" fontAlgn="base"/>
            <a:r>
              <a:rPr lang="en-US" dirty="0"/>
              <a:t>Types of Asserts and Queue Statuses</a:t>
            </a:r>
            <a:endParaRPr lang="en-US" sz="1800" dirty="0"/>
          </a:p>
          <a:p>
            <a:pPr lvl="1" fontAlgn="base"/>
            <a:r>
              <a:rPr lang="en-US" dirty="0"/>
              <a:t>Understanding Triggers </a:t>
            </a:r>
            <a:endParaRPr lang="en-US" sz="1800" dirty="0"/>
          </a:p>
          <a:p>
            <a:pPr lvl="1" fontAlgn="base"/>
            <a:r>
              <a:rPr lang="en-US" dirty="0"/>
              <a:t>How to Deploy Process from Studio to Orchestrator</a:t>
            </a:r>
            <a:endParaRPr lang="en-US" sz="1800" dirty="0"/>
          </a:p>
          <a:p>
            <a:pPr lvl="1" fontAlgn="base"/>
            <a:r>
              <a:rPr lang="en-US" dirty="0"/>
              <a:t>Understanding Package, Process and Jobs</a:t>
            </a:r>
            <a:endParaRPr lang="en-US" sz="1800" dirty="0"/>
          </a:p>
          <a:p>
            <a:pPr lvl="1" fontAlgn="base"/>
            <a:r>
              <a:rPr lang="en-US" dirty="0"/>
              <a:t>Types of Robots</a:t>
            </a:r>
            <a:endParaRPr lang="en-US" sz="1800" dirty="0"/>
          </a:p>
          <a:p>
            <a:pPr lvl="1" fontAlgn="base"/>
            <a:r>
              <a:rPr lang="en-US" dirty="0"/>
              <a:t>BOT deployment and best practices</a:t>
            </a:r>
            <a:br>
              <a:rPr lang="en-US" dirty="0"/>
            </a:br>
            <a:endParaRPr lang="en-US" sz="1800" dirty="0"/>
          </a:p>
          <a:p>
            <a:pPr lvl="1" fontAlgn="base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EE3F-CA05-4154-8234-8263C1059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4" y="698642"/>
            <a:ext cx="4527196" cy="5557695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dirty="0"/>
              <a:t>Robotic Enterprises Framework and Assignments:</a:t>
            </a:r>
            <a:br>
              <a:rPr lang="en-US" b="1" dirty="0"/>
            </a:br>
            <a:endParaRPr lang="en-US" dirty="0"/>
          </a:p>
          <a:p>
            <a:pPr lvl="1" fontAlgn="base"/>
            <a:r>
              <a:rPr lang="en-US" sz="1800" dirty="0"/>
              <a:t>Understanding Robotic Enterprises Framework</a:t>
            </a:r>
          </a:p>
          <a:p>
            <a:pPr lvl="1" fontAlgn="base"/>
            <a:r>
              <a:rPr lang="en-US" sz="1800" dirty="0"/>
              <a:t>RE Framework with Orchestrator </a:t>
            </a:r>
          </a:p>
          <a:p>
            <a:pPr lvl="1" fontAlgn="base"/>
            <a:r>
              <a:rPr lang="en-US" sz="1800" dirty="0"/>
              <a:t>State Machines and Transition </a:t>
            </a:r>
          </a:p>
          <a:p>
            <a:pPr lvl="1" fontAlgn="base"/>
            <a:r>
              <a:rPr lang="en-US" sz="1800" dirty="0"/>
              <a:t>Four Major States in Robotic Enterprises Framework</a:t>
            </a:r>
          </a:p>
          <a:p>
            <a:pPr lvl="1" fontAlgn="base"/>
            <a:r>
              <a:rPr lang="en-US" sz="1800" dirty="0"/>
              <a:t>Run a Simple process with REF</a:t>
            </a:r>
          </a:p>
          <a:p>
            <a:pPr lvl="1" fontAlgn="base"/>
            <a:r>
              <a:rPr lang="en-US" sz="1800" dirty="0"/>
              <a:t>Calculate Client Security Hash Assignment</a:t>
            </a:r>
          </a:p>
          <a:p>
            <a:pPr lvl="1" fontAlgn="base"/>
            <a:r>
              <a:rPr lang="en-US" sz="1800" dirty="0"/>
              <a:t>Generate Yearly Report Assignment</a:t>
            </a:r>
          </a:p>
          <a:p>
            <a:pPr lvl="1" fontAlgn="base"/>
            <a:endParaRPr lang="en-US" sz="1800" dirty="0"/>
          </a:p>
          <a:p>
            <a:r>
              <a:rPr lang="en-US" b="1" dirty="0"/>
              <a:t>Certifications Provided:</a:t>
            </a:r>
            <a:endParaRPr lang="en-US" dirty="0"/>
          </a:p>
          <a:p>
            <a:pPr lvl="1"/>
            <a:r>
              <a:rPr lang="en-US" dirty="0"/>
              <a:t>RPA Developer Foundation</a:t>
            </a:r>
          </a:p>
          <a:p>
            <a:pPr lvl="1" fontAlgn="base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36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AE28-2CDC-44C8-A76F-DA8492E3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RPA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7B99-7494-473C-9470-23DD9E90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RPA – Robotic Process Automation</a:t>
            </a:r>
          </a:p>
          <a:p>
            <a:r>
              <a:rPr lang="en-US" dirty="0"/>
              <a:t>Robotic – An Entity which has the capability to Mimic human Action</a:t>
            </a:r>
          </a:p>
          <a:p>
            <a:r>
              <a:rPr lang="en-US" dirty="0"/>
              <a:t>Process – A sequence of steps , that lead to meaningful activity or task is known as Process</a:t>
            </a:r>
          </a:p>
          <a:p>
            <a:r>
              <a:rPr lang="en-US" dirty="0"/>
              <a:t>Automation – Task happens Automatically , i.e. Without human intervention</a:t>
            </a:r>
          </a:p>
          <a:p>
            <a:r>
              <a:rPr lang="en-US" dirty="0"/>
              <a:t>Robotic Process Automation – Mimicking human behavior to execute a sequence of steps which lead to meaningful activity without human intervention</a:t>
            </a:r>
          </a:p>
          <a:p>
            <a:r>
              <a:rPr lang="en-US" dirty="0"/>
              <a:t>Top Companies Using RPA – Accenture, TCS, Infosys , Wipro ,CTS……</a:t>
            </a:r>
          </a:p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41079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46BF-9AD3-4F73-889E-10FA5CA5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 by RPA?</a:t>
            </a:r>
            <a:br>
              <a:rPr lang="en-US" dirty="0"/>
            </a:b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38CD-6962-4F5B-8648-CDA17BEF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Emails and Attachment</a:t>
            </a:r>
          </a:p>
          <a:p>
            <a:r>
              <a:rPr lang="en-US" dirty="0"/>
              <a:t>Fill the form and move the files and folders</a:t>
            </a:r>
          </a:p>
          <a:p>
            <a:r>
              <a:rPr lang="en-US" dirty="0"/>
              <a:t>Follow if then decision Rules</a:t>
            </a:r>
          </a:p>
          <a:p>
            <a:r>
              <a:rPr lang="en-US" dirty="0"/>
              <a:t>Connect to System APIs</a:t>
            </a:r>
          </a:p>
          <a:p>
            <a:r>
              <a:rPr lang="en-US" dirty="0"/>
              <a:t>Extract Structure Data from documents</a:t>
            </a:r>
          </a:p>
          <a:p>
            <a:r>
              <a:rPr lang="en-US" dirty="0"/>
              <a:t>Make Complex Calculations</a:t>
            </a:r>
          </a:p>
          <a:p>
            <a:r>
              <a:rPr lang="en-US" dirty="0"/>
              <a:t>Monitor Manual Processes and Learn how to perform them</a:t>
            </a:r>
          </a:p>
          <a:p>
            <a:r>
              <a:rPr lang="en-US" dirty="0"/>
              <a:t>Copy and Paste</a:t>
            </a:r>
          </a:p>
          <a:p>
            <a:r>
              <a:rPr lang="en-US" dirty="0"/>
              <a:t>Read and write to Database</a:t>
            </a:r>
          </a:p>
          <a:p>
            <a:r>
              <a:rPr lang="en-US" dirty="0"/>
              <a:t>Scrap data from documents</a:t>
            </a:r>
          </a:p>
          <a:p>
            <a:r>
              <a:rPr lang="en-US" dirty="0"/>
              <a:t>Login to Web or Enterprise Applications &amp; So on……</a:t>
            </a:r>
          </a:p>
          <a:p>
            <a:r>
              <a:rPr lang="en-US" dirty="0"/>
              <a:t>Example : You want to print all the invoices from the email or messages as daily basis</a:t>
            </a:r>
          </a:p>
        </p:txBody>
      </p:sp>
    </p:spTree>
    <p:extLst>
      <p:ext uri="{BB962C8B-B14F-4D97-AF65-F5344CB8AC3E}">
        <p14:creationId xmlns:p14="http://schemas.microsoft.com/office/powerpoint/2010/main" val="217686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CE41-E06C-4492-8C69-BFD37440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RPA and Benefits?</a:t>
            </a:r>
            <a:br>
              <a:rPr lang="en-US" dirty="0"/>
            </a:b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4D66-DEB7-4193-B43C-42DB0234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Something like Humanoid Robot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Process need human Interactions. Can’t not be automated these kind of processes using RPA</a:t>
            </a:r>
          </a:p>
          <a:p>
            <a:r>
              <a:rPr lang="en-US" dirty="0"/>
              <a:t>Something like can entirely replace humans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It can only be used known processes. It does not have brain like human to perform, think and act</a:t>
            </a:r>
          </a:p>
          <a:p>
            <a:r>
              <a:rPr lang="en-US" dirty="0"/>
              <a:t>Something that replicates human cognitive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Lacks on logical thinking and does not make it own decisions(Decision Making)</a:t>
            </a:r>
          </a:p>
          <a:p>
            <a:r>
              <a:rPr lang="en-US" dirty="0"/>
              <a:t>Customer Benefits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Time Consuming, Error free, Reduce cost, Work quick as scheduled, Accurate result, Higher productivity</a:t>
            </a:r>
          </a:p>
        </p:txBody>
      </p:sp>
    </p:spTree>
    <p:extLst>
      <p:ext uri="{BB962C8B-B14F-4D97-AF65-F5344CB8AC3E}">
        <p14:creationId xmlns:p14="http://schemas.microsoft.com/office/powerpoint/2010/main" val="324948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5CF2-EAA9-4EF9-A382-ACB48BAA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and Features in RPA</a:t>
            </a:r>
            <a:br>
              <a:rPr lang="en-US" dirty="0"/>
            </a:br>
            <a:br>
              <a:rPr lang="en-US" dirty="0"/>
            </a:br>
            <a:endParaRPr lang="ta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8BC7AD-2D91-4169-85B6-57E4A8934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092595"/>
              </p:ext>
            </p:extLst>
          </p:nvPr>
        </p:nvGraphicFramePr>
        <p:xfrm>
          <a:off x="534256" y="1152983"/>
          <a:ext cx="10397447" cy="4899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282">
                  <a:extLst>
                    <a:ext uri="{9D8B030D-6E8A-4147-A177-3AD203B41FA5}">
                      <a16:colId xmlns:a16="http://schemas.microsoft.com/office/drawing/2014/main" val="3960203674"/>
                    </a:ext>
                  </a:extLst>
                </a:gridCol>
                <a:gridCol w="1894956">
                  <a:extLst>
                    <a:ext uri="{9D8B030D-6E8A-4147-A177-3AD203B41FA5}">
                      <a16:colId xmlns:a16="http://schemas.microsoft.com/office/drawing/2014/main" val="3852178161"/>
                    </a:ext>
                  </a:extLst>
                </a:gridCol>
                <a:gridCol w="2213734">
                  <a:extLst>
                    <a:ext uri="{9D8B030D-6E8A-4147-A177-3AD203B41FA5}">
                      <a16:colId xmlns:a16="http://schemas.microsoft.com/office/drawing/2014/main" val="995913761"/>
                    </a:ext>
                  </a:extLst>
                </a:gridCol>
                <a:gridCol w="2355411">
                  <a:extLst>
                    <a:ext uri="{9D8B030D-6E8A-4147-A177-3AD203B41FA5}">
                      <a16:colId xmlns:a16="http://schemas.microsoft.com/office/drawing/2014/main" val="504316501"/>
                    </a:ext>
                  </a:extLst>
                </a:gridCol>
                <a:gridCol w="3170064">
                  <a:extLst>
                    <a:ext uri="{9D8B030D-6E8A-4147-A177-3AD203B41FA5}">
                      <a16:colId xmlns:a16="http://schemas.microsoft.com/office/drawing/2014/main" val="4094296291"/>
                    </a:ext>
                  </a:extLst>
                </a:gridCol>
              </a:tblGrid>
              <a:tr h="463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No.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Latha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Features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OpenSans-SemiBol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Automation Anywhere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Latha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Blue prism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OpenSans-SemiBol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UiPath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OpenSans-SemiBold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2282089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algn="ctr" fontAlgn="ctr"/>
                      <a:r>
                        <a:rPr lang="ta-IN" sz="900" u="none" strike="noStrike" dirty="0">
                          <a:effectLst/>
                        </a:rPr>
                        <a:t>1</a:t>
                      </a:r>
                      <a:endParaRPr lang="ta-IN" sz="900" b="1" i="0" u="none" strike="noStrike" dirty="0">
                        <a:solidFill>
                          <a:srgbClr val="2389F2"/>
                        </a:solidFill>
                        <a:effectLst/>
                        <a:latin typeface="OpenSans-SemiBold"/>
                      </a:endParaRPr>
                    </a:p>
                  </a:txBody>
                  <a:tcPr marL="2476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Pricing</a:t>
                      </a:r>
                      <a:endParaRPr lang="en-US" sz="900" b="0" i="0" u="none" strike="noStrike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High</a:t>
                      </a:r>
                      <a:endParaRPr lang="en-US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Moderate</a:t>
                      </a:r>
                      <a:endParaRPr lang="en-US" sz="900" b="0" i="0" u="none" strike="noStrike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extLst>
                  <a:ext uri="{0D108BD9-81ED-4DB2-BD59-A6C34878D82A}">
                    <a16:rowId xmlns:a16="http://schemas.microsoft.com/office/drawing/2014/main" val="3871235572"/>
                  </a:ext>
                </a:extLst>
              </a:tr>
              <a:tr h="783780">
                <a:tc>
                  <a:txBody>
                    <a:bodyPr/>
                    <a:lstStyle/>
                    <a:p>
                      <a:pPr algn="ctr" fontAlgn="ctr"/>
                      <a:r>
                        <a:rPr lang="ta-IN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ta-IN" sz="900" b="0" i="0" u="none" strike="noStrike" dirty="0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6350" marR="2476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Architecture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Client Server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Client Server. Faster than AA.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Web-based Orchestrator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extLst>
                  <a:ext uri="{0D108BD9-81ED-4DB2-BD59-A6C34878D82A}">
                    <a16:rowId xmlns:a16="http://schemas.microsoft.com/office/drawing/2014/main" val="877515702"/>
                  </a:ext>
                </a:extLst>
              </a:tr>
              <a:tr h="1090937">
                <a:tc>
                  <a:txBody>
                    <a:bodyPr/>
                    <a:lstStyle/>
                    <a:p>
                      <a:pPr algn="ctr" fontAlgn="ctr"/>
                      <a:r>
                        <a:rPr lang="ta-IN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ta-IN" sz="900" b="0" i="0" u="none" strike="noStrike" dirty="0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6350" marR="2476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Trail Versions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Trial Version is available but expires after 30 days.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Trial Version is available but expires after 30 days.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It has community edition/ free edition where you can use it for lifetime free.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extLst>
                  <a:ext uri="{0D108BD9-81ED-4DB2-BD59-A6C34878D82A}">
                    <a16:rowId xmlns:a16="http://schemas.microsoft.com/office/drawing/2014/main" val="552167908"/>
                  </a:ext>
                </a:extLst>
              </a:tr>
              <a:tr h="942653">
                <a:tc>
                  <a:txBody>
                    <a:bodyPr/>
                    <a:lstStyle/>
                    <a:p>
                      <a:pPr algn="ctr" fontAlgn="ctr"/>
                      <a:r>
                        <a:rPr lang="ta-IN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ta-IN" sz="900" b="0" i="0" u="none" strike="noStrike" dirty="0">
                        <a:solidFill>
                          <a:srgbClr val="00B050"/>
                        </a:solidFill>
                        <a:effectLst/>
                        <a:latin typeface="OpenSans-Regular"/>
                      </a:endParaRPr>
                    </a:p>
                  </a:txBody>
                  <a:tcPr marL="6350" marR="2476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Learning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Script based. Basic programming is required.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Visual Designer. Easy to use. Drag and drop functionalities.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Visual Designer. Easy to use. Drag and drop functionalities.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extLst>
                  <a:ext uri="{0D108BD9-81ED-4DB2-BD59-A6C34878D82A}">
                    <a16:rowId xmlns:a16="http://schemas.microsoft.com/office/drawing/2014/main" val="2593673547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algn="ctr" fontAlgn="ctr"/>
                      <a:r>
                        <a:rPr lang="ta-IN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ta-IN" sz="900" b="0" i="0" u="none" strike="noStrike" dirty="0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6350" marR="2476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Macro Recorders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Present.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Absent.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Present.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extLst>
                  <a:ext uri="{0D108BD9-81ED-4DB2-BD59-A6C34878D82A}">
                    <a16:rowId xmlns:a16="http://schemas.microsoft.com/office/drawing/2014/main" val="2692535036"/>
                  </a:ext>
                </a:extLst>
              </a:tr>
              <a:tr h="333077">
                <a:tc>
                  <a:txBody>
                    <a:bodyPr/>
                    <a:lstStyle/>
                    <a:p>
                      <a:pPr algn="ctr" fontAlgn="ctr"/>
                      <a:r>
                        <a:rPr lang="ta-IN" sz="900" u="none" strike="noStrike" dirty="0">
                          <a:effectLst/>
                        </a:rPr>
                        <a:t>6</a:t>
                      </a:r>
                      <a:endParaRPr lang="ta-IN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6350" marR="2476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Cognitive capability &amp; Reusability</a:t>
                      </a:r>
                      <a:endParaRPr lang="en-US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Very high.</a:t>
                      </a:r>
                      <a:endParaRPr lang="en-US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High</a:t>
                      </a:r>
                      <a:endParaRPr lang="en-US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High</a:t>
                      </a:r>
                      <a:endParaRPr lang="en-US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extLst>
                  <a:ext uri="{0D108BD9-81ED-4DB2-BD59-A6C34878D82A}">
                    <a16:rowId xmlns:a16="http://schemas.microsoft.com/office/drawing/2014/main" val="2320876994"/>
                  </a:ext>
                </a:extLst>
              </a:tr>
              <a:tr h="308224">
                <a:tc>
                  <a:txBody>
                    <a:bodyPr/>
                    <a:lstStyle/>
                    <a:p>
                      <a:pPr algn="ctr" fontAlgn="ctr"/>
                      <a:r>
                        <a:rPr lang="ta-IN" sz="900" u="none" strike="noStrike" dirty="0">
                          <a:effectLst/>
                        </a:rPr>
                        <a:t>7</a:t>
                      </a:r>
                      <a:endParaRPr lang="ta-IN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6350" marR="2476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Scalability</a:t>
                      </a:r>
                      <a:endParaRPr lang="en-US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Limited</a:t>
                      </a:r>
                      <a:endParaRPr lang="en-US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Good with excellent execution speed</a:t>
                      </a:r>
                      <a:endParaRPr lang="en-US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Good with moderate execution speed</a:t>
                      </a:r>
                      <a:endParaRPr lang="en-US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247650" marR="6350" marT="6350" marB="0" anchor="b"/>
                </a:tc>
                <a:extLst>
                  <a:ext uri="{0D108BD9-81ED-4DB2-BD59-A6C34878D82A}">
                    <a16:rowId xmlns:a16="http://schemas.microsoft.com/office/drawing/2014/main" val="2805624679"/>
                  </a:ext>
                </a:extLst>
              </a:tr>
              <a:tr h="193792">
                <a:tc>
                  <a:txBody>
                    <a:bodyPr/>
                    <a:lstStyle/>
                    <a:p>
                      <a:pPr algn="ctr" fontAlgn="ctr"/>
                      <a:r>
                        <a:rPr lang="ta-IN" sz="900" u="none" strike="noStrike" dirty="0">
                          <a:effectLst/>
                        </a:rPr>
                        <a:t>8</a:t>
                      </a:r>
                      <a:endParaRPr lang="ta-IN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Community Forum</a:t>
                      </a:r>
                      <a:endParaRPr lang="en-US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Medium</a:t>
                      </a:r>
                      <a:endParaRPr lang="en-US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Medium</a:t>
                      </a:r>
                      <a:endParaRPr lang="en-US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High</a:t>
                      </a:r>
                      <a:endParaRPr lang="en-US" sz="900" b="0" i="0" u="none" strike="noStrike" dirty="0">
                        <a:solidFill>
                          <a:srgbClr val="212529"/>
                        </a:solidFill>
                        <a:effectLst/>
                        <a:latin typeface="OpenSans-Regula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180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5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CF9C-48B2-4206-84DD-2AB75155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to Download </a:t>
            </a:r>
            <a:r>
              <a:rPr lang="en-US" dirty="0"/>
              <a:t>UiPath?</a:t>
            </a:r>
            <a:br>
              <a:rPr lang="en-US" dirty="0"/>
            </a:b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9AE0-F138-42F1-B142-62087568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following URL(</a:t>
            </a:r>
            <a:r>
              <a:rPr lang="en-US" dirty="0">
                <a:hlinkClick r:id="rId2"/>
              </a:rPr>
              <a:t>https://www.uipath.com/fr/start-trial</a:t>
            </a:r>
            <a:r>
              <a:rPr lang="en-US" dirty="0"/>
              <a:t>)</a:t>
            </a:r>
          </a:p>
          <a:p>
            <a:r>
              <a:rPr lang="en-US" dirty="0"/>
              <a:t>Select Community Cloud “Try It” option</a:t>
            </a:r>
          </a:p>
          <a:p>
            <a:r>
              <a:rPr lang="en-US" dirty="0"/>
              <a:t>Signup or Sign in Google or Microsoft or LinkedIn account</a:t>
            </a:r>
          </a:p>
          <a:p>
            <a:r>
              <a:rPr lang="en-US" dirty="0">
                <a:hlinkClick r:id="rId3"/>
              </a:rPr>
              <a:t>https://cloud.uipath.com/</a:t>
            </a:r>
            <a:r>
              <a:rPr lang="en-US" dirty="0"/>
              <a:t> portal will be displayed once signed in</a:t>
            </a:r>
          </a:p>
          <a:p>
            <a:r>
              <a:rPr lang="en-US" dirty="0"/>
              <a:t>Go to Help page and download Community stable version </a:t>
            </a:r>
          </a:p>
          <a:p>
            <a:r>
              <a:rPr lang="en-US" dirty="0"/>
              <a:t>Run downloaded UiPath software</a:t>
            </a:r>
          </a:p>
          <a:p>
            <a:r>
              <a:rPr lang="en-US" dirty="0"/>
              <a:t>Select community License and Stable Options</a:t>
            </a:r>
          </a:p>
          <a:p>
            <a:r>
              <a:rPr lang="en-US" dirty="0"/>
              <a:t>Close “Welcome to Studio” window and other initial setup windows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428896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5A94-EA0E-4C64-A799-1FD54AEA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UiPath</a:t>
            </a:r>
            <a:br>
              <a:rPr lang="en-US" dirty="0"/>
            </a:b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ED5F-FD97-4CB7-8A88-94003C72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– An Activity is the smallest action in UiPath. For Example: Clicking the right button on the mouse, Typing something with keyboard ,Copy &amp; Paste text and So on..</a:t>
            </a:r>
          </a:p>
          <a:p>
            <a:r>
              <a:rPr lang="en-US" dirty="0"/>
              <a:t> Sequence – A sequence is a series of activities ,that does a meaningful task. For Example: Logging into your email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404049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A40E-F986-4021-B3F8-09C908A8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Types</a:t>
            </a:r>
            <a:br>
              <a:rPr lang="en-US" dirty="0"/>
            </a:b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9237-F769-4DAD-85C8-5C7AB7EE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Process </a:t>
            </a:r>
            <a:r>
              <a:rPr lang="en-US" dirty="0"/>
              <a:t>– It’s blank project to design a new automation process</a:t>
            </a:r>
          </a:p>
          <a:p>
            <a:r>
              <a:rPr lang="en-US" b="1" dirty="0"/>
              <a:t>Library</a:t>
            </a:r>
            <a:r>
              <a:rPr lang="en-US" dirty="0"/>
              <a:t> –Reusable components can be published as Library. Library can be added as a dependencies to the automation process.</a:t>
            </a:r>
            <a:endParaRPr lang="en-IN" dirty="0"/>
          </a:p>
          <a:p>
            <a:r>
              <a:rPr lang="en-IN" b="1" dirty="0"/>
              <a:t>Orchestration Process </a:t>
            </a:r>
            <a:r>
              <a:rPr lang="en-IN" dirty="0"/>
              <a:t>– Implement a process through service orchestration and Human intervention as well as Long running transactions</a:t>
            </a:r>
          </a:p>
          <a:p>
            <a:r>
              <a:rPr lang="en-IN" b="1" dirty="0"/>
              <a:t>Background Processes – </a:t>
            </a:r>
            <a:r>
              <a:rPr lang="en-IN" dirty="0"/>
              <a:t>Run without Human interaction. Multiple background processes can be concurrently run on the same robot.</a:t>
            </a:r>
          </a:p>
          <a:p>
            <a:r>
              <a:rPr lang="en-IN" b="1" dirty="0"/>
              <a:t>Robotic Enterprises Framework </a:t>
            </a:r>
            <a:r>
              <a:rPr lang="en-IN" dirty="0"/>
              <a:t>– Can Create transactional Business process for large scale deployment.</a:t>
            </a:r>
          </a:p>
          <a:p>
            <a:r>
              <a:rPr lang="en-IN" b="1" dirty="0"/>
              <a:t>Trigger Based Attended Automation </a:t>
            </a:r>
            <a:r>
              <a:rPr lang="en-IN" dirty="0"/>
              <a:t>– Trigger an automation in response to mouse or keyboard user events</a:t>
            </a:r>
          </a:p>
          <a:p>
            <a:r>
              <a:rPr lang="en-IN" b="1" dirty="0"/>
              <a:t>Transactional Process </a:t>
            </a:r>
            <a:r>
              <a:rPr lang="en-IN" dirty="0"/>
              <a:t>– Model a Process as a flowchart diagram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51323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4E9C-FF06-4A00-84A3-27A7102C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A8C3-301F-401F-95B0-4FC8FC419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36862"/>
          </a:xfrm>
        </p:spPr>
        <p:txBody>
          <a:bodyPr/>
          <a:lstStyle/>
          <a:p>
            <a:r>
              <a:rPr lang="en-US" dirty="0"/>
              <a:t>Hello world Program using UiPath</a:t>
            </a:r>
          </a:p>
          <a:p>
            <a:r>
              <a:rPr lang="en-US" dirty="0"/>
              <a:t>What’s App Automation Using UiPath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716911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990</Words>
  <Application>Microsoft Office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Century Gothic</vt:lpstr>
      <vt:lpstr>Latha</vt:lpstr>
      <vt:lpstr>OpenSans-Regular</vt:lpstr>
      <vt:lpstr>OpenSans-SemiBold</vt:lpstr>
      <vt:lpstr>Wingdings</vt:lpstr>
      <vt:lpstr>Wingdings 3</vt:lpstr>
      <vt:lpstr>Ion</vt:lpstr>
      <vt:lpstr>Agenda</vt:lpstr>
      <vt:lpstr>What is RPA</vt:lpstr>
      <vt:lpstr>What can be done by RPA? </vt:lpstr>
      <vt:lpstr>What is Not RPA and Benefits? </vt:lpstr>
      <vt:lpstr>Various Tools and Features in RPA  </vt:lpstr>
      <vt:lpstr>How to Download UiPath? </vt:lpstr>
      <vt:lpstr>Key Concepts of UiPath </vt:lpstr>
      <vt:lpstr>Project Types </vt:lpstr>
      <vt:lpstr>Hands On</vt:lpstr>
      <vt:lpstr>Curriculum</vt:lpstr>
      <vt:lpstr>Curriculum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Ramadoss, Stalin</dc:creator>
  <cp:lastModifiedBy>Ramadoss, Stalin</cp:lastModifiedBy>
  <cp:revision>41</cp:revision>
  <dcterms:created xsi:type="dcterms:W3CDTF">2020-09-01T11:33:00Z</dcterms:created>
  <dcterms:modified xsi:type="dcterms:W3CDTF">2020-10-21T02:15:36Z</dcterms:modified>
</cp:coreProperties>
</file>