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1B23-C39F-4F24-8490-C9A4721B7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21CD655B-1975-4F35-8A4E-03E99E4EC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2AD8AD65-BFB9-40D1-8895-F63298E482BD}"/>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FF8DF28D-CA23-427B-B72F-1CFDDE15BAA5}"/>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AB358F7-77C8-45A9-AC78-A82676C2A20C}"/>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209491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2FC5-C967-4E4C-9E49-483AE24B1876}"/>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A85B1237-EAC8-49BB-B618-AD3635F4E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E8D3E05D-F877-44D3-B36F-93ECE9DB1FB3}"/>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767F0C7C-786F-45A5-8068-5540156BF88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92120ED1-FA09-4250-AA45-523ABB3D173E}"/>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343725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16189-C61E-4D86-B780-C96874CB94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9DE3D2EB-9BDF-458D-931E-426E94B517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2FB9B5A1-7815-4BC4-B2E4-491B4BD30D31}"/>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319934D7-AE67-4207-8A7D-EC0284ADB23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F4CAD793-E27C-416A-A015-938116280CF4}"/>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22822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9CCF-E649-4D8D-AFB2-75FCBCB79250}"/>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097666A8-51C2-4D24-A510-B2BB6D81B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D1F3A5BC-9401-4255-A6B9-E35384D31B74}"/>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994A6C56-F680-4B6E-ADB3-FF4B253243B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DD2809CE-19D2-4100-BBF9-19182DA864F3}"/>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268631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9D1-0B9E-4E10-9717-164508AC7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B44D29D8-4E0A-491E-98C4-46FBA3A4D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EE2D8-4990-4074-A93A-8BDF8D3ACCDB}"/>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8226F5AC-95C6-4E5D-B9D2-C41F0D87E749}"/>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32500EE9-7BC4-447A-8AE8-0C6FA2B1DC21}"/>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143732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A8D3-70E9-4CB6-A976-15A0A01CE78C}"/>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D086432B-7F7A-4E0C-8E5F-1B34D431D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9648D39B-CA82-4BED-A6EB-10704B163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08466276-55BC-422D-A866-F639A64B92D8}"/>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6" name="Footer Placeholder 5">
            <a:extLst>
              <a:ext uri="{FF2B5EF4-FFF2-40B4-BE49-F238E27FC236}">
                <a16:creationId xmlns:a16="http://schemas.microsoft.com/office/drawing/2014/main" id="{8AB3DA6C-B1B0-4668-BD6F-D3F471CDE4AB}"/>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54A926C4-B119-44C0-88EC-B89EC7150428}"/>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35879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5CDE-1DC2-42B8-9FF7-523D0BC85D30}"/>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FC0FFA81-6CD7-4C0A-99CE-E4D6528C2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F5292-DCB7-404A-B82C-425E7A4105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1A9FD6ED-992B-4F60-98D4-B3D0231CF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FADDE-233D-4520-9409-0EF4D21072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D4A9EFF8-C80E-4265-B81F-874AD8687141}"/>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8" name="Footer Placeholder 7">
            <a:extLst>
              <a:ext uri="{FF2B5EF4-FFF2-40B4-BE49-F238E27FC236}">
                <a16:creationId xmlns:a16="http://schemas.microsoft.com/office/drawing/2014/main" id="{702ED634-966C-40B3-82EC-5C5FBA1DC4DC}"/>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C76E7DC3-7596-40F1-A4EE-2DF8B106A3C9}"/>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139367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9530-0FAF-42A2-98F5-72656014B5DC}"/>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EAD5C084-A5F9-4682-9530-AE439DF11188}"/>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4" name="Footer Placeholder 3">
            <a:extLst>
              <a:ext uri="{FF2B5EF4-FFF2-40B4-BE49-F238E27FC236}">
                <a16:creationId xmlns:a16="http://schemas.microsoft.com/office/drawing/2014/main" id="{F87887BA-7C44-4A63-AF97-AD82BA7298A4}"/>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7DFDF11A-D5C5-4CED-A265-701CB5DA7231}"/>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413007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37008-7058-4000-AD64-74FD802B012A}"/>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3" name="Footer Placeholder 2">
            <a:extLst>
              <a:ext uri="{FF2B5EF4-FFF2-40B4-BE49-F238E27FC236}">
                <a16:creationId xmlns:a16="http://schemas.microsoft.com/office/drawing/2014/main" id="{55B6E759-DB2A-4009-A2DF-52D5FA790770}"/>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402D5C83-8CE3-43AD-9263-5E07389BB7D2}"/>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19474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D198-C678-41CC-8288-B2F27BF81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BB809455-3E00-421F-A995-38FECE548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B49604E7-4C78-4A7E-9768-0384B208F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1FC79-EC0F-4537-BA09-F7B8B81BAF00}"/>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6" name="Footer Placeholder 5">
            <a:extLst>
              <a:ext uri="{FF2B5EF4-FFF2-40B4-BE49-F238E27FC236}">
                <a16:creationId xmlns:a16="http://schemas.microsoft.com/office/drawing/2014/main" id="{02A3BC49-80C9-4673-BB27-57C5DE709C6B}"/>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78089575-9397-4E46-AAD7-9F2BB5B9DB14}"/>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180228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805-84EC-40FA-9B59-A00BF615E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DD7FB2D5-E7CB-4BAA-868C-2E4A8FAD1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A9DD2B62-2F8D-45B4-A846-798BB83EA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666B1-084C-40F3-8C67-E3123BAFC17A}"/>
              </a:ext>
            </a:extLst>
          </p:cNvPr>
          <p:cNvSpPr>
            <a:spLocks noGrp="1"/>
          </p:cNvSpPr>
          <p:nvPr>
            <p:ph type="dt" sz="half" idx="10"/>
          </p:nvPr>
        </p:nvSpPr>
        <p:spPr/>
        <p:txBody>
          <a:bodyPr/>
          <a:lstStyle/>
          <a:p>
            <a:fld id="{07BE59A8-BE3F-4F3A-B697-98B56F815D29}" type="datetimeFigureOut">
              <a:rPr lang="ta-IN" smtClean="0"/>
              <a:t>12-10-2020</a:t>
            </a:fld>
            <a:endParaRPr lang="ta-IN"/>
          </a:p>
        </p:txBody>
      </p:sp>
      <p:sp>
        <p:nvSpPr>
          <p:cNvPr id="6" name="Footer Placeholder 5">
            <a:extLst>
              <a:ext uri="{FF2B5EF4-FFF2-40B4-BE49-F238E27FC236}">
                <a16:creationId xmlns:a16="http://schemas.microsoft.com/office/drawing/2014/main" id="{CC21A103-12CE-4D04-ACA9-501AD8F3E55C}"/>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5A56DAC1-E4F2-4AE0-804F-08B7382782E1}"/>
              </a:ext>
            </a:extLst>
          </p:cNvPr>
          <p:cNvSpPr>
            <a:spLocks noGrp="1"/>
          </p:cNvSpPr>
          <p:nvPr>
            <p:ph type="sldNum" sz="quarter" idx="12"/>
          </p:nvPr>
        </p:nvSpPr>
        <p:spPr/>
        <p:txBody>
          <a:bodyPr/>
          <a:lstStyle/>
          <a:p>
            <a:fld id="{A604675B-9DD3-43F8-9C1A-B7516EE22096}" type="slidenum">
              <a:rPr lang="ta-IN" smtClean="0"/>
              <a:t>‹#›</a:t>
            </a:fld>
            <a:endParaRPr lang="ta-IN"/>
          </a:p>
        </p:txBody>
      </p:sp>
    </p:spTree>
    <p:extLst>
      <p:ext uri="{BB962C8B-B14F-4D97-AF65-F5344CB8AC3E}">
        <p14:creationId xmlns:p14="http://schemas.microsoft.com/office/powerpoint/2010/main" val="180409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61152-2947-4016-A2BA-47CCCA438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C8320A08-3A2B-4C08-81F5-D7964A51E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48E7A26C-705C-481E-B1B7-923650377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E59A8-BE3F-4F3A-B697-98B56F815D29}" type="datetimeFigureOut">
              <a:rPr lang="ta-IN" smtClean="0"/>
              <a:t>12-10-2020</a:t>
            </a:fld>
            <a:endParaRPr lang="ta-IN"/>
          </a:p>
        </p:txBody>
      </p:sp>
      <p:sp>
        <p:nvSpPr>
          <p:cNvPr id="5" name="Footer Placeholder 4">
            <a:extLst>
              <a:ext uri="{FF2B5EF4-FFF2-40B4-BE49-F238E27FC236}">
                <a16:creationId xmlns:a16="http://schemas.microsoft.com/office/drawing/2014/main" id="{AB3127A9-0105-4840-96FD-B6720F18D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F354678A-D059-4E69-AEEF-E4F00591D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4675B-9DD3-43F8-9C1A-B7516EE22096}" type="slidenum">
              <a:rPr lang="ta-IN" smtClean="0"/>
              <a:t>‹#›</a:t>
            </a:fld>
            <a:endParaRPr lang="ta-IN"/>
          </a:p>
        </p:txBody>
      </p:sp>
    </p:spTree>
    <p:extLst>
      <p:ext uri="{BB962C8B-B14F-4D97-AF65-F5344CB8AC3E}">
        <p14:creationId xmlns:p14="http://schemas.microsoft.com/office/powerpoint/2010/main" val="770977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latform.uipat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E3E2-B076-445C-9021-D9DE83C3B014}"/>
              </a:ext>
            </a:extLst>
          </p:cNvPr>
          <p:cNvSpPr>
            <a:spLocks noGrp="1"/>
          </p:cNvSpPr>
          <p:nvPr>
            <p:ph type="title"/>
          </p:nvPr>
        </p:nvSpPr>
        <p:spPr>
          <a:xfrm>
            <a:off x="838200" y="365126"/>
            <a:ext cx="10515600" cy="456808"/>
          </a:xfrm>
        </p:spPr>
        <p:txBody>
          <a:bodyPr>
            <a:normAutofit fontScale="90000"/>
          </a:bodyPr>
          <a:lstStyle/>
          <a:p>
            <a:r>
              <a:rPr lang="en-US" b="1" dirty="0"/>
              <a:t>What is Orchestrator?</a:t>
            </a:r>
            <a:br>
              <a:rPr lang="en-US" b="1" dirty="0"/>
            </a:br>
            <a:endParaRPr lang="ta-IN" dirty="0"/>
          </a:p>
        </p:txBody>
      </p:sp>
      <p:sp>
        <p:nvSpPr>
          <p:cNvPr id="3" name="Content Placeholder 2">
            <a:extLst>
              <a:ext uri="{FF2B5EF4-FFF2-40B4-BE49-F238E27FC236}">
                <a16:creationId xmlns:a16="http://schemas.microsoft.com/office/drawing/2014/main" id="{C2F408C8-AFE2-4B78-9C61-E2C469465213}"/>
              </a:ext>
            </a:extLst>
          </p:cNvPr>
          <p:cNvSpPr>
            <a:spLocks noGrp="1"/>
          </p:cNvSpPr>
          <p:nvPr>
            <p:ph idx="1"/>
          </p:nvPr>
        </p:nvSpPr>
        <p:spPr>
          <a:xfrm>
            <a:off x="838200" y="657546"/>
            <a:ext cx="10515600" cy="5519417"/>
          </a:xfrm>
        </p:spPr>
        <p:txBody>
          <a:bodyPr>
            <a:normAutofit fontScale="77500" lnSpcReduction="20000"/>
          </a:bodyPr>
          <a:lstStyle/>
          <a:p>
            <a:r>
              <a:rPr lang="en-US" dirty="0"/>
              <a:t>Orchestrator is the component of UiPath Suite through which the automation workflows developed in Studio are published, assigned to robots and executed. It comes in the form of a web application that enables the management of robots, activity packages, data to be processed, execution schedules, as well as other assets.</a:t>
            </a:r>
          </a:p>
          <a:p>
            <a:r>
              <a:rPr lang="en-US" dirty="0"/>
              <a:t>Orchestrator is ideal for large deployments of robots covering complex processes, but it can also be deployed in scenarios dealing with short and repetitive processes and fewer robots.</a:t>
            </a:r>
          </a:p>
          <a:p>
            <a:r>
              <a:rPr lang="en-US" b="1" dirty="0"/>
              <a:t>What are Orchestrator's capabilities?</a:t>
            </a:r>
          </a:p>
          <a:p>
            <a:pPr lvl="1"/>
            <a:r>
              <a:rPr lang="en-US" dirty="0"/>
              <a:t>Provisioning - creates and maintains the connection with the robots.</a:t>
            </a:r>
          </a:p>
          <a:p>
            <a:pPr lvl="1"/>
            <a:r>
              <a:rPr lang="en-US" dirty="0"/>
              <a:t>Deployment - ensures the delivery of the workflows for execution, either immediately or using schedules.</a:t>
            </a:r>
          </a:p>
          <a:p>
            <a:pPr lvl="1"/>
            <a:r>
              <a:rPr lang="en-US" dirty="0"/>
              <a:t>Configuration - enables the creation, configuration and maintenance of groups of robots and the execution of tasks.</a:t>
            </a:r>
          </a:p>
          <a:p>
            <a:pPr lvl="1"/>
            <a:r>
              <a:rPr lang="en-US" dirty="0"/>
              <a:t>Queues - the data that needs to be processed is broken down to indivisible operations called transactions. Queues can store any number of transactions and they facilitate their distribution, execution and monitoring.</a:t>
            </a:r>
          </a:p>
          <a:p>
            <a:pPr lvl="1"/>
            <a:r>
              <a:rPr lang="en-US" dirty="0"/>
              <a:t>Monitoring - keeps track of robot identification data and maintains user permissions.</a:t>
            </a:r>
          </a:p>
          <a:p>
            <a:pPr lvl="1"/>
            <a:r>
              <a:rPr lang="en-US" dirty="0"/>
              <a:t>Logging - stores and indexes the logs to an SQL database and/or </a:t>
            </a:r>
            <a:r>
              <a:rPr lang="en-US" dirty="0" err="1"/>
              <a:t>ElasticSearch</a:t>
            </a:r>
            <a:r>
              <a:rPr lang="en-US" dirty="0"/>
              <a:t>.</a:t>
            </a:r>
          </a:p>
          <a:p>
            <a:pPr lvl="1"/>
            <a:r>
              <a:rPr lang="en-US" dirty="0"/>
              <a:t>Inter-connectivity - acts as the centralized point of communication for 3rd party solutions or applications, and can be used for storing activity packages, libraries and other assets (such as credentials).</a:t>
            </a:r>
          </a:p>
        </p:txBody>
      </p:sp>
    </p:spTree>
    <p:extLst>
      <p:ext uri="{BB962C8B-B14F-4D97-AF65-F5344CB8AC3E}">
        <p14:creationId xmlns:p14="http://schemas.microsoft.com/office/powerpoint/2010/main" val="427909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AD59-E4D9-4D42-A449-28DADFC489E3}"/>
              </a:ext>
            </a:extLst>
          </p:cNvPr>
          <p:cNvSpPr>
            <a:spLocks noGrp="1"/>
          </p:cNvSpPr>
          <p:nvPr>
            <p:ph type="title"/>
          </p:nvPr>
        </p:nvSpPr>
        <p:spPr>
          <a:xfrm>
            <a:off x="838200" y="365125"/>
            <a:ext cx="10515600" cy="672565"/>
          </a:xfrm>
        </p:spPr>
        <p:txBody>
          <a:bodyPr>
            <a:normAutofit fontScale="90000"/>
          </a:bodyPr>
          <a:lstStyle/>
          <a:p>
            <a:br>
              <a:rPr lang="en-US" dirty="0">
                <a:effectLst/>
              </a:rPr>
            </a:br>
            <a:r>
              <a:rPr lang="en-US" b="1" dirty="0">
                <a:effectLst/>
              </a:rPr>
              <a:t>Practice 2 - Publish a package to Orchestrator</a:t>
            </a:r>
            <a:br>
              <a:rPr lang="en-US" dirty="0">
                <a:effectLst/>
              </a:rPr>
            </a:br>
            <a:endParaRPr lang="ta-IN" dirty="0"/>
          </a:p>
        </p:txBody>
      </p:sp>
      <p:sp>
        <p:nvSpPr>
          <p:cNvPr id="3" name="Content Placeholder 2">
            <a:extLst>
              <a:ext uri="{FF2B5EF4-FFF2-40B4-BE49-F238E27FC236}">
                <a16:creationId xmlns:a16="http://schemas.microsoft.com/office/drawing/2014/main" id="{91F9D712-B57A-4736-B6A6-C7156428AC4D}"/>
              </a:ext>
            </a:extLst>
          </p:cNvPr>
          <p:cNvSpPr>
            <a:spLocks noGrp="1"/>
          </p:cNvSpPr>
          <p:nvPr>
            <p:ph idx="1"/>
          </p:nvPr>
        </p:nvSpPr>
        <p:spPr>
          <a:xfrm>
            <a:off x="838200" y="1037690"/>
            <a:ext cx="10515600" cy="5139273"/>
          </a:xfrm>
        </p:spPr>
        <p:txBody>
          <a:bodyPr/>
          <a:lstStyle/>
          <a:p>
            <a:r>
              <a:rPr lang="en-US" b="1" dirty="0">
                <a:effectLst/>
              </a:rPr>
              <a:t>Publish a package in Orchestrator - Assignment</a:t>
            </a:r>
          </a:p>
          <a:p>
            <a:pPr lvl="1"/>
            <a:r>
              <a:rPr lang="en-US" dirty="0">
                <a:effectLst/>
              </a:rPr>
              <a:t>After you have connected your Robot to Orchestrator, you want to test publishing a package. Select any project you have previously worked on locally and publish it to Orchestrator.</a:t>
            </a:r>
          </a:p>
          <a:p>
            <a:r>
              <a:rPr lang="en-US" b="1" dirty="0">
                <a:effectLst/>
              </a:rPr>
              <a:t>Practice 2 - Solution</a:t>
            </a:r>
          </a:p>
          <a:p>
            <a:pPr lvl="1"/>
            <a:r>
              <a:rPr lang="en-US" b="1" dirty="0">
                <a:effectLst/>
              </a:rPr>
              <a:t>Open a project</a:t>
            </a:r>
            <a:r>
              <a:rPr lang="en-US" dirty="0">
                <a:effectLst/>
              </a:rPr>
              <a:t> in UiPath Studio</a:t>
            </a:r>
          </a:p>
          <a:p>
            <a:pPr lvl="1"/>
            <a:r>
              <a:rPr lang="en-US" dirty="0">
                <a:effectLst/>
              </a:rPr>
              <a:t>Click on the '</a:t>
            </a:r>
            <a:r>
              <a:rPr lang="en-US" b="1" dirty="0">
                <a:effectLst/>
              </a:rPr>
              <a:t>Publish</a:t>
            </a:r>
            <a:r>
              <a:rPr lang="en-US" dirty="0">
                <a:effectLst/>
              </a:rPr>
              <a:t>' button </a:t>
            </a:r>
          </a:p>
          <a:p>
            <a:pPr lvl="1"/>
            <a:r>
              <a:rPr lang="en-US" dirty="0">
                <a:effectLst/>
              </a:rPr>
              <a:t>Select </a:t>
            </a:r>
            <a:r>
              <a:rPr lang="en-US" b="1" dirty="0">
                <a:effectLst/>
              </a:rPr>
              <a:t>Orchestrator</a:t>
            </a:r>
            <a:r>
              <a:rPr lang="en-US" dirty="0">
                <a:effectLst/>
              </a:rPr>
              <a:t> as the place to publish and input the </a:t>
            </a:r>
            <a:r>
              <a:rPr lang="en-US" b="1" dirty="0">
                <a:effectLst/>
              </a:rPr>
              <a:t>release notes</a:t>
            </a:r>
            <a:r>
              <a:rPr lang="en-US" dirty="0">
                <a:effectLst/>
              </a:rPr>
              <a:t>. Click '</a:t>
            </a:r>
            <a:r>
              <a:rPr lang="en-US" b="1" dirty="0">
                <a:effectLst/>
              </a:rPr>
              <a:t>Publish</a:t>
            </a:r>
            <a:r>
              <a:rPr lang="en-US" dirty="0">
                <a:effectLst/>
              </a:rPr>
              <a:t>'</a:t>
            </a:r>
          </a:p>
          <a:p>
            <a:endParaRPr lang="ta-IN" dirty="0"/>
          </a:p>
        </p:txBody>
      </p:sp>
    </p:spTree>
    <p:extLst>
      <p:ext uri="{BB962C8B-B14F-4D97-AF65-F5344CB8AC3E}">
        <p14:creationId xmlns:p14="http://schemas.microsoft.com/office/powerpoint/2010/main" val="413464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C3EB-3E03-4792-AD31-5B72EC50DEDB}"/>
              </a:ext>
            </a:extLst>
          </p:cNvPr>
          <p:cNvSpPr>
            <a:spLocks noGrp="1"/>
          </p:cNvSpPr>
          <p:nvPr>
            <p:ph type="title"/>
          </p:nvPr>
        </p:nvSpPr>
        <p:spPr>
          <a:xfrm>
            <a:off x="838200" y="365125"/>
            <a:ext cx="10515600" cy="970515"/>
          </a:xfrm>
        </p:spPr>
        <p:txBody>
          <a:bodyPr>
            <a:normAutofit fontScale="90000"/>
          </a:bodyPr>
          <a:lstStyle/>
          <a:p>
            <a:br>
              <a:rPr lang="en-US" dirty="0">
                <a:effectLst/>
              </a:rPr>
            </a:br>
            <a:r>
              <a:rPr lang="en-US" b="1" dirty="0">
                <a:effectLst/>
              </a:rPr>
              <a:t>Practice 3 - Create and run a Job</a:t>
            </a:r>
            <a:br>
              <a:rPr lang="en-US" dirty="0">
                <a:effectLst/>
              </a:rPr>
            </a:br>
            <a:endParaRPr lang="ta-IN" dirty="0"/>
          </a:p>
        </p:txBody>
      </p:sp>
      <p:sp>
        <p:nvSpPr>
          <p:cNvPr id="3" name="Content Placeholder 2">
            <a:extLst>
              <a:ext uri="{FF2B5EF4-FFF2-40B4-BE49-F238E27FC236}">
                <a16:creationId xmlns:a16="http://schemas.microsoft.com/office/drawing/2014/main" id="{75DCF5A0-10A8-48CD-9C3F-BDEA4E080F69}"/>
              </a:ext>
            </a:extLst>
          </p:cNvPr>
          <p:cNvSpPr>
            <a:spLocks noGrp="1"/>
          </p:cNvSpPr>
          <p:nvPr>
            <p:ph idx="1"/>
          </p:nvPr>
        </p:nvSpPr>
        <p:spPr>
          <a:xfrm>
            <a:off x="838200" y="1130157"/>
            <a:ext cx="10515600" cy="5046806"/>
          </a:xfrm>
        </p:spPr>
        <p:txBody>
          <a:bodyPr>
            <a:normAutofit fontScale="92500" lnSpcReduction="20000"/>
          </a:bodyPr>
          <a:lstStyle/>
          <a:p>
            <a:r>
              <a:rPr lang="en-US" b="1" dirty="0">
                <a:effectLst/>
              </a:rPr>
              <a:t>Create and run a Job in Orchestrator - Assignment</a:t>
            </a:r>
          </a:p>
          <a:p>
            <a:pPr lvl="1"/>
            <a:r>
              <a:rPr lang="en-US" dirty="0">
                <a:effectLst/>
              </a:rPr>
              <a:t>After having successfully published a package, let's create and run our first job. To do this, you will need to create an environment, then a process and finally a job. Use any previously created UiPath Studio project you see fit. </a:t>
            </a:r>
          </a:p>
          <a:p>
            <a:r>
              <a:rPr lang="en-US" b="1" dirty="0">
                <a:effectLst/>
              </a:rPr>
              <a:t>Practice 3 - Solution</a:t>
            </a:r>
          </a:p>
          <a:p>
            <a:pPr lvl="1"/>
            <a:r>
              <a:rPr lang="en-US" b="1" dirty="0">
                <a:effectLst/>
              </a:rPr>
              <a:t>1. Creating the environment:</a:t>
            </a:r>
            <a:endParaRPr lang="en-US" dirty="0">
              <a:effectLst/>
            </a:endParaRPr>
          </a:p>
          <a:p>
            <a:pPr lvl="1"/>
            <a:r>
              <a:rPr lang="en-US" dirty="0">
                <a:effectLst/>
              </a:rPr>
              <a:t>In </a:t>
            </a:r>
            <a:r>
              <a:rPr lang="en-US" b="1" dirty="0">
                <a:effectLst/>
              </a:rPr>
              <a:t>Orchestrator</a:t>
            </a:r>
            <a:r>
              <a:rPr lang="en-US" dirty="0">
                <a:effectLst/>
              </a:rPr>
              <a:t>, go to Robots &gt; Environments tab and </a:t>
            </a:r>
            <a:r>
              <a:rPr lang="en-US" b="1" dirty="0">
                <a:effectLst/>
              </a:rPr>
              <a:t>click</a:t>
            </a:r>
            <a:r>
              <a:rPr lang="en-US" dirty="0">
                <a:effectLst/>
              </a:rPr>
              <a:t> the plus button </a:t>
            </a:r>
          </a:p>
          <a:p>
            <a:pPr lvl="1"/>
            <a:r>
              <a:rPr lang="en-US" b="1" dirty="0">
                <a:effectLst/>
              </a:rPr>
              <a:t>Choose the robot</a:t>
            </a:r>
            <a:r>
              <a:rPr lang="en-US" dirty="0">
                <a:effectLst/>
              </a:rPr>
              <a:t> created previously to be part of new Environment.</a:t>
            </a:r>
          </a:p>
          <a:p>
            <a:pPr lvl="1"/>
            <a:r>
              <a:rPr lang="en-US" b="1" dirty="0">
                <a:effectLst/>
              </a:rPr>
              <a:t>2. Creating a process:</a:t>
            </a:r>
            <a:endParaRPr lang="en-US" dirty="0">
              <a:effectLst/>
            </a:endParaRPr>
          </a:p>
          <a:p>
            <a:pPr lvl="1"/>
            <a:r>
              <a:rPr lang="en-US" dirty="0">
                <a:effectLst/>
              </a:rPr>
              <a:t>Go to </a:t>
            </a:r>
            <a:r>
              <a:rPr lang="en-US" b="1" dirty="0">
                <a:effectLst/>
              </a:rPr>
              <a:t>Processes</a:t>
            </a:r>
            <a:r>
              <a:rPr lang="en-US" dirty="0">
                <a:effectLst/>
              </a:rPr>
              <a:t> and click the '</a:t>
            </a:r>
            <a:r>
              <a:rPr lang="en-US" b="1" dirty="0">
                <a:effectLst/>
              </a:rPr>
              <a:t>+</a:t>
            </a:r>
            <a:r>
              <a:rPr lang="en-US" dirty="0">
                <a:effectLst/>
              </a:rPr>
              <a:t>' button </a:t>
            </a:r>
          </a:p>
          <a:p>
            <a:pPr lvl="1"/>
            <a:r>
              <a:rPr lang="en-US" dirty="0">
                <a:effectLst/>
              </a:rPr>
              <a:t>Choose the </a:t>
            </a:r>
            <a:r>
              <a:rPr lang="en-US" b="1" dirty="0">
                <a:effectLst/>
              </a:rPr>
              <a:t>package</a:t>
            </a:r>
            <a:r>
              <a:rPr lang="en-US" dirty="0">
                <a:effectLst/>
              </a:rPr>
              <a:t> published at Practice 1 and the </a:t>
            </a:r>
            <a:r>
              <a:rPr lang="en-US" b="1" dirty="0">
                <a:effectLst/>
              </a:rPr>
              <a:t>environment</a:t>
            </a:r>
            <a:r>
              <a:rPr lang="en-US" dirty="0">
                <a:effectLst/>
              </a:rPr>
              <a:t> created at previous step. Add a </a:t>
            </a:r>
            <a:r>
              <a:rPr lang="en-US" b="1" dirty="0">
                <a:effectLst/>
              </a:rPr>
              <a:t>description</a:t>
            </a:r>
            <a:r>
              <a:rPr lang="en-US" dirty="0">
                <a:effectLst/>
              </a:rPr>
              <a:t> of your process and click ‘</a:t>
            </a:r>
            <a:r>
              <a:rPr lang="en-US" b="1" dirty="0">
                <a:effectLst/>
              </a:rPr>
              <a:t>Create</a:t>
            </a:r>
            <a:r>
              <a:rPr lang="en-US" dirty="0">
                <a:effectLst/>
              </a:rPr>
              <a:t>' </a:t>
            </a:r>
          </a:p>
          <a:p>
            <a:pPr lvl="1"/>
            <a:r>
              <a:rPr lang="en-US" b="1" dirty="0">
                <a:effectLst/>
              </a:rPr>
              <a:t>3. Creating and running a job</a:t>
            </a:r>
            <a:endParaRPr lang="en-US" dirty="0">
              <a:effectLst/>
            </a:endParaRPr>
          </a:p>
          <a:p>
            <a:pPr lvl="1"/>
            <a:r>
              <a:rPr lang="en-US" dirty="0">
                <a:effectLst/>
              </a:rPr>
              <a:t>Go to </a:t>
            </a:r>
            <a:r>
              <a:rPr lang="en-US" b="1" dirty="0">
                <a:effectLst/>
              </a:rPr>
              <a:t>Jobs</a:t>
            </a:r>
            <a:r>
              <a:rPr lang="en-US" dirty="0">
                <a:effectLst/>
              </a:rPr>
              <a:t> </a:t>
            </a:r>
          </a:p>
          <a:p>
            <a:pPr lvl="1"/>
            <a:r>
              <a:rPr lang="en-US" dirty="0">
                <a:effectLst/>
              </a:rPr>
              <a:t>Click the '</a:t>
            </a:r>
            <a:r>
              <a:rPr lang="en-US" b="1" dirty="0">
                <a:effectLst/>
              </a:rPr>
              <a:t>Start</a:t>
            </a:r>
            <a:r>
              <a:rPr lang="en-US" dirty="0">
                <a:effectLst/>
              </a:rPr>
              <a:t>' button </a:t>
            </a:r>
          </a:p>
          <a:p>
            <a:pPr lvl="1"/>
            <a:r>
              <a:rPr lang="en-US" dirty="0">
                <a:effectLst/>
              </a:rPr>
              <a:t>Select the </a:t>
            </a:r>
            <a:r>
              <a:rPr lang="en-US" b="1" dirty="0">
                <a:effectLst/>
              </a:rPr>
              <a:t>process</a:t>
            </a:r>
            <a:r>
              <a:rPr lang="en-US" dirty="0">
                <a:effectLst/>
              </a:rPr>
              <a:t> and the robot created previously from the environment and click Start. </a:t>
            </a:r>
          </a:p>
          <a:p>
            <a:pPr marL="457200" lvl="1" indent="0">
              <a:buNone/>
            </a:pPr>
            <a:endParaRPr lang="en-US" dirty="0">
              <a:effectLst/>
            </a:endParaRPr>
          </a:p>
          <a:p>
            <a:endParaRPr lang="ta-IN" dirty="0"/>
          </a:p>
        </p:txBody>
      </p:sp>
    </p:spTree>
    <p:extLst>
      <p:ext uri="{BB962C8B-B14F-4D97-AF65-F5344CB8AC3E}">
        <p14:creationId xmlns:p14="http://schemas.microsoft.com/office/powerpoint/2010/main" val="413482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5D93-1992-4096-B8AD-49908A06E708}"/>
              </a:ext>
            </a:extLst>
          </p:cNvPr>
          <p:cNvSpPr>
            <a:spLocks noGrp="1"/>
          </p:cNvSpPr>
          <p:nvPr>
            <p:ph type="title"/>
          </p:nvPr>
        </p:nvSpPr>
        <p:spPr/>
        <p:txBody>
          <a:bodyPr>
            <a:normAutofit fontScale="90000"/>
          </a:bodyPr>
          <a:lstStyle/>
          <a:p>
            <a:br>
              <a:rPr lang="en-US" dirty="0">
                <a:effectLst/>
              </a:rPr>
            </a:br>
            <a:r>
              <a:rPr lang="en-US" b="1" dirty="0">
                <a:effectLst/>
              </a:rPr>
              <a:t>Practice 4 - Modify a package in Orchestrator</a:t>
            </a:r>
            <a:br>
              <a:rPr lang="en-US" dirty="0">
                <a:effectLst/>
              </a:rPr>
            </a:br>
            <a:endParaRPr lang="ta-IN" dirty="0"/>
          </a:p>
        </p:txBody>
      </p:sp>
      <p:sp>
        <p:nvSpPr>
          <p:cNvPr id="3" name="Content Placeholder 2">
            <a:extLst>
              <a:ext uri="{FF2B5EF4-FFF2-40B4-BE49-F238E27FC236}">
                <a16:creationId xmlns:a16="http://schemas.microsoft.com/office/drawing/2014/main" id="{BD32DAE8-0E26-4DB0-92B2-8C242D73F7A2}"/>
              </a:ext>
            </a:extLst>
          </p:cNvPr>
          <p:cNvSpPr>
            <a:spLocks noGrp="1"/>
          </p:cNvSpPr>
          <p:nvPr>
            <p:ph idx="1"/>
          </p:nvPr>
        </p:nvSpPr>
        <p:spPr/>
        <p:txBody>
          <a:bodyPr>
            <a:normAutofit/>
          </a:bodyPr>
          <a:lstStyle/>
          <a:p>
            <a:r>
              <a:rPr lang="en-US" b="1" dirty="0">
                <a:effectLst/>
              </a:rPr>
              <a:t>Modify an existing package in Orchestrator - Assignment</a:t>
            </a:r>
          </a:p>
          <a:p>
            <a:pPr lvl="1"/>
            <a:r>
              <a:rPr lang="en-US" dirty="0">
                <a:effectLst/>
              </a:rPr>
              <a:t>Change the project in Studio and update the version existing in Orchestrator.</a:t>
            </a:r>
          </a:p>
          <a:p>
            <a:r>
              <a:rPr lang="en-US" b="1" dirty="0"/>
              <a:t>Practice 4 - Solution</a:t>
            </a:r>
          </a:p>
          <a:p>
            <a:pPr lvl="1"/>
            <a:r>
              <a:rPr lang="en-US" b="1" dirty="0"/>
              <a:t>Open</a:t>
            </a:r>
            <a:r>
              <a:rPr lang="en-US" dirty="0"/>
              <a:t> your project in UiPath Studio and </a:t>
            </a:r>
            <a:r>
              <a:rPr lang="en-US" b="1" dirty="0"/>
              <a:t>modify</a:t>
            </a:r>
            <a:r>
              <a:rPr lang="en-US" dirty="0"/>
              <a:t> it. </a:t>
            </a:r>
          </a:p>
          <a:p>
            <a:pPr lvl="1"/>
            <a:r>
              <a:rPr lang="en-US" b="1" dirty="0"/>
              <a:t>Publish</a:t>
            </a:r>
            <a:r>
              <a:rPr lang="en-US" dirty="0"/>
              <a:t> the package to Orchestrator. Don't forget to write clear release notes.</a:t>
            </a:r>
          </a:p>
          <a:p>
            <a:pPr lvl="1"/>
            <a:r>
              <a:rPr lang="en-US" dirty="0"/>
              <a:t>Go to </a:t>
            </a:r>
            <a:r>
              <a:rPr lang="en-US" b="1" dirty="0"/>
              <a:t>Processes</a:t>
            </a:r>
            <a:r>
              <a:rPr lang="en-US" dirty="0"/>
              <a:t> in Orchestrator, identify your process and click on the '</a:t>
            </a:r>
            <a:r>
              <a:rPr lang="en-US" b="1" dirty="0"/>
              <a:t>More actions' button</a:t>
            </a:r>
            <a:r>
              <a:rPr lang="en-US" dirty="0"/>
              <a:t>.</a:t>
            </a:r>
          </a:p>
          <a:p>
            <a:pPr lvl="1"/>
            <a:r>
              <a:rPr lang="en-US" dirty="0"/>
              <a:t>Identify the new package version and click the '</a:t>
            </a:r>
            <a:r>
              <a:rPr lang="en-US" b="1" dirty="0"/>
              <a:t>Use'</a:t>
            </a:r>
            <a:r>
              <a:rPr lang="en-US" dirty="0"/>
              <a:t> button </a:t>
            </a:r>
          </a:p>
          <a:p>
            <a:pPr lvl="1"/>
            <a:r>
              <a:rPr lang="en-US" b="1" dirty="0"/>
              <a:t>Create and run a job</a:t>
            </a:r>
            <a:r>
              <a:rPr lang="en-US" dirty="0"/>
              <a:t> and check if the correct package was used.</a:t>
            </a:r>
          </a:p>
          <a:p>
            <a:pPr lvl="2"/>
            <a:endParaRPr lang="en-US" dirty="0">
              <a:effectLst/>
            </a:endParaRPr>
          </a:p>
          <a:p>
            <a:endParaRPr lang="ta-IN" dirty="0"/>
          </a:p>
        </p:txBody>
      </p:sp>
    </p:spTree>
    <p:extLst>
      <p:ext uri="{BB962C8B-B14F-4D97-AF65-F5344CB8AC3E}">
        <p14:creationId xmlns:p14="http://schemas.microsoft.com/office/powerpoint/2010/main" val="233780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3F35-1BAE-4616-9E18-CA4CBE725E54}"/>
              </a:ext>
            </a:extLst>
          </p:cNvPr>
          <p:cNvSpPr>
            <a:spLocks noGrp="1"/>
          </p:cNvSpPr>
          <p:nvPr>
            <p:ph type="title"/>
          </p:nvPr>
        </p:nvSpPr>
        <p:spPr/>
        <p:txBody>
          <a:bodyPr>
            <a:normAutofit fontScale="90000"/>
          </a:bodyPr>
          <a:lstStyle/>
          <a:p>
            <a:br>
              <a:rPr lang="en-US" dirty="0">
                <a:effectLst/>
              </a:rPr>
            </a:br>
            <a:r>
              <a:rPr lang="en-US" b="1" dirty="0">
                <a:effectLst/>
              </a:rPr>
              <a:t>Practice 5 - Run a job with an updated process</a:t>
            </a:r>
            <a:br>
              <a:rPr lang="en-US" dirty="0">
                <a:effectLst/>
              </a:rPr>
            </a:br>
            <a:endParaRPr lang="ta-IN" dirty="0"/>
          </a:p>
        </p:txBody>
      </p:sp>
      <p:sp>
        <p:nvSpPr>
          <p:cNvPr id="3" name="Content Placeholder 2">
            <a:extLst>
              <a:ext uri="{FF2B5EF4-FFF2-40B4-BE49-F238E27FC236}">
                <a16:creationId xmlns:a16="http://schemas.microsoft.com/office/drawing/2014/main" id="{2B4CA9D2-8580-436F-8F0C-C4C0EFAA4F2F}"/>
              </a:ext>
            </a:extLst>
          </p:cNvPr>
          <p:cNvSpPr>
            <a:spLocks noGrp="1"/>
          </p:cNvSpPr>
          <p:nvPr>
            <p:ph idx="1"/>
          </p:nvPr>
        </p:nvSpPr>
        <p:spPr/>
        <p:txBody>
          <a:bodyPr/>
          <a:lstStyle/>
          <a:p>
            <a:r>
              <a:rPr lang="en-US" b="1" dirty="0">
                <a:effectLst/>
              </a:rPr>
              <a:t>Practice 5</a:t>
            </a:r>
          </a:p>
          <a:p>
            <a:pPr lvl="1"/>
            <a:r>
              <a:rPr lang="en-US" dirty="0">
                <a:effectLst/>
              </a:rPr>
              <a:t>Run a job on your machine using the process updated at Practice 4. Use the Robot Tray to start the job. </a:t>
            </a:r>
          </a:p>
          <a:p>
            <a:r>
              <a:rPr lang="en-US" b="1" dirty="0"/>
              <a:t>Practice 5 - Solution</a:t>
            </a:r>
          </a:p>
          <a:p>
            <a:pPr lvl="1"/>
            <a:r>
              <a:rPr lang="en-US" dirty="0"/>
              <a:t>Open the </a:t>
            </a:r>
            <a:r>
              <a:rPr lang="en-US" b="1" dirty="0"/>
              <a:t>Robot Tray</a:t>
            </a:r>
            <a:r>
              <a:rPr lang="en-US" dirty="0"/>
              <a:t>;</a:t>
            </a:r>
          </a:p>
          <a:p>
            <a:pPr lvl="1"/>
            <a:r>
              <a:rPr lang="en-US" dirty="0"/>
              <a:t>Is the new package is available, </a:t>
            </a:r>
            <a:r>
              <a:rPr lang="en-US" b="1" dirty="0"/>
              <a:t>update </a:t>
            </a:r>
            <a:r>
              <a:rPr lang="en-US" dirty="0"/>
              <a:t>the process by clicking the Update button;</a:t>
            </a:r>
          </a:p>
          <a:p>
            <a:pPr lvl="1"/>
            <a:r>
              <a:rPr lang="en-US" dirty="0"/>
              <a:t>After the process is updated, </a:t>
            </a:r>
            <a:r>
              <a:rPr lang="en-US" b="1" dirty="0"/>
              <a:t>run </a:t>
            </a:r>
            <a:r>
              <a:rPr lang="en-US" dirty="0"/>
              <a:t>it by clicking the Start button;</a:t>
            </a:r>
          </a:p>
          <a:p>
            <a:pPr lvl="1"/>
            <a:r>
              <a:rPr lang="en-US" b="1" dirty="0"/>
              <a:t>Check </a:t>
            </a:r>
            <a:r>
              <a:rPr lang="en-US" dirty="0"/>
              <a:t>if the job is performed as expected. </a:t>
            </a:r>
          </a:p>
          <a:p>
            <a:endParaRPr lang="ta-IN" dirty="0"/>
          </a:p>
        </p:txBody>
      </p:sp>
    </p:spTree>
    <p:extLst>
      <p:ext uri="{BB962C8B-B14F-4D97-AF65-F5344CB8AC3E}">
        <p14:creationId xmlns:p14="http://schemas.microsoft.com/office/powerpoint/2010/main" val="210569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E5B4-08E5-459C-92B4-107753AC5249}"/>
              </a:ext>
            </a:extLst>
          </p:cNvPr>
          <p:cNvSpPr>
            <a:spLocks noGrp="1"/>
          </p:cNvSpPr>
          <p:nvPr>
            <p:ph type="title"/>
          </p:nvPr>
        </p:nvSpPr>
        <p:spPr/>
        <p:txBody>
          <a:bodyPr>
            <a:normAutofit fontScale="90000"/>
          </a:bodyPr>
          <a:lstStyle/>
          <a:p>
            <a:br>
              <a:rPr lang="en-US" dirty="0">
                <a:effectLst/>
              </a:rPr>
            </a:br>
            <a:r>
              <a:rPr lang="en-US" b="1" dirty="0">
                <a:effectLst/>
              </a:rPr>
              <a:t>Practice 6 - Add schedules</a:t>
            </a:r>
            <a:br>
              <a:rPr lang="en-US" dirty="0">
                <a:effectLst/>
              </a:rPr>
            </a:br>
            <a:endParaRPr lang="ta-IN" dirty="0"/>
          </a:p>
        </p:txBody>
      </p:sp>
      <p:sp>
        <p:nvSpPr>
          <p:cNvPr id="3" name="Content Placeholder 2">
            <a:extLst>
              <a:ext uri="{FF2B5EF4-FFF2-40B4-BE49-F238E27FC236}">
                <a16:creationId xmlns:a16="http://schemas.microsoft.com/office/drawing/2014/main" id="{6CA3519D-CAFB-43AA-ACA4-59C37CA9D291}"/>
              </a:ext>
            </a:extLst>
          </p:cNvPr>
          <p:cNvSpPr>
            <a:spLocks noGrp="1"/>
          </p:cNvSpPr>
          <p:nvPr>
            <p:ph idx="1"/>
          </p:nvPr>
        </p:nvSpPr>
        <p:spPr/>
        <p:txBody>
          <a:bodyPr>
            <a:normAutofit fontScale="85000" lnSpcReduction="20000"/>
          </a:bodyPr>
          <a:lstStyle/>
          <a:p>
            <a:r>
              <a:rPr lang="en-US" b="1" dirty="0">
                <a:effectLst/>
              </a:rPr>
              <a:t>Practice 6</a:t>
            </a:r>
          </a:p>
          <a:p>
            <a:pPr lvl="1"/>
            <a:r>
              <a:rPr lang="en-US" dirty="0">
                <a:effectLst/>
              </a:rPr>
              <a:t>Add 2 schedules for the previously created process to:  </a:t>
            </a:r>
          </a:p>
          <a:p>
            <a:pPr lvl="1"/>
            <a:r>
              <a:rPr lang="en-US" dirty="0">
                <a:effectLst/>
              </a:rPr>
              <a:t>Run every hour on all robots defined in the environment where the process is defined. </a:t>
            </a:r>
          </a:p>
          <a:p>
            <a:pPr lvl="1"/>
            <a:r>
              <a:rPr lang="en-US" dirty="0">
                <a:effectLst/>
              </a:rPr>
              <a:t>Run 3 times every Monday at 05:30 PM (UTC-06 Time zone) on whichever robots are available. </a:t>
            </a:r>
          </a:p>
          <a:p>
            <a:r>
              <a:rPr lang="en-US" b="1" dirty="0">
                <a:effectLst/>
              </a:rPr>
              <a:t>Practice 6 - Solution</a:t>
            </a:r>
          </a:p>
          <a:p>
            <a:pPr lvl="1"/>
            <a:r>
              <a:rPr lang="en-US" b="1" dirty="0">
                <a:effectLst/>
              </a:rPr>
              <a:t>1. Hourly</a:t>
            </a:r>
            <a:endParaRPr lang="en-US" dirty="0">
              <a:effectLst/>
            </a:endParaRPr>
          </a:p>
          <a:p>
            <a:pPr lvl="1"/>
            <a:r>
              <a:rPr lang="en-US" b="1" dirty="0">
                <a:effectLst/>
              </a:rPr>
              <a:t>Add </a:t>
            </a:r>
            <a:r>
              <a:rPr lang="en-US" dirty="0">
                <a:effectLst/>
              </a:rPr>
              <a:t>new Schedule</a:t>
            </a:r>
          </a:p>
          <a:p>
            <a:pPr lvl="1"/>
            <a:r>
              <a:rPr lang="en-US" dirty="0">
                <a:effectLst/>
              </a:rPr>
              <a:t>Check the '</a:t>
            </a:r>
            <a:r>
              <a:rPr lang="en-US" b="1" dirty="0">
                <a:effectLst/>
              </a:rPr>
              <a:t>Hourly</a:t>
            </a:r>
            <a:r>
              <a:rPr lang="en-US" dirty="0">
                <a:effectLst/>
              </a:rPr>
              <a:t>' option, every </a:t>
            </a:r>
            <a:r>
              <a:rPr lang="en-US" b="1" dirty="0">
                <a:effectLst/>
              </a:rPr>
              <a:t>1</a:t>
            </a:r>
            <a:r>
              <a:rPr lang="en-US" dirty="0">
                <a:effectLst/>
              </a:rPr>
              <a:t> hour at </a:t>
            </a:r>
            <a:r>
              <a:rPr lang="en-US" b="1" dirty="0">
                <a:effectLst/>
              </a:rPr>
              <a:t>0</a:t>
            </a:r>
            <a:r>
              <a:rPr lang="en-US" dirty="0">
                <a:effectLst/>
              </a:rPr>
              <a:t> minutes.</a:t>
            </a:r>
          </a:p>
          <a:p>
            <a:pPr lvl="1"/>
            <a:r>
              <a:rPr lang="en-US" dirty="0">
                <a:effectLst/>
              </a:rPr>
              <a:t>Check '</a:t>
            </a:r>
            <a:r>
              <a:rPr lang="en-US" b="1" dirty="0">
                <a:effectLst/>
              </a:rPr>
              <a:t>All robots</a:t>
            </a:r>
            <a:r>
              <a:rPr lang="en-US" dirty="0">
                <a:effectLst/>
              </a:rPr>
              <a:t>' from the Execution Target tab and hit 'Create'.</a:t>
            </a:r>
          </a:p>
          <a:p>
            <a:pPr lvl="1"/>
            <a:r>
              <a:rPr lang="en-US" b="1" dirty="0">
                <a:effectLst/>
              </a:rPr>
              <a:t>2. 3 times every Monday</a:t>
            </a:r>
            <a:endParaRPr lang="en-US" dirty="0">
              <a:effectLst/>
            </a:endParaRPr>
          </a:p>
          <a:p>
            <a:pPr lvl="1"/>
            <a:r>
              <a:rPr lang="en-US" b="1" dirty="0">
                <a:effectLst/>
              </a:rPr>
              <a:t>Add </a:t>
            </a:r>
            <a:r>
              <a:rPr lang="en-US" dirty="0">
                <a:effectLst/>
              </a:rPr>
              <a:t>new Schedule</a:t>
            </a:r>
          </a:p>
          <a:p>
            <a:pPr lvl="1"/>
            <a:r>
              <a:rPr lang="en-US" dirty="0">
                <a:effectLst/>
              </a:rPr>
              <a:t>Check the '</a:t>
            </a:r>
            <a:r>
              <a:rPr lang="en-US" b="1" dirty="0">
                <a:effectLst/>
              </a:rPr>
              <a:t>Weekly</a:t>
            </a:r>
            <a:r>
              <a:rPr lang="en-US" dirty="0">
                <a:effectLst/>
              </a:rPr>
              <a:t>' option, select '</a:t>
            </a:r>
            <a:r>
              <a:rPr lang="en-US" b="1" dirty="0">
                <a:effectLst/>
              </a:rPr>
              <a:t>Monday</a:t>
            </a:r>
            <a:r>
              <a:rPr lang="en-US" dirty="0">
                <a:effectLst/>
              </a:rPr>
              <a:t>' and insert the </a:t>
            </a:r>
            <a:r>
              <a:rPr lang="en-US" b="1" dirty="0">
                <a:effectLst/>
              </a:rPr>
              <a:t>start hour</a:t>
            </a:r>
            <a:r>
              <a:rPr lang="en-US" dirty="0">
                <a:effectLst/>
              </a:rPr>
              <a:t>.</a:t>
            </a:r>
          </a:p>
          <a:p>
            <a:pPr lvl="1"/>
            <a:r>
              <a:rPr lang="en-US" dirty="0">
                <a:effectLst/>
              </a:rPr>
              <a:t>Check '</a:t>
            </a:r>
            <a:r>
              <a:rPr lang="en-US" b="1" dirty="0">
                <a:effectLst/>
              </a:rPr>
              <a:t>Allocate dynamically</a:t>
            </a:r>
            <a:r>
              <a:rPr lang="en-US" dirty="0">
                <a:effectLst/>
              </a:rPr>
              <a:t>' from the Execution Target tab and instruct to execute </a:t>
            </a:r>
            <a:r>
              <a:rPr lang="en-US" b="1" dirty="0">
                <a:effectLst/>
              </a:rPr>
              <a:t>3 times</a:t>
            </a:r>
            <a:r>
              <a:rPr lang="en-US" dirty="0">
                <a:effectLst/>
              </a:rPr>
              <a:t>.</a:t>
            </a:r>
          </a:p>
          <a:p>
            <a:endParaRPr lang="ta-IN" dirty="0"/>
          </a:p>
        </p:txBody>
      </p:sp>
    </p:spTree>
    <p:extLst>
      <p:ext uri="{BB962C8B-B14F-4D97-AF65-F5344CB8AC3E}">
        <p14:creationId xmlns:p14="http://schemas.microsoft.com/office/powerpoint/2010/main" val="36010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DEA9-9CD8-4C28-8C79-C2A82F6F0206}"/>
              </a:ext>
            </a:extLst>
          </p:cNvPr>
          <p:cNvSpPr>
            <a:spLocks noGrp="1"/>
          </p:cNvSpPr>
          <p:nvPr>
            <p:ph type="title"/>
          </p:nvPr>
        </p:nvSpPr>
        <p:spPr>
          <a:xfrm>
            <a:off x="838200" y="365125"/>
            <a:ext cx="10515600" cy="549275"/>
          </a:xfrm>
        </p:spPr>
        <p:txBody>
          <a:bodyPr>
            <a:normAutofit fontScale="90000"/>
          </a:bodyPr>
          <a:lstStyle/>
          <a:p>
            <a:br>
              <a:rPr lang="en-US" dirty="0"/>
            </a:br>
            <a:r>
              <a:rPr lang="en-US" b="1" dirty="0"/>
              <a:t>Assets</a:t>
            </a:r>
            <a:br>
              <a:rPr lang="en-US" dirty="0"/>
            </a:br>
            <a:endParaRPr lang="ta-IN" dirty="0"/>
          </a:p>
        </p:txBody>
      </p:sp>
      <p:sp>
        <p:nvSpPr>
          <p:cNvPr id="3" name="Content Placeholder 2">
            <a:extLst>
              <a:ext uri="{FF2B5EF4-FFF2-40B4-BE49-F238E27FC236}">
                <a16:creationId xmlns:a16="http://schemas.microsoft.com/office/drawing/2014/main" id="{C0C669A2-A56A-4FEB-A9B7-999A3F744485}"/>
              </a:ext>
            </a:extLst>
          </p:cNvPr>
          <p:cNvSpPr>
            <a:spLocks noGrp="1"/>
          </p:cNvSpPr>
          <p:nvPr>
            <p:ph idx="1"/>
          </p:nvPr>
        </p:nvSpPr>
        <p:spPr>
          <a:xfrm>
            <a:off x="838200" y="914400"/>
            <a:ext cx="10515600" cy="5262563"/>
          </a:xfrm>
        </p:spPr>
        <p:txBody>
          <a:bodyPr>
            <a:normAutofit/>
          </a:bodyPr>
          <a:lstStyle/>
          <a:p>
            <a:r>
              <a:rPr lang="en-US" dirty="0"/>
              <a:t>Assets are shared variables or credentials that are stored in the Orchestrator and used by the robots in different automation projects. They can be considered a data repository that the robots can access when running processes, based on clear instructions.</a:t>
            </a:r>
          </a:p>
          <a:p>
            <a:r>
              <a:rPr lang="en-US" dirty="0"/>
              <a:t>There are four types of assets:</a:t>
            </a:r>
          </a:p>
          <a:p>
            <a:pPr lvl="1"/>
            <a:r>
              <a:rPr lang="en-US" b="1" dirty="0"/>
              <a:t>Text</a:t>
            </a:r>
            <a:r>
              <a:rPr lang="en-US" dirty="0"/>
              <a:t> - the equivalent of String (it is not required to add quotation marks)</a:t>
            </a:r>
          </a:p>
          <a:p>
            <a:pPr lvl="1"/>
            <a:r>
              <a:rPr lang="en-US" b="1" dirty="0"/>
              <a:t>Bool</a:t>
            </a:r>
            <a:r>
              <a:rPr lang="en-US" dirty="0"/>
              <a:t> - supports true or false values</a:t>
            </a:r>
          </a:p>
          <a:p>
            <a:pPr lvl="1"/>
            <a:r>
              <a:rPr lang="en-US" b="1" dirty="0"/>
              <a:t>Integer</a:t>
            </a:r>
            <a:r>
              <a:rPr lang="en-US" dirty="0"/>
              <a:t> - stores only whole numbers</a:t>
            </a:r>
          </a:p>
          <a:p>
            <a:pPr lvl="1"/>
            <a:r>
              <a:rPr lang="en-US" b="1" dirty="0"/>
              <a:t>Credential</a:t>
            </a:r>
            <a:r>
              <a:rPr lang="en-US" dirty="0"/>
              <a:t> - contains usernames and passwords that the Robot requires to execute particular processes, such as login details for SAP or </a:t>
            </a:r>
            <a:r>
              <a:rPr lang="en-US" dirty="0" err="1"/>
              <a:t>SalesForce</a:t>
            </a:r>
            <a:r>
              <a:rPr lang="en-US" dirty="0"/>
              <a:t>. The Credentials stored as Assets are encrypted with the AES 256 algorithm.</a:t>
            </a:r>
          </a:p>
          <a:p>
            <a:endParaRPr lang="ta-IN" dirty="0"/>
          </a:p>
        </p:txBody>
      </p:sp>
    </p:spTree>
    <p:extLst>
      <p:ext uri="{BB962C8B-B14F-4D97-AF65-F5344CB8AC3E}">
        <p14:creationId xmlns:p14="http://schemas.microsoft.com/office/powerpoint/2010/main" val="381804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B100-4ED6-44A8-9F30-9285DD616B1E}"/>
              </a:ext>
            </a:extLst>
          </p:cNvPr>
          <p:cNvSpPr>
            <a:spLocks noGrp="1"/>
          </p:cNvSpPr>
          <p:nvPr>
            <p:ph type="title"/>
          </p:nvPr>
        </p:nvSpPr>
        <p:spPr>
          <a:xfrm>
            <a:off x="838200" y="365125"/>
            <a:ext cx="10515600" cy="518453"/>
          </a:xfrm>
        </p:spPr>
        <p:txBody>
          <a:bodyPr>
            <a:normAutofit fontScale="90000"/>
          </a:bodyPr>
          <a:lstStyle/>
          <a:p>
            <a:r>
              <a:rPr lang="en-US" b="1" dirty="0"/>
              <a:t>Queues</a:t>
            </a:r>
            <a:endParaRPr lang="ta-IN" b="1" dirty="0"/>
          </a:p>
        </p:txBody>
      </p:sp>
      <p:sp>
        <p:nvSpPr>
          <p:cNvPr id="3" name="Content Placeholder 2">
            <a:extLst>
              <a:ext uri="{FF2B5EF4-FFF2-40B4-BE49-F238E27FC236}">
                <a16:creationId xmlns:a16="http://schemas.microsoft.com/office/drawing/2014/main" id="{F9C321D7-8493-4BF2-9D4A-FF005E4FFCD5}"/>
              </a:ext>
            </a:extLst>
          </p:cNvPr>
          <p:cNvSpPr>
            <a:spLocks noGrp="1"/>
          </p:cNvSpPr>
          <p:nvPr>
            <p:ph idx="1"/>
          </p:nvPr>
        </p:nvSpPr>
        <p:spPr>
          <a:xfrm>
            <a:off x="838200" y="883578"/>
            <a:ext cx="10515600" cy="5293385"/>
          </a:xfrm>
        </p:spPr>
        <p:txBody>
          <a:bodyPr/>
          <a:lstStyle/>
          <a:p>
            <a:r>
              <a:rPr lang="en-US" dirty="0"/>
              <a:t>Queues are containers that can hold an unlimited number of items. Queues in Orchestrator will store items and allow their distribution individually to robots for processing, and monitoring the status of the items based on the process outcomes.</a:t>
            </a:r>
          </a:p>
          <a:p>
            <a:r>
              <a:rPr lang="en-US" b="1" dirty="0"/>
              <a:t>What are some business scenarios in which I will use Queues?</a:t>
            </a:r>
          </a:p>
          <a:p>
            <a:pPr lvl="1"/>
            <a:r>
              <a:rPr lang="en-US" dirty="0"/>
              <a:t>Items in the Orchestrator Queues are known as transactions. They are meant to be indivisible units of work - a customer contract, an invoice, a complaint, and so on.</a:t>
            </a:r>
          </a:p>
          <a:p>
            <a:pPr lvl="1"/>
            <a:r>
              <a:rPr lang="en-US" dirty="0"/>
              <a:t>Working with Queues is very useful for large automations mainly, where the number of items is high and the distribution process may become problematic.</a:t>
            </a:r>
            <a:endParaRPr lang="en-US" b="1" dirty="0"/>
          </a:p>
          <a:p>
            <a:pPr marL="0" indent="0">
              <a:buNone/>
            </a:pPr>
            <a:endParaRPr lang="en-US" b="1" dirty="0"/>
          </a:p>
          <a:p>
            <a:pPr lvl="1"/>
            <a:endParaRPr lang="en-US" b="1" dirty="0"/>
          </a:p>
          <a:p>
            <a:pPr marL="457200" lvl="1" indent="0">
              <a:buNone/>
            </a:pPr>
            <a:endParaRPr lang="en-US" b="1" dirty="0"/>
          </a:p>
        </p:txBody>
      </p:sp>
    </p:spTree>
    <p:extLst>
      <p:ext uri="{BB962C8B-B14F-4D97-AF65-F5344CB8AC3E}">
        <p14:creationId xmlns:p14="http://schemas.microsoft.com/office/powerpoint/2010/main" val="407523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7A20-4DBE-4BF8-B7F0-0BB02CB05DB7}"/>
              </a:ext>
            </a:extLst>
          </p:cNvPr>
          <p:cNvSpPr>
            <a:spLocks noGrp="1"/>
          </p:cNvSpPr>
          <p:nvPr>
            <p:ph type="title"/>
          </p:nvPr>
        </p:nvSpPr>
        <p:spPr>
          <a:xfrm>
            <a:off x="838200" y="365125"/>
            <a:ext cx="10515600" cy="549275"/>
          </a:xfrm>
        </p:spPr>
        <p:txBody>
          <a:bodyPr>
            <a:normAutofit fontScale="90000"/>
          </a:bodyPr>
          <a:lstStyle/>
          <a:p>
            <a:r>
              <a:rPr lang="en-US" b="1" dirty="0"/>
              <a:t>Queues Activities ,Dispatcher and Performer</a:t>
            </a:r>
            <a:endParaRPr lang="ta-IN" dirty="0"/>
          </a:p>
        </p:txBody>
      </p:sp>
      <p:sp>
        <p:nvSpPr>
          <p:cNvPr id="3" name="Content Placeholder 2">
            <a:extLst>
              <a:ext uri="{FF2B5EF4-FFF2-40B4-BE49-F238E27FC236}">
                <a16:creationId xmlns:a16="http://schemas.microsoft.com/office/drawing/2014/main" id="{1EDF1C45-585E-4A13-ACB0-6767EBD3F830}"/>
              </a:ext>
            </a:extLst>
          </p:cNvPr>
          <p:cNvSpPr>
            <a:spLocks noGrp="1"/>
          </p:cNvSpPr>
          <p:nvPr>
            <p:ph idx="1"/>
          </p:nvPr>
        </p:nvSpPr>
        <p:spPr>
          <a:xfrm>
            <a:off x="838200" y="1006867"/>
            <a:ext cx="10515600" cy="5691884"/>
          </a:xfrm>
        </p:spPr>
        <p:txBody>
          <a:bodyPr>
            <a:normAutofit fontScale="62500" lnSpcReduction="20000"/>
          </a:bodyPr>
          <a:lstStyle/>
          <a:p>
            <a:r>
              <a:rPr lang="en-US" b="1" dirty="0"/>
              <a:t>Add Queue Item </a:t>
            </a:r>
            <a:r>
              <a:rPr lang="en-US" dirty="0"/>
              <a:t>- When encountering this activity in a workflow, the robot will send an item to the designated Queue and will configure the time frame and the other parameters.</a:t>
            </a:r>
          </a:p>
          <a:p>
            <a:r>
              <a:rPr lang="en-US" b="1" dirty="0"/>
              <a:t>Add Transaction Item </a:t>
            </a:r>
            <a:r>
              <a:rPr lang="en-US" dirty="0"/>
              <a:t>- The robot adds an item in the queue and starts the transaction with the status 'In progress'. The queue item cannot be sent for processing until the robot finalizes this activity and updates the status.</a:t>
            </a:r>
          </a:p>
          <a:p>
            <a:r>
              <a:rPr lang="en-US" b="1" dirty="0"/>
              <a:t>Get Transaction Item </a:t>
            </a:r>
            <a:r>
              <a:rPr lang="en-US" dirty="0"/>
              <a:t>- Gets an item from the queue to process it, setting the status to 'In progress’.</a:t>
            </a:r>
          </a:p>
          <a:p>
            <a:r>
              <a:rPr lang="en-US" b="1" dirty="0"/>
              <a:t>Postpone Transaction Item </a:t>
            </a:r>
            <a:r>
              <a:rPr lang="en-US" dirty="0"/>
              <a:t>- Adds time parameters between which a transaction must be processed.</a:t>
            </a:r>
          </a:p>
          <a:p>
            <a:r>
              <a:rPr lang="en-US" b="1" dirty="0"/>
              <a:t>Set Transaction Progress </a:t>
            </a:r>
            <a:r>
              <a:rPr lang="en-US" dirty="0"/>
              <a:t>- Enables the creation of custom progress statuses for In Progress transactions. This can be useful for transactions that have a longer processing duration and breaking down the workload will give valuable information.</a:t>
            </a:r>
          </a:p>
          <a:p>
            <a:r>
              <a:rPr lang="en-US" b="1" dirty="0"/>
              <a:t>Set Transaction Status </a:t>
            </a:r>
            <a:r>
              <a:rPr lang="en-US" dirty="0"/>
              <a:t>- Changes the status of the transaction item to Failed (with an Application or Business Exception) or Successful. As a general approach, a transaction failed due to Application Exceptions will be retried, and a transactions failed due to Business Exceptions will not be retried.</a:t>
            </a:r>
          </a:p>
          <a:p>
            <a:pPr lvl="1"/>
            <a:r>
              <a:rPr lang="en-US" dirty="0"/>
              <a:t>A Queue item can have one of the following statuses:</a:t>
            </a:r>
          </a:p>
          <a:p>
            <a:pPr lvl="1"/>
            <a:r>
              <a:rPr lang="en-US" dirty="0"/>
              <a:t>New - just added to the queue with Add Queue Item (or the item was postponed, or a deadline was added to it).</a:t>
            </a:r>
          </a:p>
          <a:p>
            <a:pPr lvl="1"/>
            <a:r>
              <a:rPr lang="en-US" dirty="0"/>
              <a:t>In Progress - the item was processed with the Get Transaction Item or the Add Transaction Item activity;</a:t>
            </a:r>
          </a:p>
          <a:p>
            <a:pPr lvl="1"/>
            <a:r>
              <a:rPr lang="en-US" dirty="0"/>
              <a:t>Failed - the item did not meet a business or application requirement within the project;</a:t>
            </a:r>
          </a:p>
          <a:p>
            <a:pPr lvl="1"/>
            <a:r>
              <a:rPr lang="en-US" dirty="0"/>
              <a:t>Successful - the item was processed;</a:t>
            </a:r>
          </a:p>
          <a:p>
            <a:pPr lvl="1"/>
            <a:r>
              <a:rPr lang="en-US" dirty="0"/>
              <a:t>Abandoned - the item remained in the In Progress status for a long period of time (approx. 24 hours) without being processed;</a:t>
            </a:r>
          </a:p>
          <a:p>
            <a:pPr lvl="1"/>
            <a:r>
              <a:rPr lang="en-US" dirty="0"/>
              <a:t>Retried - (at the end of the process retried, the status will be updated to a final one - </a:t>
            </a:r>
            <a:r>
              <a:rPr lang="en-US" dirty="0" err="1"/>
              <a:t>Suthe</a:t>
            </a:r>
            <a:r>
              <a:rPr lang="en-US" dirty="0"/>
              <a:t> item failed with an application exception and was retried </a:t>
            </a:r>
            <a:r>
              <a:rPr lang="en-US" dirty="0" err="1"/>
              <a:t>ccessful</a:t>
            </a:r>
            <a:r>
              <a:rPr lang="en-US" dirty="0"/>
              <a:t> or Failed)</a:t>
            </a:r>
          </a:p>
          <a:p>
            <a:pPr lvl="1"/>
            <a:r>
              <a:rPr lang="en-US" dirty="0"/>
              <a:t>Deleted - the item has been manually deleted from the Transactions page</a:t>
            </a:r>
          </a:p>
          <a:p>
            <a:endParaRPr lang="en-US" dirty="0"/>
          </a:p>
          <a:p>
            <a:endParaRPr lang="en-US" dirty="0"/>
          </a:p>
          <a:p>
            <a:endParaRPr lang="en-US" dirty="0"/>
          </a:p>
          <a:p>
            <a:endParaRPr lang="ta-IN" dirty="0"/>
          </a:p>
        </p:txBody>
      </p:sp>
    </p:spTree>
    <p:extLst>
      <p:ext uri="{BB962C8B-B14F-4D97-AF65-F5344CB8AC3E}">
        <p14:creationId xmlns:p14="http://schemas.microsoft.com/office/powerpoint/2010/main" val="361853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7BC7-517B-475F-AA53-F504CE877F11}"/>
              </a:ext>
            </a:extLst>
          </p:cNvPr>
          <p:cNvSpPr>
            <a:spLocks noGrp="1"/>
          </p:cNvSpPr>
          <p:nvPr>
            <p:ph type="title"/>
          </p:nvPr>
        </p:nvSpPr>
        <p:spPr>
          <a:xfrm>
            <a:off x="838200" y="365126"/>
            <a:ext cx="10515600" cy="775306"/>
          </a:xfrm>
        </p:spPr>
        <p:txBody>
          <a:bodyPr>
            <a:normAutofit fontScale="90000"/>
          </a:bodyPr>
          <a:lstStyle/>
          <a:p>
            <a:br>
              <a:rPr lang="en-US" b="1" dirty="0"/>
            </a:br>
            <a:r>
              <a:rPr lang="en-US" b="1" dirty="0"/>
              <a:t>Practice 7 - Assets in Orchestrator</a:t>
            </a:r>
            <a:br>
              <a:rPr lang="en-US" b="1" dirty="0"/>
            </a:br>
            <a:endParaRPr lang="ta-IN" b="1" dirty="0"/>
          </a:p>
        </p:txBody>
      </p:sp>
      <p:sp>
        <p:nvSpPr>
          <p:cNvPr id="3" name="Content Placeholder 2">
            <a:extLst>
              <a:ext uri="{FF2B5EF4-FFF2-40B4-BE49-F238E27FC236}">
                <a16:creationId xmlns:a16="http://schemas.microsoft.com/office/drawing/2014/main" id="{DDB4173A-7648-4BF2-A31A-EBB068D78CB4}"/>
              </a:ext>
            </a:extLst>
          </p:cNvPr>
          <p:cNvSpPr>
            <a:spLocks noGrp="1"/>
          </p:cNvSpPr>
          <p:nvPr>
            <p:ph idx="1"/>
          </p:nvPr>
        </p:nvSpPr>
        <p:spPr>
          <a:xfrm>
            <a:off x="838200" y="986319"/>
            <a:ext cx="10515600" cy="5190644"/>
          </a:xfrm>
        </p:spPr>
        <p:txBody>
          <a:bodyPr>
            <a:normAutofit/>
          </a:bodyPr>
          <a:lstStyle/>
          <a:p>
            <a:r>
              <a:rPr lang="en-US" b="1" dirty="0"/>
              <a:t>Create and use Orchestrator assets</a:t>
            </a:r>
          </a:p>
          <a:p>
            <a:pPr lvl="1"/>
            <a:r>
              <a:rPr lang="en-US" dirty="0"/>
              <a:t>Create a new asset in Orchestrator (of type Text, having the name “</a:t>
            </a:r>
            <a:r>
              <a:rPr lang="en-US" dirty="0" err="1"/>
              <a:t>TestAsset</a:t>
            </a:r>
            <a:r>
              <a:rPr lang="en-US" dirty="0"/>
              <a:t>") and create a project in UiPath Studio to perform the following steps: </a:t>
            </a:r>
          </a:p>
          <a:p>
            <a:pPr lvl="1"/>
            <a:r>
              <a:rPr lang="en-US" dirty="0"/>
              <a:t>Display an input dialog to let the user choose if he/she wants to see or update the asset. </a:t>
            </a:r>
          </a:p>
          <a:p>
            <a:pPr lvl="1"/>
            <a:r>
              <a:rPr lang="en-US" dirty="0"/>
              <a:t>If the user chooses to see the asset, then the robot should display a message box containing the following text: “Hello, here is the asset you set: {value}", where {value} is the value of the asset created in Orchestrator.  </a:t>
            </a:r>
          </a:p>
          <a:p>
            <a:pPr lvl="1"/>
            <a:r>
              <a:rPr lang="en-US" dirty="0"/>
              <a:t>If the user chooses to modify the asset, then the robot should display another input dialog so the user can input the new value for the asset. The robot should then update the asset in Orchestrator.  </a:t>
            </a:r>
          </a:p>
          <a:p>
            <a:endParaRPr lang="ta-IN" b="1" dirty="0"/>
          </a:p>
        </p:txBody>
      </p:sp>
    </p:spTree>
    <p:extLst>
      <p:ext uri="{BB962C8B-B14F-4D97-AF65-F5344CB8AC3E}">
        <p14:creationId xmlns:p14="http://schemas.microsoft.com/office/powerpoint/2010/main" val="70409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2CB1-8294-45E1-AF32-6AD142C23A78}"/>
              </a:ext>
            </a:extLst>
          </p:cNvPr>
          <p:cNvSpPr>
            <a:spLocks noGrp="1"/>
          </p:cNvSpPr>
          <p:nvPr>
            <p:ph type="title"/>
          </p:nvPr>
        </p:nvSpPr>
        <p:spPr>
          <a:xfrm>
            <a:off x="838200" y="365126"/>
            <a:ext cx="10515600" cy="487630"/>
          </a:xfrm>
        </p:spPr>
        <p:txBody>
          <a:bodyPr>
            <a:normAutofit fontScale="90000"/>
          </a:bodyPr>
          <a:lstStyle/>
          <a:p>
            <a:br>
              <a:rPr lang="en-US" dirty="0"/>
            </a:br>
            <a:r>
              <a:rPr lang="en-US" b="1" dirty="0"/>
              <a:t>Practice 8 - Queues</a:t>
            </a:r>
            <a:br>
              <a:rPr lang="en-US" dirty="0"/>
            </a:br>
            <a:endParaRPr lang="ta-IN" dirty="0"/>
          </a:p>
        </p:txBody>
      </p:sp>
      <p:sp>
        <p:nvSpPr>
          <p:cNvPr id="3" name="Content Placeholder 2">
            <a:extLst>
              <a:ext uri="{FF2B5EF4-FFF2-40B4-BE49-F238E27FC236}">
                <a16:creationId xmlns:a16="http://schemas.microsoft.com/office/drawing/2014/main" id="{5E8405DF-8563-40DC-B86C-0FAC3792B549}"/>
              </a:ext>
            </a:extLst>
          </p:cNvPr>
          <p:cNvSpPr>
            <a:spLocks noGrp="1"/>
          </p:cNvSpPr>
          <p:nvPr>
            <p:ph idx="1"/>
          </p:nvPr>
        </p:nvSpPr>
        <p:spPr>
          <a:xfrm>
            <a:off x="920393" y="1058238"/>
            <a:ext cx="10515600" cy="5118725"/>
          </a:xfrm>
        </p:spPr>
        <p:txBody>
          <a:bodyPr>
            <a:normAutofit/>
          </a:bodyPr>
          <a:lstStyle/>
          <a:p>
            <a:r>
              <a:rPr lang="en-US" b="1" dirty="0"/>
              <a:t>Create and consume Orchestrator Queues</a:t>
            </a:r>
            <a:endParaRPr lang="en-US" dirty="0"/>
          </a:p>
          <a:p>
            <a:pPr lvl="1"/>
            <a:r>
              <a:rPr lang="en-US" sz="1200" dirty="0"/>
              <a:t>You are tasked with automating the process of inserting transactions in the teller application "</a:t>
            </a:r>
            <a:r>
              <a:rPr lang="en-US" sz="1200" dirty="0" err="1"/>
              <a:t>UiDemo</a:t>
            </a:r>
            <a:r>
              <a:rPr lang="en-US" sz="1200" dirty="0"/>
              <a:t>". The transaction-related input data is stored in an Excel file. Due to the very large number of transactions, multiple robots are required to work at the same time. According to the Solution Architect (SA) and the Business Analyst (BA), the process will need to be allocated to as many as 5 robots.</a:t>
            </a:r>
          </a:p>
          <a:p>
            <a:pPr lvl="1"/>
            <a:r>
              <a:rPr lang="en-US" sz="1200" dirty="0"/>
              <a:t>The BA has identified one recurring Business Exception:</a:t>
            </a:r>
          </a:p>
          <a:p>
            <a:pPr lvl="1"/>
            <a:r>
              <a:rPr lang="en-US" sz="1200" dirty="0"/>
              <a:t>Invalid input data - Some values are not numbers. </a:t>
            </a:r>
          </a:p>
          <a:p>
            <a:pPr marL="457200" lvl="1" indent="0">
              <a:buNone/>
            </a:pPr>
            <a:r>
              <a:rPr lang="en-US" b="1" dirty="0"/>
              <a:t>Your Task:</a:t>
            </a:r>
          </a:p>
          <a:p>
            <a:pPr lvl="1"/>
            <a:r>
              <a:rPr lang="en-US" sz="1200" dirty="0"/>
              <a:t>Download </a:t>
            </a:r>
            <a:r>
              <a:rPr lang="en-US" sz="1200" dirty="0" err="1"/>
              <a:t>UiDemo</a:t>
            </a:r>
            <a:r>
              <a:rPr lang="en-US" sz="1200" dirty="0"/>
              <a:t> and the Input Excel file below.</a:t>
            </a:r>
          </a:p>
          <a:p>
            <a:pPr lvl="1"/>
            <a:r>
              <a:rPr lang="en-US" sz="1200" dirty="0"/>
              <a:t>Build a Dispatcher (Producer) process that adds each row in the input file as a queue item to an Orchestrator queue. </a:t>
            </a:r>
          </a:p>
          <a:p>
            <a:pPr lvl="1"/>
            <a:r>
              <a:rPr lang="en-US" sz="1200" dirty="0"/>
              <a:t>Build a Performer (Consumer) process that gets each queue item and enters the data in </a:t>
            </a:r>
            <a:r>
              <a:rPr lang="en-US" sz="1200" dirty="0" err="1"/>
              <a:t>UiDemo</a:t>
            </a:r>
            <a:r>
              <a:rPr lang="en-US" sz="1200" dirty="0"/>
              <a:t>. </a:t>
            </a:r>
          </a:p>
          <a:p>
            <a:pPr lvl="1"/>
            <a:r>
              <a:rPr lang="en-US" sz="1200" dirty="0"/>
              <a:t>Include an exception handling mechanism to catch non-integer values. </a:t>
            </a:r>
          </a:p>
          <a:p>
            <a:pPr lvl="1"/>
            <a:r>
              <a:rPr lang="en-US" sz="1200" dirty="0"/>
              <a:t>Make sure the correct statuses are set on the transactions in Orchestrator.</a:t>
            </a:r>
          </a:p>
          <a:p>
            <a:pPr lvl="1"/>
            <a:r>
              <a:rPr lang="en-US" sz="1200" dirty="0"/>
              <a:t>Include a mechanism to terminate the process safely. </a:t>
            </a:r>
          </a:p>
          <a:p>
            <a:r>
              <a:rPr lang="en-US" b="1" dirty="0" err="1"/>
              <a:t>UiDemo</a:t>
            </a:r>
            <a:r>
              <a:rPr lang="en-US" b="1" dirty="0"/>
              <a:t> Login credentials: </a:t>
            </a:r>
            <a:r>
              <a:rPr lang="en-US" dirty="0"/>
              <a:t>Username: admin ,Password: password</a:t>
            </a:r>
          </a:p>
          <a:p>
            <a:endParaRPr lang="ta-IN" dirty="0"/>
          </a:p>
        </p:txBody>
      </p:sp>
      <p:graphicFrame>
        <p:nvGraphicFramePr>
          <p:cNvPr id="4" name="Object 3">
            <a:extLst>
              <a:ext uri="{FF2B5EF4-FFF2-40B4-BE49-F238E27FC236}">
                <a16:creationId xmlns:a16="http://schemas.microsoft.com/office/drawing/2014/main" id="{E9F7CA62-0B69-4FE4-AC8D-E9F859D150D3}"/>
              </a:ext>
            </a:extLst>
          </p:cNvPr>
          <p:cNvGraphicFramePr>
            <a:graphicFrameLocks noChangeAspect="1"/>
          </p:cNvGraphicFramePr>
          <p:nvPr>
            <p:extLst>
              <p:ext uri="{D42A27DB-BD31-4B8C-83A1-F6EECF244321}">
                <p14:modId xmlns:p14="http://schemas.microsoft.com/office/powerpoint/2010/main" val="3229787045"/>
              </p:ext>
            </p:extLst>
          </p:nvPr>
        </p:nvGraphicFramePr>
        <p:xfrm>
          <a:off x="-2229489" y="5131548"/>
          <a:ext cx="8815226" cy="1361326"/>
        </p:xfrm>
        <a:graphic>
          <a:graphicData uri="http://schemas.openxmlformats.org/presentationml/2006/ole">
            <mc:AlternateContent xmlns:mc="http://schemas.openxmlformats.org/markup-compatibility/2006">
              <mc:Choice xmlns:v="urn:schemas-microsoft-com:vml" Requires="v">
                <p:oleObj spid="_x0000_s1049" name="Packager Shell Object" showAsIcon="1" r:id="rId3" imgW="677880" imgH="481320" progId="Package">
                  <p:embed/>
                </p:oleObj>
              </mc:Choice>
              <mc:Fallback>
                <p:oleObj name="Packager Shell Object" showAsIcon="1" r:id="rId3" imgW="677880" imgH="481320" progId="Package">
                  <p:embed/>
                  <p:pic>
                    <p:nvPicPr>
                      <p:cNvPr id="0" name=""/>
                      <p:cNvPicPr/>
                      <p:nvPr/>
                    </p:nvPicPr>
                    <p:blipFill>
                      <a:blip r:embed="rId4"/>
                      <a:stretch>
                        <a:fillRect/>
                      </a:stretch>
                    </p:blipFill>
                    <p:spPr>
                      <a:xfrm>
                        <a:off x="-2229489" y="5131548"/>
                        <a:ext cx="8815226" cy="1361326"/>
                      </a:xfrm>
                      <a:prstGeom prst="rect">
                        <a:avLst/>
                      </a:prstGeom>
                    </p:spPr>
                  </p:pic>
                </p:oleObj>
              </mc:Fallback>
            </mc:AlternateContent>
          </a:graphicData>
        </a:graphic>
      </p:graphicFrame>
    </p:spTree>
    <p:extLst>
      <p:ext uri="{BB962C8B-B14F-4D97-AF65-F5344CB8AC3E}">
        <p14:creationId xmlns:p14="http://schemas.microsoft.com/office/powerpoint/2010/main" val="45256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66E6-DFB4-4006-B709-CB00BA3C4161}"/>
              </a:ext>
            </a:extLst>
          </p:cNvPr>
          <p:cNvSpPr>
            <a:spLocks noGrp="1"/>
          </p:cNvSpPr>
          <p:nvPr>
            <p:ph type="title"/>
          </p:nvPr>
        </p:nvSpPr>
        <p:spPr>
          <a:xfrm>
            <a:off x="838200" y="365126"/>
            <a:ext cx="10515600" cy="315912"/>
          </a:xfrm>
        </p:spPr>
        <p:txBody>
          <a:bodyPr>
            <a:normAutofit fontScale="90000"/>
          </a:bodyPr>
          <a:lstStyle/>
          <a:p>
            <a:r>
              <a:rPr lang="en-US" b="1" dirty="0"/>
              <a:t>What are the benefits of Orchestrator?</a:t>
            </a:r>
            <a:br>
              <a:rPr lang="en-US" b="1" dirty="0"/>
            </a:br>
            <a:endParaRPr lang="ta-IN" dirty="0"/>
          </a:p>
        </p:txBody>
      </p:sp>
      <p:sp>
        <p:nvSpPr>
          <p:cNvPr id="3" name="Content Placeholder 2">
            <a:extLst>
              <a:ext uri="{FF2B5EF4-FFF2-40B4-BE49-F238E27FC236}">
                <a16:creationId xmlns:a16="http://schemas.microsoft.com/office/drawing/2014/main" id="{F3CBEACD-F51A-4BB9-8655-78198E4E3E9B}"/>
              </a:ext>
            </a:extLst>
          </p:cNvPr>
          <p:cNvSpPr>
            <a:spLocks noGrp="1"/>
          </p:cNvSpPr>
          <p:nvPr>
            <p:ph idx="1"/>
          </p:nvPr>
        </p:nvSpPr>
        <p:spPr>
          <a:xfrm>
            <a:off x="838200" y="681038"/>
            <a:ext cx="10515600" cy="5495925"/>
          </a:xfrm>
        </p:spPr>
        <p:txBody>
          <a:bodyPr>
            <a:normAutofit fontScale="92500" lnSpcReduction="10000"/>
          </a:bodyPr>
          <a:lstStyle/>
          <a:p>
            <a:r>
              <a:rPr lang="en-US" dirty="0"/>
              <a:t>As you know, workflows can be executed on a local machine to perform simple tasks. In business contexts though, all the capabilities listed in the previous section are needed for effectively managing a large number of robots that have to execute numerous tasks. All these capabilities translate into tangible benefits, such as:</a:t>
            </a:r>
          </a:p>
          <a:p>
            <a:pPr lvl="1"/>
            <a:r>
              <a:rPr lang="en-US" b="1" dirty="0"/>
              <a:t>Accessibility and version control -</a:t>
            </a:r>
            <a:r>
              <a:rPr lang="en-US" dirty="0"/>
              <a:t>Workflows can be published as packages and stored in Orchestrator, at version level and with the developer's release notes. Different versions can be distributed to robots for execution.</a:t>
            </a:r>
            <a:endParaRPr lang="en-US" b="1" dirty="0"/>
          </a:p>
          <a:p>
            <a:pPr lvl="1"/>
            <a:r>
              <a:rPr lang="en-US" b="1" dirty="0"/>
              <a:t>Transactional processing-</a:t>
            </a:r>
            <a:r>
              <a:rPr lang="en-US" dirty="0"/>
              <a:t>Queues allow efficient allocation of the workload between robots, continuous execution and monitoring at transaction level. </a:t>
            </a:r>
          </a:p>
          <a:p>
            <a:pPr lvl="1"/>
            <a:r>
              <a:rPr lang="en-US" b="1" dirty="0"/>
              <a:t>Efficient planning and execution -</a:t>
            </a:r>
            <a:r>
              <a:rPr lang="en-US" dirty="0"/>
              <a:t>Orchestrator allows execution of tasks according to schedules that can accommodate various scenarios (like non-working days)</a:t>
            </a:r>
          </a:p>
          <a:p>
            <a:pPr lvl="1"/>
            <a:r>
              <a:rPr lang="en-US" b="1" dirty="0"/>
              <a:t>Securely storing assets -</a:t>
            </a:r>
            <a:r>
              <a:rPr lang="en-US" dirty="0"/>
              <a:t>Orchestrator provides a secure way of storing assets and distributing them to robots according to different scenarios</a:t>
            </a:r>
          </a:p>
          <a:p>
            <a:pPr lvl="1"/>
            <a:r>
              <a:rPr lang="en-US" b="1" dirty="0"/>
              <a:t>Monitoring- </a:t>
            </a:r>
            <a:r>
              <a:rPr lang="en-US" dirty="0"/>
              <a:t>Robots, processes and task execution can be monitored via Orchestrator, which can enable quick reaction in case of any error, and also provides the means for accurate reporting and auditing of the robot work.</a:t>
            </a:r>
            <a:endParaRPr lang="en-US" b="1" dirty="0"/>
          </a:p>
          <a:p>
            <a:pPr lvl="1"/>
            <a:endParaRPr lang="en-US" b="1" dirty="0"/>
          </a:p>
          <a:p>
            <a:pPr lvl="1"/>
            <a:endParaRPr lang="en-US" b="1" dirty="0"/>
          </a:p>
          <a:p>
            <a:pPr lvl="1"/>
            <a:endParaRPr lang="en-US" b="1" dirty="0"/>
          </a:p>
        </p:txBody>
      </p:sp>
    </p:spTree>
    <p:extLst>
      <p:ext uri="{BB962C8B-B14F-4D97-AF65-F5344CB8AC3E}">
        <p14:creationId xmlns:p14="http://schemas.microsoft.com/office/powerpoint/2010/main" val="393776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9C4A-800D-4534-8A87-6E0DAF2C85D6}"/>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21D84AFF-C21F-411D-8277-0D45B0BFF33A}"/>
              </a:ext>
            </a:extLst>
          </p:cNvPr>
          <p:cNvPicPr>
            <a:picLocks noGrp="1" noChangeAspect="1"/>
          </p:cNvPicPr>
          <p:nvPr>
            <p:ph idx="1"/>
          </p:nvPr>
        </p:nvPicPr>
        <p:blipFill>
          <a:blip r:embed="rId2"/>
          <a:stretch>
            <a:fillRect/>
          </a:stretch>
        </p:blipFill>
        <p:spPr>
          <a:xfrm>
            <a:off x="750013" y="1690688"/>
            <a:ext cx="7816264" cy="3612423"/>
          </a:xfrm>
          <a:prstGeom prst="rect">
            <a:avLst/>
          </a:prstGeom>
        </p:spPr>
      </p:pic>
    </p:spTree>
    <p:extLst>
      <p:ext uri="{BB962C8B-B14F-4D97-AF65-F5344CB8AC3E}">
        <p14:creationId xmlns:p14="http://schemas.microsoft.com/office/powerpoint/2010/main" val="3086103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A22C-74FD-4348-ABE7-FB063E2CCF95}"/>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77ADAC0B-80CE-4A4C-8EC3-099630EF0871}"/>
              </a:ext>
            </a:extLst>
          </p:cNvPr>
          <p:cNvPicPr>
            <a:picLocks noGrp="1" noChangeAspect="1"/>
          </p:cNvPicPr>
          <p:nvPr>
            <p:ph idx="1"/>
          </p:nvPr>
        </p:nvPicPr>
        <p:blipFill>
          <a:blip r:embed="rId2"/>
          <a:stretch>
            <a:fillRect/>
          </a:stretch>
        </p:blipFill>
        <p:spPr>
          <a:xfrm>
            <a:off x="838200" y="1797978"/>
            <a:ext cx="8001141" cy="3218051"/>
          </a:xfrm>
          <a:prstGeom prst="rect">
            <a:avLst/>
          </a:prstGeom>
        </p:spPr>
      </p:pic>
    </p:spTree>
    <p:extLst>
      <p:ext uri="{BB962C8B-B14F-4D97-AF65-F5344CB8AC3E}">
        <p14:creationId xmlns:p14="http://schemas.microsoft.com/office/powerpoint/2010/main" val="218493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12A9-30A4-457E-9BF1-BF1BDCDB6F4C}"/>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6044A620-D0E6-4109-B835-EA537D9CF03D}"/>
              </a:ext>
            </a:extLst>
          </p:cNvPr>
          <p:cNvPicPr>
            <a:picLocks noGrp="1" noChangeAspect="1"/>
          </p:cNvPicPr>
          <p:nvPr>
            <p:ph idx="1"/>
          </p:nvPr>
        </p:nvPicPr>
        <p:blipFill>
          <a:blip r:embed="rId2"/>
          <a:stretch>
            <a:fillRect/>
          </a:stretch>
        </p:blipFill>
        <p:spPr>
          <a:xfrm>
            <a:off x="205484" y="1613043"/>
            <a:ext cx="8700536" cy="3852001"/>
          </a:xfrm>
          <a:prstGeom prst="rect">
            <a:avLst/>
          </a:prstGeom>
        </p:spPr>
      </p:pic>
    </p:spTree>
    <p:extLst>
      <p:ext uri="{BB962C8B-B14F-4D97-AF65-F5344CB8AC3E}">
        <p14:creationId xmlns:p14="http://schemas.microsoft.com/office/powerpoint/2010/main" val="273849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7849-862A-4623-A223-4868E709FF54}"/>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8610D2DD-D29D-42A5-B020-8EF40FC1754D}"/>
              </a:ext>
            </a:extLst>
          </p:cNvPr>
          <p:cNvPicPr>
            <a:picLocks noGrp="1" noChangeAspect="1"/>
          </p:cNvPicPr>
          <p:nvPr>
            <p:ph idx="1"/>
          </p:nvPr>
        </p:nvPicPr>
        <p:blipFill>
          <a:blip r:embed="rId2"/>
          <a:stretch>
            <a:fillRect/>
          </a:stretch>
        </p:blipFill>
        <p:spPr>
          <a:xfrm>
            <a:off x="626724" y="1551398"/>
            <a:ext cx="8288821" cy="4104156"/>
          </a:xfrm>
          <a:prstGeom prst="rect">
            <a:avLst/>
          </a:prstGeom>
        </p:spPr>
      </p:pic>
    </p:spTree>
    <p:extLst>
      <p:ext uri="{BB962C8B-B14F-4D97-AF65-F5344CB8AC3E}">
        <p14:creationId xmlns:p14="http://schemas.microsoft.com/office/powerpoint/2010/main" val="241139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2665-6FD3-42AE-B0E8-B74437794264}"/>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9C204D25-FA92-4EE7-BBAC-DBDA025ACE3D}"/>
              </a:ext>
            </a:extLst>
          </p:cNvPr>
          <p:cNvPicPr>
            <a:picLocks noGrp="1" noChangeAspect="1"/>
          </p:cNvPicPr>
          <p:nvPr>
            <p:ph idx="1"/>
          </p:nvPr>
        </p:nvPicPr>
        <p:blipFill>
          <a:blip r:embed="rId2"/>
          <a:stretch>
            <a:fillRect/>
          </a:stretch>
        </p:blipFill>
        <p:spPr>
          <a:xfrm>
            <a:off x="838200" y="1690688"/>
            <a:ext cx="7788405" cy="3501292"/>
          </a:xfrm>
          <a:prstGeom prst="rect">
            <a:avLst/>
          </a:prstGeom>
        </p:spPr>
      </p:pic>
    </p:spTree>
    <p:extLst>
      <p:ext uri="{BB962C8B-B14F-4D97-AF65-F5344CB8AC3E}">
        <p14:creationId xmlns:p14="http://schemas.microsoft.com/office/powerpoint/2010/main" val="330632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FDC6-1FAD-4533-9323-9670F63FB411}"/>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00B8CA5D-DD76-4F06-91F1-7FB8914D69C7}"/>
              </a:ext>
            </a:extLst>
          </p:cNvPr>
          <p:cNvPicPr>
            <a:picLocks noGrp="1" noChangeAspect="1"/>
          </p:cNvPicPr>
          <p:nvPr>
            <p:ph idx="1"/>
          </p:nvPr>
        </p:nvPicPr>
        <p:blipFill>
          <a:blip r:embed="rId2"/>
          <a:stretch>
            <a:fillRect/>
          </a:stretch>
        </p:blipFill>
        <p:spPr>
          <a:xfrm>
            <a:off x="719192" y="1869897"/>
            <a:ext cx="8088398" cy="3372886"/>
          </a:xfrm>
          <a:prstGeom prst="rect">
            <a:avLst/>
          </a:prstGeom>
        </p:spPr>
      </p:pic>
    </p:spTree>
    <p:extLst>
      <p:ext uri="{BB962C8B-B14F-4D97-AF65-F5344CB8AC3E}">
        <p14:creationId xmlns:p14="http://schemas.microsoft.com/office/powerpoint/2010/main" val="471362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A95D-47BF-41AA-9F20-076241FEB694}"/>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77786261-8E2C-4C8D-B91A-DA676389C5FE}"/>
              </a:ext>
            </a:extLst>
          </p:cNvPr>
          <p:cNvPicPr>
            <a:picLocks noGrp="1" noChangeAspect="1"/>
          </p:cNvPicPr>
          <p:nvPr>
            <p:ph idx="1"/>
          </p:nvPr>
        </p:nvPicPr>
        <p:blipFill>
          <a:blip r:embed="rId2"/>
          <a:stretch>
            <a:fillRect/>
          </a:stretch>
        </p:blipFill>
        <p:spPr>
          <a:xfrm>
            <a:off x="760289" y="1787703"/>
            <a:ext cx="7891718" cy="3291288"/>
          </a:xfrm>
          <a:prstGeom prst="rect">
            <a:avLst/>
          </a:prstGeom>
        </p:spPr>
      </p:pic>
    </p:spTree>
    <p:extLst>
      <p:ext uri="{BB962C8B-B14F-4D97-AF65-F5344CB8AC3E}">
        <p14:creationId xmlns:p14="http://schemas.microsoft.com/office/powerpoint/2010/main" val="130287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A038-F686-4202-B8BC-17E3406A1C1B}"/>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6502D99E-58F2-41A7-A90B-8D073F454A0E}"/>
              </a:ext>
            </a:extLst>
          </p:cNvPr>
          <p:cNvPicPr>
            <a:picLocks noGrp="1" noChangeAspect="1"/>
          </p:cNvPicPr>
          <p:nvPr>
            <p:ph idx="1"/>
          </p:nvPr>
        </p:nvPicPr>
        <p:blipFill>
          <a:blip r:embed="rId2"/>
          <a:stretch>
            <a:fillRect/>
          </a:stretch>
        </p:blipFill>
        <p:spPr>
          <a:xfrm>
            <a:off x="698643" y="1690688"/>
            <a:ext cx="7756503" cy="3183776"/>
          </a:xfrm>
          <a:prstGeom prst="rect">
            <a:avLst/>
          </a:prstGeom>
        </p:spPr>
      </p:pic>
    </p:spTree>
    <p:extLst>
      <p:ext uri="{BB962C8B-B14F-4D97-AF65-F5344CB8AC3E}">
        <p14:creationId xmlns:p14="http://schemas.microsoft.com/office/powerpoint/2010/main" val="33541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2EEE-D569-417D-846A-66DDC9C14B67}"/>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528AF88F-90F0-444A-B7AE-443992390856}"/>
              </a:ext>
            </a:extLst>
          </p:cNvPr>
          <p:cNvPicPr>
            <a:picLocks noGrp="1" noChangeAspect="1"/>
          </p:cNvPicPr>
          <p:nvPr>
            <p:ph idx="1"/>
          </p:nvPr>
        </p:nvPicPr>
        <p:blipFill>
          <a:blip r:embed="rId2"/>
          <a:stretch>
            <a:fillRect/>
          </a:stretch>
        </p:blipFill>
        <p:spPr>
          <a:xfrm>
            <a:off x="838201" y="1500027"/>
            <a:ext cx="7918586" cy="3825310"/>
          </a:xfrm>
          <a:prstGeom prst="rect">
            <a:avLst/>
          </a:prstGeom>
        </p:spPr>
      </p:pic>
    </p:spTree>
    <p:extLst>
      <p:ext uri="{BB962C8B-B14F-4D97-AF65-F5344CB8AC3E}">
        <p14:creationId xmlns:p14="http://schemas.microsoft.com/office/powerpoint/2010/main" val="293797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851A-4E8A-4441-9B81-B2136BC47D95}"/>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A3C1627B-88FB-4305-9D92-DABCE8CD9443}"/>
              </a:ext>
            </a:extLst>
          </p:cNvPr>
          <p:cNvPicPr>
            <a:picLocks noGrp="1" noChangeAspect="1"/>
          </p:cNvPicPr>
          <p:nvPr>
            <p:ph idx="1"/>
          </p:nvPr>
        </p:nvPicPr>
        <p:blipFill>
          <a:blip r:embed="rId2"/>
          <a:stretch>
            <a:fillRect/>
          </a:stretch>
        </p:blipFill>
        <p:spPr>
          <a:xfrm>
            <a:off x="482885" y="1273997"/>
            <a:ext cx="8115143" cy="3940210"/>
          </a:xfrm>
          <a:prstGeom prst="rect">
            <a:avLst/>
          </a:prstGeom>
        </p:spPr>
      </p:pic>
    </p:spTree>
    <p:extLst>
      <p:ext uri="{BB962C8B-B14F-4D97-AF65-F5344CB8AC3E}">
        <p14:creationId xmlns:p14="http://schemas.microsoft.com/office/powerpoint/2010/main" val="59252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7F15-D56E-4758-A322-58A3FF016A38}"/>
              </a:ext>
            </a:extLst>
          </p:cNvPr>
          <p:cNvSpPr>
            <a:spLocks noGrp="1"/>
          </p:cNvSpPr>
          <p:nvPr>
            <p:ph type="title"/>
          </p:nvPr>
        </p:nvSpPr>
        <p:spPr>
          <a:xfrm>
            <a:off x="838200" y="365126"/>
            <a:ext cx="10515600" cy="456808"/>
          </a:xfrm>
        </p:spPr>
        <p:txBody>
          <a:bodyPr>
            <a:normAutofit fontScale="90000"/>
          </a:bodyPr>
          <a:lstStyle/>
          <a:p>
            <a:r>
              <a:rPr lang="en-US" b="1" dirty="0"/>
              <a:t>Orchestrator Key Concepts</a:t>
            </a:r>
            <a:endParaRPr lang="ta-IN" b="1" dirty="0"/>
          </a:p>
        </p:txBody>
      </p:sp>
      <p:sp>
        <p:nvSpPr>
          <p:cNvPr id="3" name="Content Placeholder 2">
            <a:extLst>
              <a:ext uri="{FF2B5EF4-FFF2-40B4-BE49-F238E27FC236}">
                <a16:creationId xmlns:a16="http://schemas.microsoft.com/office/drawing/2014/main" id="{CF060CF4-7191-4D8C-A4AF-B0CB5B392D39}"/>
              </a:ext>
            </a:extLst>
          </p:cNvPr>
          <p:cNvSpPr>
            <a:spLocks noGrp="1"/>
          </p:cNvSpPr>
          <p:nvPr>
            <p:ph idx="1"/>
          </p:nvPr>
        </p:nvSpPr>
        <p:spPr>
          <a:xfrm>
            <a:off x="838200" y="821934"/>
            <a:ext cx="10515600" cy="5355029"/>
          </a:xfrm>
        </p:spPr>
        <p:txBody>
          <a:bodyPr>
            <a:normAutofit fontScale="62500" lnSpcReduction="20000"/>
          </a:bodyPr>
          <a:lstStyle/>
          <a:p>
            <a:r>
              <a:rPr lang="en-US" sz="2900" b="1" dirty="0"/>
              <a:t>Robot</a:t>
            </a:r>
            <a:r>
              <a:rPr lang="en-US" sz="2900" dirty="0"/>
              <a:t> -The Robot is </a:t>
            </a:r>
            <a:r>
              <a:rPr lang="en-US" sz="2900" dirty="0" err="1"/>
              <a:t>UiPath’s</a:t>
            </a:r>
            <a:r>
              <a:rPr lang="en-US" sz="2900" dirty="0"/>
              <a:t> execution agent that enables you to run workflows built in Studio. It can be of several types.</a:t>
            </a:r>
          </a:p>
          <a:p>
            <a:r>
              <a:rPr lang="en-US" b="1" dirty="0"/>
              <a:t>Environment </a:t>
            </a:r>
            <a:r>
              <a:rPr lang="en-US" dirty="0"/>
              <a:t>-</a:t>
            </a:r>
            <a:r>
              <a:rPr lang="en-US" sz="2900" dirty="0"/>
              <a:t>An environment is a group of robots configured in Orchestrator. Processes can be allocated to individual robots, but it's more effective to allocate them to environments. A robot can be part of more than one environment, provided they are in the same service.</a:t>
            </a:r>
          </a:p>
          <a:p>
            <a:r>
              <a:rPr lang="en-US" b="1" dirty="0"/>
              <a:t>Package</a:t>
            </a:r>
            <a:r>
              <a:rPr lang="en-US" dirty="0"/>
              <a:t> -</a:t>
            </a:r>
            <a:r>
              <a:rPr lang="en-US" sz="2900" dirty="0"/>
              <a:t>A project developed in UiPath Studio that is published to Orchestrator. Multiple versions of the same project can be stored and used.</a:t>
            </a:r>
          </a:p>
          <a:p>
            <a:r>
              <a:rPr lang="en-US" b="1" dirty="0"/>
              <a:t>Process</a:t>
            </a:r>
            <a:r>
              <a:rPr lang="en-US" dirty="0"/>
              <a:t> -It is a package that has been allocated to a certain environment.</a:t>
            </a:r>
          </a:p>
          <a:p>
            <a:r>
              <a:rPr lang="en-US" b="1" dirty="0"/>
              <a:t>Job</a:t>
            </a:r>
            <a:r>
              <a:rPr lang="en-US" dirty="0"/>
              <a:t> -A job is a process that has been sent for execution to some or all of the robots in the environment.</a:t>
            </a:r>
          </a:p>
          <a:p>
            <a:r>
              <a:rPr lang="en-US" b="1" dirty="0"/>
              <a:t>Schedule</a:t>
            </a:r>
            <a:r>
              <a:rPr lang="en-US" dirty="0"/>
              <a:t> -A process that is configured for an execution that is not immediate, but according to a schedule. Multiple configurations are possible when it comes to schedules.</a:t>
            </a:r>
          </a:p>
          <a:p>
            <a:r>
              <a:rPr lang="en-US" b="1" dirty="0"/>
              <a:t>Asset</a:t>
            </a:r>
            <a:r>
              <a:rPr lang="en-US" dirty="0"/>
              <a:t> -An asset is a piece of data stored in Orchestrator for the use of robots. There are four types of assets:</a:t>
            </a:r>
          </a:p>
          <a:p>
            <a:pPr lvl="1"/>
            <a:r>
              <a:rPr lang="en-US" sz="2900" b="1" dirty="0"/>
              <a:t>Text</a:t>
            </a:r>
            <a:r>
              <a:rPr lang="en-US" b="1" dirty="0"/>
              <a:t> </a:t>
            </a:r>
            <a:r>
              <a:rPr lang="en-US" dirty="0"/>
              <a:t>- </a:t>
            </a:r>
            <a:r>
              <a:rPr lang="en-US" sz="2900" dirty="0"/>
              <a:t>stores only strings (it is not required to add quotation marks);</a:t>
            </a:r>
          </a:p>
          <a:p>
            <a:pPr lvl="1"/>
            <a:r>
              <a:rPr lang="en-US" sz="2900" b="1" dirty="0"/>
              <a:t>Bool</a:t>
            </a:r>
            <a:r>
              <a:rPr lang="en-US" sz="2900" dirty="0"/>
              <a:t> - supports true or false values;</a:t>
            </a:r>
          </a:p>
          <a:p>
            <a:pPr lvl="1"/>
            <a:r>
              <a:rPr lang="en-US" sz="2900" b="1" dirty="0"/>
              <a:t>Integer</a:t>
            </a:r>
            <a:r>
              <a:rPr lang="en-US" sz="2900" dirty="0"/>
              <a:t> - stores only whole numbers;</a:t>
            </a:r>
          </a:p>
          <a:p>
            <a:pPr lvl="1"/>
            <a:r>
              <a:rPr lang="en-US" sz="2900" b="1" dirty="0"/>
              <a:t>Credential</a:t>
            </a:r>
            <a:r>
              <a:rPr lang="en-US" sz="2900" dirty="0"/>
              <a:t> - contains usernames and passwords that the Robot requires to execute particular processes, such as login details for ERP systems.</a:t>
            </a:r>
          </a:p>
          <a:p>
            <a:r>
              <a:rPr lang="en-US" b="1" dirty="0"/>
              <a:t>Queue-</a:t>
            </a:r>
            <a:r>
              <a:rPr lang="en-US" dirty="0"/>
              <a:t> A queue is a sequence of transactions that is built in Orchestrator, and then used to dispatch to robots for processing.</a:t>
            </a:r>
          </a:p>
          <a:p>
            <a:pPr lvl="1"/>
            <a:endParaRPr lang="en-US" dirty="0"/>
          </a:p>
          <a:p>
            <a:endParaRPr lang="en-US" dirty="0"/>
          </a:p>
          <a:p>
            <a:endParaRPr lang="en-US" dirty="0"/>
          </a:p>
          <a:p>
            <a:endParaRPr lang="ta-IN" dirty="0"/>
          </a:p>
        </p:txBody>
      </p:sp>
    </p:spTree>
    <p:extLst>
      <p:ext uri="{BB962C8B-B14F-4D97-AF65-F5344CB8AC3E}">
        <p14:creationId xmlns:p14="http://schemas.microsoft.com/office/powerpoint/2010/main" val="332944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30C7-DDFB-4B58-933B-908483FA9D8E}"/>
              </a:ext>
            </a:extLst>
          </p:cNvPr>
          <p:cNvSpPr>
            <a:spLocks noGrp="1"/>
          </p:cNvSpPr>
          <p:nvPr>
            <p:ph type="title"/>
          </p:nvPr>
        </p:nvSpPr>
        <p:spPr>
          <a:xfrm>
            <a:off x="838200" y="1"/>
            <a:ext cx="10515600" cy="554803"/>
          </a:xfrm>
        </p:spPr>
        <p:txBody>
          <a:bodyPr>
            <a:normAutofit fontScale="90000"/>
          </a:bodyPr>
          <a:lstStyle/>
          <a:p>
            <a:r>
              <a:rPr lang="en-US" b="1" dirty="0"/>
              <a:t>Robots and Environments in Orchestrator</a:t>
            </a:r>
            <a:endParaRPr lang="ta-IN" dirty="0"/>
          </a:p>
        </p:txBody>
      </p:sp>
      <p:sp>
        <p:nvSpPr>
          <p:cNvPr id="3" name="Content Placeholder 2">
            <a:extLst>
              <a:ext uri="{FF2B5EF4-FFF2-40B4-BE49-F238E27FC236}">
                <a16:creationId xmlns:a16="http://schemas.microsoft.com/office/drawing/2014/main" id="{E2447A8D-1D55-4F0D-BFBD-DCD3A0B9EE71}"/>
              </a:ext>
            </a:extLst>
          </p:cNvPr>
          <p:cNvSpPr>
            <a:spLocks noGrp="1"/>
          </p:cNvSpPr>
          <p:nvPr>
            <p:ph idx="1"/>
          </p:nvPr>
        </p:nvSpPr>
        <p:spPr>
          <a:xfrm>
            <a:off x="838200" y="554804"/>
            <a:ext cx="10515600" cy="5622159"/>
          </a:xfrm>
        </p:spPr>
        <p:txBody>
          <a:bodyPr>
            <a:normAutofit fontScale="92500" lnSpcReduction="10000"/>
          </a:bodyPr>
          <a:lstStyle/>
          <a:p>
            <a:r>
              <a:rPr lang="en-US" dirty="0"/>
              <a:t>The robot is </a:t>
            </a:r>
            <a:r>
              <a:rPr lang="en-US" dirty="0" err="1"/>
              <a:t>UiPath’s</a:t>
            </a:r>
            <a:r>
              <a:rPr lang="en-US" dirty="0"/>
              <a:t> execution agent that enables you to run workflows built in Studio. The installation of the Studio comes with a robot that is triggered when the 'Run' button is clicked when a project is open.</a:t>
            </a:r>
          </a:p>
          <a:p>
            <a:r>
              <a:rPr lang="en-US" dirty="0"/>
              <a:t>Provisioning robots in Orchestrator allows better package distribution capabilities, better scheduling, and enables the use of assets and queues. All these will take an implementation much closer to a business context. </a:t>
            </a:r>
          </a:p>
          <a:p>
            <a:r>
              <a:rPr lang="en-US" b="1" dirty="0"/>
              <a:t>Types of robots</a:t>
            </a:r>
          </a:p>
          <a:p>
            <a:pPr lvl="1"/>
            <a:r>
              <a:rPr lang="en-US" b="1" dirty="0">
                <a:effectLst/>
              </a:rPr>
              <a:t>Attended Robot-</a:t>
            </a:r>
            <a:r>
              <a:rPr lang="en-US" dirty="0">
                <a:effectLst/>
              </a:rPr>
              <a:t>This type of Robot is triggered by user events, and operates alongside a human, on the same workstation. Attended Robots are used with Orchestrator for a centralized process deployment and logging medium. </a:t>
            </a:r>
          </a:p>
          <a:p>
            <a:pPr lvl="1"/>
            <a:r>
              <a:rPr lang="en-US" b="1" dirty="0">
                <a:effectLst/>
              </a:rPr>
              <a:t>Unattended Robot</a:t>
            </a:r>
            <a:r>
              <a:rPr lang="en-US" dirty="0">
                <a:effectLst/>
              </a:rPr>
              <a:t>-Robots run unattended in virtual environments and execute any number of processes. On top of the Attended Robot capabilities, Orchestrator covers execution, monitoring, scheduling and providing support for work queues.</a:t>
            </a:r>
          </a:p>
          <a:p>
            <a:pPr lvl="1"/>
            <a:r>
              <a:rPr lang="en-US" b="1" dirty="0">
                <a:effectLst/>
              </a:rPr>
              <a:t>Development Robot</a:t>
            </a:r>
            <a:r>
              <a:rPr lang="en-US" b="1" dirty="0"/>
              <a:t>-</a:t>
            </a:r>
            <a:r>
              <a:rPr lang="en-US" dirty="0">
                <a:effectLst/>
              </a:rPr>
              <a:t>Has the features of an Unattended Robot, but it should be used only to connect Studio to Orchestrator, for development purposes.</a:t>
            </a:r>
          </a:p>
          <a:p>
            <a:pPr lvl="1"/>
            <a:r>
              <a:rPr lang="en-US" b="1" dirty="0">
                <a:effectLst/>
              </a:rPr>
              <a:t>Non-production robot</a:t>
            </a:r>
            <a:r>
              <a:rPr lang="en-US" b="1" dirty="0"/>
              <a:t>-</a:t>
            </a:r>
            <a:r>
              <a:rPr lang="en-US" dirty="0">
                <a:effectLst/>
              </a:rPr>
              <a:t>Similar to Unattended Robots, but they should be used only for development and testing purposes. </a:t>
            </a:r>
          </a:p>
          <a:p>
            <a:pPr lvl="1"/>
            <a:endParaRPr lang="en-US" dirty="0">
              <a:effectLst/>
            </a:endParaRPr>
          </a:p>
          <a:p>
            <a:endParaRPr lang="ta-IN" dirty="0"/>
          </a:p>
        </p:txBody>
      </p:sp>
    </p:spTree>
    <p:extLst>
      <p:ext uri="{BB962C8B-B14F-4D97-AF65-F5344CB8AC3E}">
        <p14:creationId xmlns:p14="http://schemas.microsoft.com/office/powerpoint/2010/main" val="113292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8000-DF15-4980-A630-B63B4876B711}"/>
              </a:ext>
            </a:extLst>
          </p:cNvPr>
          <p:cNvSpPr>
            <a:spLocks noGrp="1"/>
          </p:cNvSpPr>
          <p:nvPr>
            <p:ph type="title"/>
          </p:nvPr>
        </p:nvSpPr>
        <p:spPr/>
        <p:txBody>
          <a:bodyPr/>
          <a:lstStyle/>
          <a:p>
            <a:r>
              <a:rPr lang="en-US" b="1" dirty="0"/>
              <a:t>Standard and Floating Robot</a:t>
            </a:r>
            <a:endParaRPr lang="ta-IN" b="1" dirty="0"/>
          </a:p>
        </p:txBody>
      </p:sp>
      <p:sp>
        <p:nvSpPr>
          <p:cNvPr id="3" name="Content Placeholder 2">
            <a:extLst>
              <a:ext uri="{FF2B5EF4-FFF2-40B4-BE49-F238E27FC236}">
                <a16:creationId xmlns:a16="http://schemas.microsoft.com/office/drawing/2014/main" id="{5F005842-575D-42B6-9EA8-8E695A696752}"/>
              </a:ext>
            </a:extLst>
          </p:cNvPr>
          <p:cNvSpPr>
            <a:spLocks noGrp="1"/>
          </p:cNvSpPr>
          <p:nvPr>
            <p:ph idx="1"/>
          </p:nvPr>
        </p:nvSpPr>
        <p:spPr/>
        <p:txBody>
          <a:bodyPr/>
          <a:lstStyle/>
          <a:p>
            <a:r>
              <a:rPr lang="en-US" b="1" dirty="0"/>
              <a:t>Standard Robot-</a:t>
            </a:r>
            <a:r>
              <a:rPr lang="en-US" dirty="0"/>
              <a:t>Works on a single Standard Machine only. It is a good choice when the machine on which the robot runs is known and will never change.</a:t>
            </a:r>
          </a:p>
          <a:p>
            <a:r>
              <a:rPr lang="en-US" b="1" dirty="0"/>
              <a:t>Floating Robot-</a:t>
            </a:r>
            <a:r>
              <a:rPr lang="en-US" dirty="0"/>
              <a:t>Works on any machine defined in Orchestrator. It is a good choice when human users work in shifts on the same machine or on different machines, and when virtual machines are being regenerated often.</a:t>
            </a:r>
          </a:p>
          <a:p>
            <a:endParaRPr lang="ta-IN" dirty="0"/>
          </a:p>
        </p:txBody>
      </p:sp>
    </p:spTree>
    <p:extLst>
      <p:ext uri="{BB962C8B-B14F-4D97-AF65-F5344CB8AC3E}">
        <p14:creationId xmlns:p14="http://schemas.microsoft.com/office/powerpoint/2010/main" val="129683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DA08-5C5E-4764-9929-A5E82842097A}"/>
              </a:ext>
            </a:extLst>
          </p:cNvPr>
          <p:cNvSpPr>
            <a:spLocks noGrp="1"/>
          </p:cNvSpPr>
          <p:nvPr>
            <p:ph type="title"/>
          </p:nvPr>
        </p:nvSpPr>
        <p:spPr>
          <a:xfrm>
            <a:off x="838200" y="365126"/>
            <a:ext cx="10515600" cy="898596"/>
          </a:xfrm>
        </p:spPr>
        <p:txBody>
          <a:bodyPr>
            <a:normAutofit fontScale="90000"/>
          </a:bodyPr>
          <a:lstStyle/>
          <a:p>
            <a:r>
              <a:rPr lang="en-US" b="1" dirty="0"/>
              <a:t>Provisioning robots in Orchestrator</a:t>
            </a:r>
            <a:br>
              <a:rPr lang="en-US" b="1" dirty="0"/>
            </a:br>
            <a:endParaRPr lang="ta-IN" dirty="0"/>
          </a:p>
        </p:txBody>
      </p:sp>
      <p:sp>
        <p:nvSpPr>
          <p:cNvPr id="3" name="Content Placeholder 2">
            <a:extLst>
              <a:ext uri="{FF2B5EF4-FFF2-40B4-BE49-F238E27FC236}">
                <a16:creationId xmlns:a16="http://schemas.microsoft.com/office/drawing/2014/main" id="{7E6E4277-69FF-4F11-A60B-32844CF80D8A}"/>
              </a:ext>
            </a:extLst>
          </p:cNvPr>
          <p:cNvSpPr>
            <a:spLocks noGrp="1"/>
          </p:cNvSpPr>
          <p:nvPr>
            <p:ph idx="1"/>
          </p:nvPr>
        </p:nvSpPr>
        <p:spPr>
          <a:xfrm>
            <a:off x="838200" y="863029"/>
            <a:ext cx="10515600" cy="5313934"/>
          </a:xfrm>
        </p:spPr>
        <p:txBody>
          <a:bodyPr>
            <a:normAutofit fontScale="92500" lnSpcReduction="20000"/>
          </a:bodyPr>
          <a:lstStyle/>
          <a:p>
            <a:r>
              <a:rPr lang="en-US" dirty="0"/>
              <a:t>In order for robots to perform jobs, they have to be provisioned in Orchestrator, together with the machines that they will be using.</a:t>
            </a:r>
          </a:p>
          <a:p>
            <a:r>
              <a:rPr lang="en-US" b="1" dirty="0"/>
              <a:t>Provisioning Robot:</a:t>
            </a:r>
          </a:p>
          <a:p>
            <a:pPr lvl="1"/>
            <a:r>
              <a:rPr lang="en-US" dirty="0"/>
              <a:t>navigated to </a:t>
            </a:r>
            <a:r>
              <a:rPr lang="en-US" dirty="0">
                <a:hlinkClick r:id="rId2"/>
              </a:rPr>
              <a:t>platform.uipath.com</a:t>
            </a:r>
            <a:r>
              <a:rPr lang="en-US" dirty="0"/>
              <a:t> and after login navigate to Service Account </a:t>
            </a:r>
            <a:endParaRPr lang="en-US" b="1" dirty="0"/>
          </a:p>
          <a:p>
            <a:pPr lvl="1"/>
            <a:r>
              <a:rPr lang="en-US" dirty="0"/>
              <a:t>Copy Machine name from </a:t>
            </a:r>
            <a:r>
              <a:rPr lang="en-US" dirty="0" err="1"/>
              <a:t>Uipath</a:t>
            </a:r>
            <a:r>
              <a:rPr lang="en-US" dirty="0"/>
              <a:t> robot Orchestrator Settings.</a:t>
            </a:r>
          </a:p>
          <a:p>
            <a:pPr lvl="1"/>
            <a:r>
              <a:rPr lang="en-US" dirty="0"/>
              <a:t>Copy Username from Command line by running “</a:t>
            </a:r>
            <a:r>
              <a:rPr lang="en-US" dirty="0" err="1"/>
              <a:t>whoami</a:t>
            </a:r>
            <a:r>
              <a:rPr lang="en-US" dirty="0"/>
              <a:t>” Command</a:t>
            </a:r>
          </a:p>
          <a:p>
            <a:pPr lvl="1"/>
            <a:r>
              <a:rPr lang="en-US" dirty="0"/>
              <a:t>Navigated to </a:t>
            </a:r>
            <a:r>
              <a:rPr lang="en-US" b="1" dirty="0"/>
              <a:t>Machines</a:t>
            </a:r>
            <a:r>
              <a:rPr lang="en-US" dirty="0"/>
              <a:t> from the menu of the left, clicked on the '</a:t>
            </a:r>
            <a:r>
              <a:rPr lang="en-US" b="1" dirty="0"/>
              <a:t>+</a:t>
            </a:r>
            <a:r>
              <a:rPr lang="en-US" dirty="0"/>
              <a:t>' and selected </a:t>
            </a:r>
            <a:r>
              <a:rPr lang="en-US" b="1" dirty="0"/>
              <a:t>Standard Machine.</a:t>
            </a:r>
          </a:p>
          <a:p>
            <a:pPr lvl="1"/>
            <a:r>
              <a:rPr lang="en-US" dirty="0"/>
              <a:t>Navigated to </a:t>
            </a:r>
            <a:r>
              <a:rPr lang="en-US" b="1" dirty="0"/>
              <a:t>Robots</a:t>
            </a:r>
            <a:r>
              <a:rPr lang="en-US" dirty="0"/>
              <a:t> from the menu on the left, clicked on the '</a:t>
            </a:r>
            <a:r>
              <a:rPr lang="en-US" b="1" dirty="0"/>
              <a:t>+</a:t>
            </a:r>
            <a:r>
              <a:rPr lang="en-US" dirty="0"/>
              <a:t>' and selected </a:t>
            </a:r>
            <a:r>
              <a:rPr lang="en-US" b="1" dirty="0"/>
              <a:t>Standard robot</a:t>
            </a:r>
            <a:r>
              <a:rPr lang="en-US" dirty="0"/>
              <a:t>. We chose the </a:t>
            </a:r>
            <a:r>
              <a:rPr lang="en-US" b="1" dirty="0"/>
              <a:t>machine</a:t>
            </a:r>
            <a:r>
              <a:rPr lang="en-US" dirty="0"/>
              <a:t>, gave a </a:t>
            </a:r>
            <a:r>
              <a:rPr lang="en-US" b="1" dirty="0"/>
              <a:t>name</a:t>
            </a:r>
            <a:r>
              <a:rPr lang="en-US" dirty="0"/>
              <a:t> for the robot and added the </a:t>
            </a:r>
            <a:r>
              <a:rPr lang="en-US" b="1" dirty="0"/>
              <a:t>domain\username</a:t>
            </a:r>
            <a:r>
              <a:rPr lang="en-US" dirty="0"/>
              <a:t> (taken from the Command Prompt in Windows, using the '</a:t>
            </a:r>
            <a:r>
              <a:rPr lang="en-US" b="1" dirty="0" err="1"/>
              <a:t>whoami</a:t>
            </a:r>
            <a:r>
              <a:rPr lang="en-US" dirty="0"/>
              <a:t>' command). The </a:t>
            </a:r>
            <a:r>
              <a:rPr lang="en-US" b="1" dirty="0"/>
              <a:t>password</a:t>
            </a:r>
            <a:r>
              <a:rPr lang="en-US" dirty="0"/>
              <a:t> is only needed for unattended robots. We also selected the robot </a:t>
            </a:r>
            <a:r>
              <a:rPr lang="en-US" b="1" dirty="0"/>
              <a:t>type</a:t>
            </a:r>
            <a:r>
              <a:rPr lang="en-US" dirty="0"/>
              <a:t> and gave it a </a:t>
            </a:r>
            <a:r>
              <a:rPr lang="en-US" b="1" dirty="0"/>
              <a:t>description</a:t>
            </a:r>
            <a:r>
              <a:rPr lang="en-US" dirty="0"/>
              <a:t>.</a:t>
            </a:r>
          </a:p>
          <a:p>
            <a:pPr lvl="1"/>
            <a:r>
              <a:rPr lang="en-US" dirty="0"/>
              <a:t>Opened the </a:t>
            </a:r>
            <a:r>
              <a:rPr lang="en-US" b="1" dirty="0"/>
              <a:t>Orchestrator settings</a:t>
            </a:r>
            <a:r>
              <a:rPr lang="en-US" dirty="0"/>
              <a:t> of the robot in the tray, added the </a:t>
            </a:r>
            <a:r>
              <a:rPr lang="en-US" b="1" dirty="0"/>
              <a:t>Orchestrator URL</a:t>
            </a:r>
            <a:r>
              <a:rPr lang="en-US" dirty="0"/>
              <a:t> and the machine key copied from the machine provisioned in </a:t>
            </a:r>
            <a:r>
              <a:rPr lang="en-US" b="1" dirty="0"/>
              <a:t>Orchestrator</a:t>
            </a:r>
            <a:r>
              <a:rPr lang="en-US" dirty="0"/>
              <a:t>.</a:t>
            </a:r>
          </a:p>
          <a:p>
            <a:pPr lvl="1"/>
            <a:r>
              <a:rPr lang="en-US" dirty="0"/>
              <a:t>Navigate to </a:t>
            </a:r>
            <a:r>
              <a:rPr lang="en-US" b="1" dirty="0"/>
              <a:t>Robots</a:t>
            </a:r>
            <a:r>
              <a:rPr lang="en-US" dirty="0"/>
              <a:t> from the menu on the left and access the </a:t>
            </a:r>
            <a:r>
              <a:rPr lang="en-US" b="1" dirty="0"/>
              <a:t>Environments tab</a:t>
            </a:r>
          </a:p>
          <a:p>
            <a:pPr lvl="1"/>
            <a:r>
              <a:rPr lang="en-US" dirty="0"/>
              <a:t>From this tab, </a:t>
            </a:r>
            <a:r>
              <a:rPr lang="en-US" b="1" dirty="0"/>
              <a:t>new environments</a:t>
            </a:r>
            <a:r>
              <a:rPr lang="en-US" dirty="0"/>
              <a:t> can be created and robots can be selected to be part of them</a:t>
            </a:r>
          </a:p>
          <a:p>
            <a:pPr lvl="1"/>
            <a:endParaRPr lang="en-US" dirty="0"/>
          </a:p>
        </p:txBody>
      </p:sp>
    </p:spTree>
    <p:extLst>
      <p:ext uri="{BB962C8B-B14F-4D97-AF65-F5344CB8AC3E}">
        <p14:creationId xmlns:p14="http://schemas.microsoft.com/office/powerpoint/2010/main" val="193184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A495-3BCB-49DB-8300-182805758D05}"/>
              </a:ext>
            </a:extLst>
          </p:cNvPr>
          <p:cNvSpPr>
            <a:spLocks noGrp="1"/>
          </p:cNvSpPr>
          <p:nvPr>
            <p:ph type="title"/>
          </p:nvPr>
        </p:nvSpPr>
        <p:spPr>
          <a:xfrm>
            <a:off x="838200" y="365126"/>
            <a:ext cx="10515600" cy="467082"/>
          </a:xfrm>
        </p:spPr>
        <p:txBody>
          <a:bodyPr>
            <a:normAutofit fontScale="90000"/>
          </a:bodyPr>
          <a:lstStyle/>
          <a:p>
            <a:r>
              <a:rPr lang="en-US" b="1" dirty="0"/>
              <a:t>Process Execution in Orchestrator</a:t>
            </a:r>
            <a:endParaRPr lang="ta-IN" dirty="0"/>
          </a:p>
        </p:txBody>
      </p:sp>
      <p:sp>
        <p:nvSpPr>
          <p:cNvPr id="3" name="Content Placeholder 2">
            <a:extLst>
              <a:ext uri="{FF2B5EF4-FFF2-40B4-BE49-F238E27FC236}">
                <a16:creationId xmlns:a16="http://schemas.microsoft.com/office/drawing/2014/main" id="{653FEA64-7429-450C-894F-7F91B58BCC6E}"/>
              </a:ext>
            </a:extLst>
          </p:cNvPr>
          <p:cNvSpPr>
            <a:spLocks noGrp="1"/>
          </p:cNvSpPr>
          <p:nvPr>
            <p:ph idx="1"/>
          </p:nvPr>
        </p:nvSpPr>
        <p:spPr>
          <a:xfrm>
            <a:off x="838200" y="832208"/>
            <a:ext cx="10515600" cy="5344755"/>
          </a:xfrm>
        </p:spPr>
        <p:txBody>
          <a:bodyPr>
            <a:normAutofit fontScale="92500" lnSpcReduction="20000"/>
          </a:bodyPr>
          <a:lstStyle/>
          <a:p>
            <a:r>
              <a:rPr lang="en-US" b="1" dirty="0"/>
              <a:t>Packages - </a:t>
            </a:r>
            <a:r>
              <a:rPr lang="en-US" dirty="0"/>
              <a:t>Packages consist of one or more automation workflows published from Studio. They can be published on the local machine or directly to the Orchestrator. Similarly, in Orchestrator, packages can be manually uploaded</a:t>
            </a:r>
          </a:p>
          <a:p>
            <a:r>
              <a:rPr lang="en-US" dirty="0"/>
              <a:t>In Orchestrator, versions of the same package are stored automatically.</a:t>
            </a:r>
          </a:p>
          <a:p>
            <a:pPr lvl="1"/>
            <a:r>
              <a:rPr lang="en-US" dirty="0"/>
              <a:t>active: deployed to at least an environment;</a:t>
            </a:r>
          </a:p>
          <a:p>
            <a:pPr lvl="1"/>
            <a:r>
              <a:rPr lang="en-US" dirty="0"/>
              <a:t>inactive: not deployed (this type can be deleted).</a:t>
            </a:r>
          </a:p>
          <a:p>
            <a:r>
              <a:rPr lang="en-US" b="1" dirty="0"/>
              <a:t>Processes - </a:t>
            </a:r>
            <a:r>
              <a:rPr lang="en-US" dirty="0"/>
              <a:t>A process represents the association between a package and an environment. Processes can be accessed from the menu on the left. In order to create a new Process, simply click on the '+', select a package available in Orchestrator, select the environment and give it a description.</a:t>
            </a:r>
          </a:p>
          <a:p>
            <a:r>
              <a:rPr lang="en-US" b="1" dirty="0">
                <a:effectLst/>
              </a:rPr>
              <a:t>Jobs &amp; Schedules - </a:t>
            </a:r>
            <a:r>
              <a:rPr lang="en-US" dirty="0">
                <a:effectLst/>
              </a:rPr>
              <a:t>Once a process is created, its execution can be triggered. There are 3 ways to do it:</a:t>
            </a:r>
          </a:p>
          <a:p>
            <a:pPr lvl="1"/>
            <a:r>
              <a:rPr lang="en-US" b="1" dirty="0"/>
              <a:t>Using Jobs (immediately)</a:t>
            </a:r>
          </a:p>
          <a:p>
            <a:pPr lvl="1"/>
            <a:r>
              <a:rPr lang="en-US" b="1" dirty="0"/>
              <a:t>Using Schedules (planned)</a:t>
            </a:r>
          </a:p>
          <a:p>
            <a:pPr lvl="1"/>
            <a:r>
              <a:rPr lang="en-US" b="1" dirty="0"/>
              <a:t>From the Robot Tray</a:t>
            </a:r>
          </a:p>
          <a:p>
            <a:pPr lvl="1"/>
            <a:endParaRPr lang="en-US" b="1" dirty="0"/>
          </a:p>
          <a:p>
            <a:pPr lvl="1"/>
            <a:endParaRPr lang="en-US" b="1" dirty="0"/>
          </a:p>
          <a:p>
            <a:endParaRPr lang="en-US" dirty="0">
              <a:effectLst/>
            </a:endParaRPr>
          </a:p>
          <a:p>
            <a:endParaRPr lang="en-US" dirty="0"/>
          </a:p>
          <a:p>
            <a:pPr lvl="1"/>
            <a:endParaRPr lang="en-US" dirty="0"/>
          </a:p>
          <a:p>
            <a:endParaRPr lang="ta-IN" dirty="0"/>
          </a:p>
        </p:txBody>
      </p:sp>
    </p:spTree>
    <p:extLst>
      <p:ext uri="{BB962C8B-B14F-4D97-AF65-F5344CB8AC3E}">
        <p14:creationId xmlns:p14="http://schemas.microsoft.com/office/powerpoint/2010/main" val="158694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8EB4-78E6-465B-8A8A-A7925CA35A54}"/>
              </a:ext>
            </a:extLst>
          </p:cNvPr>
          <p:cNvSpPr>
            <a:spLocks noGrp="1"/>
          </p:cNvSpPr>
          <p:nvPr>
            <p:ph type="title"/>
          </p:nvPr>
        </p:nvSpPr>
        <p:spPr>
          <a:xfrm>
            <a:off x="838200" y="365126"/>
            <a:ext cx="10515600" cy="590372"/>
          </a:xfrm>
        </p:spPr>
        <p:txBody>
          <a:bodyPr>
            <a:normAutofit fontScale="90000"/>
          </a:bodyPr>
          <a:lstStyle/>
          <a:p>
            <a:r>
              <a:rPr lang="en-US" dirty="0"/>
              <a:t>Hands On</a:t>
            </a:r>
            <a:endParaRPr lang="ta-IN" dirty="0"/>
          </a:p>
        </p:txBody>
      </p:sp>
      <p:sp>
        <p:nvSpPr>
          <p:cNvPr id="3" name="Content Placeholder 2">
            <a:extLst>
              <a:ext uri="{FF2B5EF4-FFF2-40B4-BE49-F238E27FC236}">
                <a16:creationId xmlns:a16="http://schemas.microsoft.com/office/drawing/2014/main" id="{B52CB377-1A24-45D9-A786-294A971C42F0}"/>
              </a:ext>
            </a:extLst>
          </p:cNvPr>
          <p:cNvSpPr>
            <a:spLocks noGrp="1"/>
          </p:cNvSpPr>
          <p:nvPr>
            <p:ph idx="1"/>
          </p:nvPr>
        </p:nvSpPr>
        <p:spPr>
          <a:xfrm>
            <a:off x="838200" y="955498"/>
            <a:ext cx="10515600" cy="5221465"/>
          </a:xfrm>
        </p:spPr>
        <p:txBody>
          <a:bodyPr/>
          <a:lstStyle/>
          <a:p>
            <a:r>
              <a:rPr lang="en-US" dirty="0"/>
              <a:t>Learn how to publish a package, create a process and run a job </a:t>
            </a:r>
          </a:p>
          <a:p>
            <a:r>
              <a:rPr lang="en-US" dirty="0"/>
              <a:t>Learn how to create a schedule using the same process as before.</a:t>
            </a:r>
          </a:p>
          <a:p>
            <a:r>
              <a:rPr lang="en-US" dirty="0"/>
              <a:t>Learn use parameters to handle external data and then we will update an existing package</a:t>
            </a:r>
            <a:endParaRPr lang="ta-IN" dirty="0"/>
          </a:p>
        </p:txBody>
      </p:sp>
    </p:spTree>
    <p:extLst>
      <p:ext uri="{BB962C8B-B14F-4D97-AF65-F5344CB8AC3E}">
        <p14:creationId xmlns:p14="http://schemas.microsoft.com/office/powerpoint/2010/main" val="116520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684B-6347-4001-A068-642B279FE000}"/>
              </a:ext>
            </a:extLst>
          </p:cNvPr>
          <p:cNvSpPr>
            <a:spLocks noGrp="1"/>
          </p:cNvSpPr>
          <p:nvPr>
            <p:ph type="title"/>
          </p:nvPr>
        </p:nvSpPr>
        <p:spPr>
          <a:xfrm>
            <a:off x="838200" y="365125"/>
            <a:ext cx="10515600" cy="919145"/>
          </a:xfrm>
        </p:spPr>
        <p:txBody>
          <a:bodyPr/>
          <a:lstStyle/>
          <a:p>
            <a:r>
              <a:rPr lang="en-US" dirty="0"/>
              <a:t>Practice 1</a:t>
            </a:r>
            <a:endParaRPr lang="ta-IN" dirty="0"/>
          </a:p>
        </p:txBody>
      </p:sp>
      <p:sp>
        <p:nvSpPr>
          <p:cNvPr id="3" name="Content Placeholder 2">
            <a:extLst>
              <a:ext uri="{FF2B5EF4-FFF2-40B4-BE49-F238E27FC236}">
                <a16:creationId xmlns:a16="http://schemas.microsoft.com/office/drawing/2014/main" id="{D4C60E81-8A44-4E73-A478-10D6349B0521}"/>
              </a:ext>
            </a:extLst>
          </p:cNvPr>
          <p:cNvSpPr>
            <a:spLocks noGrp="1"/>
          </p:cNvSpPr>
          <p:nvPr>
            <p:ph idx="1"/>
          </p:nvPr>
        </p:nvSpPr>
        <p:spPr>
          <a:xfrm>
            <a:off x="838200" y="1202076"/>
            <a:ext cx="10515600" cy="4974887"/>
          </a:xfrm>
        </p:spPr>
        <p:txBody>
          <a:bodyPr>
            <a:normAutofit fontScale="85000" lnSpcReduction="20000"/>
          </a:bodyPr>
          <a:lstStyle/>
          <a:p>
            <a:r>
              <a:rPr lang="en-US" b="1" dirty="0">
                <a:effectLst/>
              </a:rPr>
              <a:t>Connect a standard robot to Orchestrator - Assignment</a:t>
            </a:r>
          </a:p>
          <a:p>
            <a:pPr lvl="1"/>
            <a:r>
              <a:rPr lang="en-US" dirty="0">
                <a:effectLst/>
              </a:rPr>
              <a:t>In this scenario, you have just installed UiPath Studio and the Robot on your machine and you need to connect the Robot to Orchestrator. </a:t>
            </a:r>
          </a:p>
          <a:p>
            <a:pPr lvl="1"/>
            <a:r>
              <a:rPr lang="en-US" dirty="0">
                <a:effectLst/>
              </a:rPr>
              <a:t>To complete this task, create a new machine in Orchestrator (for the computer you have installed Studio on), create a standard robot in Orchestrator and pair it with the newly created machine. </a:t>
            </a:r>
          </a:p>
          <a:p>
            <a:r>
              <a:rPr lang="en-US" b="1" dirty="0">
                <a:effectLst/>
              </a:rPr>
              <a:t>Practice 1 - Solution</a:t>
            </a:r>
          </a:p>
          <a:p>
            <a:pPr lvl="1"/>
            <a:r>
              <a:rPr lang="en-US" b="1" dirty="0">
                <a:effectLst/>
              </a:rPr>
              <a:t>Log in to Orchestrator</a:t>
            </a:r>
            <a:r>
              <a:rPr lang="en-US" dirty="0">
                <a:effectLst/>
              </a:rPr>
              <a:t> at platform.uipath.com, navigate to </a:t>
            </a:r>
            <a:r>
              <a:rPr lang="en-US" b="1" dirty="0">
                <a:effectLst/>
              </a:rPr>
              <a:t>Services</a:t>
            </a:r>
            <a:r>
              <a:rPr lang="en-US" dirty="0">
                <a:effectLst/>
              </a:rPr>
              <a:t> from the menu on the left and click on your service. If you don't have an account, create one using your email.</a:t>
            </a:r>
          </a:p>
          <a:p>
            <a:pPr lvl="1"/>
            <a:r>
              <a:rPr lang="en-US" dirty="0">
                <a:effectLst/>
              </a:rPr>
              <a:t>Navigate to </a:t>
            </a:r>
            <a:r>
              <a:rPr lang="en-US" b="1" dirty="0">
                <a:effectLst/>
              </a:rPr>
              <a:t>Machines</a:t>
            </a:r>
            <a:r>
              <a:rPr lang="en-US" dirty="0">
                <a:effectLst/>
              </a:rPr>
              <a:t> from the menu on the left and </a:t>
            </a:r>
            <a:r>
              <a:rPr lang="en-US" b="1" dirty="0">
                <a:effectLst/>
              </a:rPr>
              <a:t>create</a:t>
            </a:r>
            <a:r>
              <a:rPr lang="en-US" dirty="0">
                <a:effectLst/>
              </a:rPr>
              <a:t> a new machine. Specify the name of the machine as it is in the </a:t>
            </a:r>
            <a:r>
              <a:rPr lang="en-US" b="1" dirty="0">
                <a:effectLst/>
              </a:rPr>
              <a:t>Orchestrator settings</a:t>
            </a:r>
            <a:r>
              <a:rPr lang="en-US" dirty="0">
                <a:effectLst/>
              </a:rPr>
              <a:t> of the robot in your system tray.</a:t>
            </a:r>
          </a:p>
          <a:p>
            <a:pPr lvl="1"/>
            <a:r>
              <a:rPr lang="en-US" dirty="0">
                <a:effectLst/>
              </a:rPr>
              <a:t>Navigate to </a:t>
            </a:r>
            <a:r>
              <a:rPr lang="en-US" b="1" dirty="0">
                <a:effectLst/>
              </a:rPr>
              <a:t>Robots</a:t>
            </a:r>
            <a:r>
              <a:rPr lang="en-US" dirty="0">
                <a:effectLst/>
              </a:rPr>
              <a:t> from the menu on the left, click on the '</a:t>
            </a:r>
            <a:r>
              <a:rPr lang="en-US" b="1" dirty="0">
                <a:effectLst/>
              </a:rPr>
              <a:t>+</a:t>
            </a:r>
            <a:r>
              <a:rPr lang="en-US" dirty="0">
                <a:effectLst/>
              </a:rPr>
              <a:t>' and select </a:t>
            </a:r>
            <a:r>
              <a:rPr lang="en-US" b="1" dirty="0">
                <a:effectLst/>
              </a:rPr>
              <a:t>Standard robot</a:t>
            </a:r>
            <a:r>
              <a:rPr lang="en-US" dirty="0">
                <a:effectLst/>
              </a:rPr>
              <a:t>. Choose the </a:t>
            </a:r>
            <a:r>
              <a:rPr lang="en-US" b="1" dirty="0">
                <a:effectLst/>
              </a:rPr>
              <a:t>machine created earlier</a:t>
            </a:r>
            <a:r>
              <a:rPr lang="en-US" dirty="0">
                <a:effectLst/>
              </a:rPr>
              <a:t>, give it a </a:t>
            </a:r>
            <a:r>
              <a:rPr lang="en-US" b="1" dirty="0">
                <a:effectLst/>
              </a:rPr>
              <a:t>name</a:t>
            </a:r>
            <a:r>
              <a:rPr lang="en-US" dirty="0">
                <a:effectLst/>
              </a:rPr>
              <a:t> and add the </a:t>
            </a:r>
            <a:r>
              <a:rPr lang="en-US" b="1" dirty="0">
                <a:effectLst/>
              </a:rPr>
              <a:t>domain\username</a:t>
            </a:r>
            <a:r>
              <a:rPr lang="en-US" dirty="0">
                <a:effectLst/>
              </a:rPr>
              <a:t> (taken from the Command Prompt in Windows, using the '</a:t>
            </a:r>
            <a:r>
              <a:rPr lang="en-US" b="1" dirty="0" err="1">
                <a:effectLst/>
              </a:rPr>
              <a:t>whoami</a:t>
            </a:r>
            <a:r>
              <a:rPr lang="en-US" dirty="0">
                <a:effectLst/>
              </a:rPr>
              <a:t>' command). The </a:t>
            </a:r>
            <a:r>
              <a:rPr lang="en-US" b="1" dirty="0">
                <a:effectLst/>
              </a:rPr>
              <a:t>password</a:t>
            </a:r>
            <a:r>
              <a:rPr lang="en-US" dirty="0">
                <a:effectLst/>
              </a:rPr>
              <a:t> is only needed for unattended robots. Select the robot </a:t>
            </a:r>
            <a:r>
              <a:rPr lang="en-US" b="1" dirty="0">
                <a:effectLst/>
              </a:rPr>
              <a:t>type</a:t>
            </a:r>
            <a:r>
              <a:rPr lang="en-US" dirty="0">
                <a:effectLst/>
              </a:rPr>
              <a:t> and input it a </a:t>
            </a:r>
            <a:r>
              <a:rPr lang="en-US" b="1" dirty="0">
                <a:effectLst/>
              </a:rPr>
              <a:t>description</a:t>
            </a:r>
            <a:r>
              <a:rPr lang="en-US" dirty="0">
                <a:effectLst/>
              </a:rPr>
              <a:t>.</a:t>
            </a:r>
          </a:p>
          <a:p>
            <a:pPr lvl="1"/>
            <a:r>
              <a:rPr lang="en-US" dirty="0">
                <a:effectLst/>
              </a:rPr>
              <a:t>Open the </a:t>
            </a:r>
            <a:r>
              <a:rPr lang="en-US" b="1" dirty="0">
                <a:effectLst/>
              </a:rPr>
              <a:t>Orchestrator settings</a:t>
            </a:r>
            <a:r>
              <a:rPr lang="en-US" dirty="0">
                <a:effectLst/>
              </a:rPr>
              <a:t> of the robot in the tray, add the </a:t>
            </a:r>
            <a:r>
              <a:rPr lang="en-US" b="1" dirty="0">
                <a:effectLst/>
              </a:rPr>
              <a:t>Orchestrator URL</a:t>
            </a:r>
            <a:r>
              <a:rPr lang="en-US" dirty="0">
                <a:effectLst/>
              </a:rPr>
              <a:t> and the machine key copied from the machine provisioned in </a:t>
            </a:r>
            <a:r>
              <a:rPr lang="en-US" b="1" dirty="0">
                <a:effectLst/>
              </a:rPr>
              <a:t>Orchestrator</a:t>
            </a:r>
            <a:r>
              <a:rPr lang="en-US" dirty="0">
                <a:effectLst/>
              </a:rPr>
              <a:t>.</a:t>
            </a:r>
          </a:p>
          <a:p>
            <a:pPr lvl="1"/>
            <a:r>
              <a:rPr lang="en-US" b="1" dirty="0">
                <a:effectLst/>
              </a:rPr>
              <a:t>Check</a:t>
            </a:r>
            <a:r>
              <a:rPr lang="en-US" dirty="0">
                <a:effectLst/>
              </a:rPr>
              <a:t> if robot is connected and licensed.</a:t>
            </a:r>
          </a:p>
          <a:p>
            <a:endParaRPr lang="en-US" dirty="0"/>
          </a:p>
        </p:txBody>
      </p:sp>
    </p:spTree>
    <p:extLst>
      <p:ext uri="{BB962C8B-B14F-4D97-AF65-F5344CB8AC3E}">
        <p14:creationId xmlns:p14="http://schemas.microsoft.com/office/powerpoint/2010/main" val="2231392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TotalTime>
  <Words>3215</Words>
  <Application>Microsoft Office PowerPoint</Application>
  <PresentationFormat>Widescreen</PresentationFormat>
  <Paragraphs>195</Paragraphs>
  <Slides>29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Calibri</vt:lpstr>
      <vt:lpstr>Calibri Light</vt:lpstr>
      <vt:lpstr>Office Theme</vt:lpstr>
      <vt:lpstr>Packager Shell Object</vt:lpstr>
      <vt:lpstr>What is Orchestrator? </vt:lpstr>
      <vt:lpstr>What are the benefits of Orchestrator? </vt:lpstr>
      <vt:lpstr>Orchestrator Key Concepts</vt:lpstr>
      <vt:lpstr>Robots and Environments in Orchestrator</vt:lpstr>
      <vt:lpstr>Standard and Floating Robot</vt:lpstr>
      <vt:lpstr>Provisioning robots in Orchestrator </vt:lpstr>
      <vt:lpstr>Process Execution in Orchestrator</vt:lpstr>
      <vt:lpstr>Hands On</vt:lpstr>
      <vt:lpstr>Practice 1</vt:lpstr>
      <vt:lpstr> Practice 2 - Publish a package to Orchestrator </vt:lpstr>
      <vt:lpstr> Practice 3 - Create and run a Job </vt:lpstr>
      <vt:lpstr> Practice 4 - Modify a package in Orchestrator </vt:lpstr>
      <vt:lpstr> Practice 5 - Run a job with an updated process </vt:lpstr>
      <vt:lpstr> Practice 6 - Add schedules </vt:lpstr>
      <vt:lpstr> Assets </vt:lpstr>
      <vt:lpstr>Queues</vt:lpstr>
      <vt:lpstr>Queues Activities ,Dispatcher and Performer</vt:lpstr>
      <vt:lpstr> Practice 7 - Assets in Orchestrator </vt:lpstr>
      <vt:lpstr> Practice 8 - Queues </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Orchestrator? </dc:title>
  <dc:creator>Ramadoss, Stalin</dc:creator>
  <cp:lastModifiedBy>Ramadoss, Stalin</cp:lastModifiedBy>
  <cp:revision>41</cp:revision>
  <dcterms:created xsi:type="dcterms:W3CDTF">2020-08-30T14:27:37Z</dcterms:created>
  <dcterms:modified xsi:type="dcterms:W3CDTF">2020-10-12T16:51:47Z</dcterms:modified>
</cp:coreProperties>
</file>