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751D-8740-46C9-886D-119FB1A11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C2B61FD1-8D89-4A9B-B384-1222D8BCC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7B2C35E1-3DFB-4898-B08D-6E139846A2F3}"/>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5" name="Footer Placeholder 4">
            <a:extLst>
              <a:ext uri="{FF2B5EF4-FFF2-40B4-BE49-F238E27FC236}">
                <a16:creationId xmlns:a16="http://schemas.microsoft.com/office/drawing/2014/main" id="{52809F42-A218-4B74-AA32-8079AE4892D4}"/>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CC750BED-7C97-49BC-8D6F-28C20F1F3A4B}"/>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189021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9E65-7A44-4460-911D-382AA4153814}"/>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8879DBBB-05E0-4F4C-8CB6-C6FB2651E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A8FA5C4-C835-4EF7-B891-2218832ECDBA}"/>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5" name="Footer Placeholder 4">
            <a:extLst>
              <a:ext uri="{FF2B5EF4-FFF2-40B4-BE49-F238E27FC236}">
                <a16:creationId xmlns:a16="http://schemas.microsoft.com/office/drawing/2014/main" id="{CCC6DDD6-2467-409B-98DB-782F9E0164E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4AC5234-DA0E-468F-A455-B870CDCC8505}"/>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407906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65E5A-52B3-4A48-BF27-0AC2923D7C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73783853-08C9-441E-AD7D-45F5C3071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DD0076F-56ED-4AAB-BD7B-70E22C1291CA}"/>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5" name="Footer Placeholder 4">
            <a:extLst>
              <a:ext uri="{FF2B5EF4-FFF2-40B4-BE49-F238E27FC236}">
                <a16:creationId xmlns:a16="http://schemas.microsoft.com/office/drawing/2014/main" id="{A654B184-E439-4C5A-90B7-6151E272CEE0}"/>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A6318D37-3904-43D6-AEDF-279183170FB1}"/>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209374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53EE-3AE5-4961-AFA2-E05FA6FCA7C0}"/>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DFAFA114-E2EF-4D4A-BF94-D60EFB828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49068790-A1B1-420E-AA72-EBBC734C134A}"/>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5" name="Footer Placeholder 4">
            <a:extLst>
              <a:ext uri="{FF2B5EF4-FFF2-40B4-BE49-F238E27FC236}">
                <a16:creationId xmlns:a16="http://schemas.microsoft.com/office/drawing/2014/main" id="{DE3523DA-E664-4C5E-8FEE-174BCCB07D54}"/>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63D3881F-7CC3-4779-A335-3E2E29620A8B}"/>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110198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00AF-C93D-43D3-B813-9EE965FC6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4CDC6E59-8AF9-41A0-9681-F9A20F94B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B10114-4480-4AE1-A9C9-80C28063E98A}"/>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5" name="Footer Placeholder 4">
            <a:extLst>
              <a:ext uri="{FF2B5EF4-FFF2-40B4-BE49-F238E27FC236}">
                <a16:creationId xmlns:a16="http://schemas.microsoft.com/office/drawing/2014/main" id="{6EC206AB-CBB5-48EC-9C57-5F30FDE1B4CC}"/>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C6E20DF-1818-4F58-B004-C348DAB40537}"/>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228779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D544-C466-4288-B9FF-476D8636598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323576D9-FAC8-47E6-AD3A-2559D381A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5FCB849E-A6BA-4A27-A317-2558E1027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ECCC5787-CBE4-4E4C-B226-92E868655E79}"/>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6" name="Footer Placeholder 5">
            <a:extLst>
              <a:ext uri="{FF2B5EF4-FFF2-40B4-BE49-F238E27FC236}">
                <a16:creationId xmlns:a16="http://schemas.microsoft.com/office/drawing/2014/main" id="{F7F1A591-7BE6-4AE6-BC58-F7567BA14AD7}"/>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FA6FD74B-F44D-405C-94F0-7667390D437B}"/>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76232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3E00-38EB-4F70-A87C-3355C778F50A}"/>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835F6AB8-97B2-4B83-9E5E-997A168B6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6A2207-0274-4044-A4A3-26F24E14CF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79E39110-D8FC-4B32-B6A3-F4AA9C55F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550969-E40A-44AD-910C-E3A4C57BC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9262A24B-B401-4A46-8D6A-92B0DC448EC0}"/>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8" name="Footer Placeholder 7">
            <a:extLst>
              <a:ext uri="{FF2B5EF4-FFF2-40B4-BE49-F238E27FC236}">
                <a16:creationId xmlns:a16="http://schemas.microsoft.com/office/drawing/2014/main" id="{97BE395C-AF21-4DA9-8730-1D0C98C1500F}"/>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AB91E575-AC16-4B9D-A975-367E6B19DFAC}"/>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145448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BF9-C444-4D51-9075-2726D1CD61E8}"/>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2DCC367F-7FB5-4948-8C35-B00836FDD88D}"/>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4" name="Footer Placeholder 3">
            <a:extLst>
              <a:ext uri="{FF2B5EF4-FFF2-40B4-BE49-F238E27FC236}">
                <a16:creationId xmlns:a16="http://schemas.microsoft.com/office/drawing/2014/main" id="{4E1033C9-4348-4FB6-8BAC-10893474CBBB}"/>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3607056E-5F02-4453-BB76-CF62EA3132F2}"/>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139463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96D9C-F243-490B-AE28-6E913C102F96}"/>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3" name="Footer Placeholder 2">
            <a:extLst>
              <a:ext uri="{FF2B5EF4-FFF2-40B4-BE49-F238E27FC236}">
                <a16:creationId xmlns:a16="http://schemas.microsoft.com/office/drawing/2014/main" id="{00528208-7F06-4F0B-99ED-C4ECF40FC429}"/>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DAFC7B1B-6FFD-480B-98DF-E6E4D176246D}"/>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153558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F979-1C80-407F-B977-7D2748107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27A8DCF1-275F-49AD-ACAD-D400E27B0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CCD96BF7-362E-4DD6-BA00-F4674849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B1FE7-817F-4796-A9ED-60EFC99C57F9}"/>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6" name="Footer Placeholder 5">
            <a:extLst>
              <a:ext uri="{FF2B5EF4-FFF2-40B4-BE49-F238E27FC236}">
                <a16:creationId xmlns:a16="http://schemas.microsoft.com/office/drawing/2014/main" id="{50CE54F8-75D8-4777-A62C-76E005FF862C}"/>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09E706F2-F77D-47D8-9266-EE3D42F88FBF}"/>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252267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9616-7605-49CF-A06D-B4F2EB9DC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F58A7C98-F145-4966-A31C-42B776907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74737017-57A1-4B9D-B37C-748E7A02D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D32E1-1C92-4BAE-AD94-50688268E9AF}"/>
              </a:ext>
            </a:extLst>
          </p:cNvPr>
          <p:cNvSpPr>
            <a:spLocks noGrp="1"/>
          </p:cNvSpPr>
          <p:nvPr>
            <p:ph type="dt" sz="half" idx="10"/>
          </p:nvPr>
        </p:nvSpPr>
        <p:spPr/>
        <p:txBody>
          <a:bodyPr/>
          <a:lstStyle/>
          <a:p>
            <a:fld id="{6E4424AA-7FB9-4967-B4C8-C3021CB4BD06}" type="datetimeFigureOut">
              <a:rPr lang="ta-IN" smtClean="0"/>
              <a:t>04-09-2020</a:t>
            </a:fld>
            <a:endParaRPr lang="ta-IN"/>
          </a:p>
        </p:txBody>
      </p:sp>
      <p:sp>
        <p:nvSpPr>
          <p:cNvPr id="6" name="Footer Placeholder 5">
            <a:extLst>
              <a:ext uri="{FF2B5EF4-FFF2-40B4-BE49-F238E27FC236}">
                <a16:creationId xmlns:a16="http://schemas.microsoft.com/office/drawing/2014/main" id="{99180545-68E0-4072-A064-3D7992FCE3F3}"/>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2DF599FB-D56D-46EA-8D8C-1245DB4CD77E}"/>
              </a:ext>
            </a:extLst>
          </p:cNvPr>
          <p:cNvSpPr>
            <a:spLocks noGrp="1"/>
          </p:cNvSpPr>
          <p:nvPr>
            <p:ph type="sldNum" sz="quarter" idx="12"/>
          </p:nvPr>
        </p:nvSpPr>
        <p:spPr/>
        <p:txBody>
          <a:bodyPr/>
          <a:lstStyle/>
          <a:p>
            <a:fld id="{BBAE866D-9C96-42B3-8D9B-D5992532A89A}" type="slidenum">
              <a:rPr lang="ta-IN" smtClean="0"/>
              <a:t>‹#›</a:t>
            </a:fld>
            <a:endParaRPr lang="ta-IN"/>
          </a:p>
        </p:txBody>
      </p:sp>
    </p:spTree>
    <p:extLst>
      <p:ext uri="{BB962C8B-B14F-4D97-AF65-F5344CB8AC3E}">
        <p14:creationId xmlns:p14="http://schemas.microsoft.com/office/powerpoint/2010/main" val="166263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0DCC9-F90F-4E05-B49D-984E1E426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D20ECCC9-159F-4564-841D-2EF56CDBA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54F14457-C0E5-4731-BE15-582B53DDD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424AA-7FB9-4967-B4C8-C3021CB4BD06}" type="datetimeFigureOut">
              <a:rPr lang="ta-IN" smtClean="0"/>
              <a:t>04-09-2020</a:t>
            </a:fld>
            <a:endParaRPr lang="ta-IN"/>
          </a:p>
        </p:txBody>
      </p:sp>
      <p:sp>
        <p:nvSpPr>
          <p:cNvPr id="5" name="Footer Placeholder 4">
            <a:extLst>
              <a:ext uri="{FF2B5EF4-FFF2-40B4-BE49-F238E27FC236}">
                <a16:creationId xmlns:a16="http://schemas.microsoft.com/office/drawing/2014/main" id="{2DFDF07E-2283-4754-9DC0-D27922C8E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C4487C0D-7ED6-4D11-8066-AC52E5F47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866D-9C96-42B3-8D9B-D5992532A89A}" type="slidenum">
              <a:rPr lang="ta-IN" smtClean="0"/>
              <a:t>‹#›</a:t>
            </a:fld>
            <a:endParaRPr lang="ta-IN"/>
          </a:p>
        </p:txBody>
      </p:sp>
    </p:spTree>
    <p:extLst>
      <p:ext uri="{BB962C8B-B14F-4D97-AF65-F5344CB8AC3E}">
        <p14:creationId xmlns:p14="http://schemas.microsoft.com/office/powerpoint/2010/main" val="97575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0F97-0521-498A-8330-37800526AD39}"/>
              </a:ext>
            </a:extLst>
          </p:cNvPr>
          <p:cNvSpPr>
            <a:spLocks noGrp="1"/>
          </p:cNvSpPr>
          <p:nvPr>
            <p:ph type="title"/>
          </p:nvPr>
        </p:nvSpPr>
        <p:spPr>
          <a:xfrm>
            <a:off x="838200" y="365126"/>
            <a:ext cx="10515600" cy="220502"/>
          </a:xfrm>
        </p:spPr>
        <p:txBody>
          <a:bodyPr>
            <a:normAutofit fontScale="90000"/>
          </a:bodyPr>
          <a:lstStyle/>
          <a:p>
            <a:r>
              <a:rPr lang="en-US" b="1" dirty="0"/>
              <a:t>What is Robotic Enterprises framework ?</a:t>
            </a:r>
            <a:endParaRPr lang="ta-IN" b="1" dirty="0"/>
          </a:p>
        </p:txBody>
      </p:sp>
      <p:sp>
        <p:nvSpPr>
          <p:cNvPr id="3" name="Content Placeholder 2">
            <a:extLst>
              <a:ext uri="{FF2B5EF4-FFF2-40B4-BE49-F238E27FC236}">
                <a16:creationId xmlns:a16="http://schemas.microsoft.com/office/drawing/2014/main" id="{09D6B363-2545-4D30-A9DF-B9CB3E11DC8B}"/>
              </a:ext>
            </a:extLst>
          </p:cNvPr>
          <p:cNvSpPr>
            <a:spLocks noGrp="1"/>
          </p:cNvSpPr>
          <p:nvPr>
            <p:ph idx="1"/>
          </p:nvPr>
        </p:nvSpPr>
        <p:spPr>
          <a:xfrm>
            <a:off x="838200" y="739740"/>
            <a:ext cx="10515600" cy="5437224"/>
          </a:xfrm>
        </p:spPr>
        <p:txBody>
          <a:bodyPr>
            <a:normAutofit fontScale="85000" lnSpcReduction="10000"/>
          </a:bodyPr>
          <a:lstStyle/>
          <a:p>
            <a:pPr fontAlgn="base"/>
            <a:r>
              <a:rPr lang="en-US" dirty="0"/>
              <a:t>Robotic Enterprises framework is a template that helps you design (automation) processes. At a barebones minimum, a framework should offer a way to store, read, and easily modify project configuration data, a robust The </a:t>
            </a:r>
            <a:r>
              <a:rPr lang="en-US" dirty="0" err="1"/>
              <a:t>REFramework</a:t>
            </a:r>
            <a:r>
              <a:rPr lang="en-US" dirty="0"/>
              <a:t> is implemented as a state machine, exception handling scheme, event logging for all exceptions and relevant transaction information. </a:t>
            </a:r>
          </a:p>
          <a:p>
            <a:pPr fontAlgn="base"/>
            <a:r>
              <a:rPr lang="en-US" dirty="0"/>
              <a:t>which is a type of workflow that has two very useful features:</a:t>
            </a:r>
          </a:p>
          <a:p>
            <a:pPr lvl="1" fontAlgn="base"/>
            <a:r>
              <a:rPr lang="en-US" dirty="0"/>
              <a:t>States that define actions to be taken according to the specified input</a:t>
            </a:r>
          </a:p>
          <a:p>
            <a:pPr lvl="1" fontAlgn="base"/>
            <a:r>
              <a:rPr lang="en-US" dirty="0"/>
              <a:t>Transitions that move the execution between states depending on the outcomes of the states themselves.</a:t>
            </a:r>
          </a:p>
          <a:p>
            <a:pPr fontAlgn="base"/>
            <a:r>
              <a:rPr lang="en-US" dirty="0"/>
              <a:t>You may remember state machines from the Project Organization course. One of the examples presented was the typical air conditioner:</a:t>
            </a:r>
          </a:p>
          <a:p>
            <a:pPr lvl="1" fontAlgn="base"/>
            <a:r>
              <a:rPr lang="en-US" dirty="0"/>
              <a:t>It has the OFF State, from where it moves to an IDLE State by pressing the ON/OFF button;</a:t>
            </a:r>
          </a:p>
          <a:p>
            <a:pPr lvl="1" fontAlgn="base"/>
            <a:r>
              <a:rPr lang="en-US" dirty="0"/>
              <a:t>From the IDLE State, it moves to either HEAT or COLD States when the temperature inputted by the user is lower and higher respectively than the current one. Once the desired temperature is achieved, it moves back to the IDLE State;</a:t>
            </a:r>
          </a:p>
          <a:p>
            <a:pPr lvl="1" fontAlgn="base"/>
            <a:r>
              <a:rPr lang="en-US" dirty="0"/>
              <a:t>From the IDLE State, it can move to the OFF State when the ON/OFF button is pressed;</a:t>
            </a:r>
          </a:p>
          <a:p>
            <a:pPr lvl="1" fontAlgn="base"/>
            <a:r>
              <a:rPr lang="en-US" dirty="0"/>
              <a:t>All the conditions that trigger the movements between the states are Transitions.</a:t>
            </a:r>
          </a:p>
          <a:p>
            <a:endParaRPr lang="ta-IN" dirty="0"/>
          </a:p>
        </p:txBody>
      </p:sp>
    </p:spTree>
    <p:extLst>
      <p:ext uri="{BB962C8B-B14F-4D97-AF65-F5344CB8AC3E}">
        <p14:creationId xmlns:p14="http://schemas.microsoft.com/office/powerpoint/2010/main" val="103899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A883-6FD4-4D19-B7A2-9D1670CEE293}"/>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7B8CD35D-4B90-4BE8-AE1E-92FF011BFB48}"/>
              </a:ext>
            </a:extLst>
          </p:cNvPr>
          <p:cNvPicPr>
            <a:picLocks noGrp="1" noChangeAspect="1"/>
          </p:cNvPicPr>
          <p:nvPr>
            <p:ph idx="1"/>
          </p:nvPr>
        </p:nvPicPr>
        <p:blipFill>
          <a:blip r:embed="rId2"/>
          <a:stretch>
            <a:fillRect/>
          </a:stretch>
        </p:blipFill>
        <p:spPr>
          <a:xfrm>
            <a:off x="396240" y="1544320"/>
            <a:ext cx="8782843" cy="4009629"/>
          </a:xfrm>
          <a:prstGeom prst="rect">
            <a:avLst/>
          </a:prstGeom>
        </p:spPr>
      </p:pic>
    </p:spTree>
    <p:extLst>
      <p:ext uri="{BB962C8B-B14F-4D97-AF65-F5344CB8AC3E}">
        <p14:creationId xmlns:p14="http://schemas.microsoft.com/office/powerpoint/2010/main" val="164712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ABA5-F9CA-4072-B403-99187C930BB6}"/>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926DD3C1-73D9-4791-99E7-EA571E2C07A0}"/>
              </a:ext>
            </a:extLst>
          </p:cNvPr>
          <p:cNvPicPr>
            <a:picLocks noGrp="1" noChangeAspect="1"/>
          </p:cNvPicPr>
          <p:nvPr>
            <p:ph idx="1"/>
          </p:nvPr>
        </p:nvPicPr>
        <p:blipFill>
          <a:blip r:embed="rId2"/>
          <a:stretch>
            <a:fillRect/>
          </a:stretch>
        </p:blipFill>
        <p:spPr>
          <a:xfrm>
            <a:off x="233680" y="1690688"/>
            <a:ext cx="9104161" cy="4098223"/>
          </a:xfrm>
          <a:prstGeom prst="rect">
            <a:avLst/>
          </a:prstGeom>
        </p:spPr>
      </p:pic>
    </p:spTree>
    <p:extLst>
      <p:ext uri="{BB962C8B-B14F-4D97-AF65-F5344CB8AC3E}">
        <p14:creationId xmlns:p14="http://schemas.microsoft.com/office/powerpoint/2010/main" val="94386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C0CE-C4C9-42EC-819B-73A82D5C00CC}"/>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8A995B24-C07B-4618-AF19-9AC3A0782DD2}"/>
              </a:ext>
            </a:extLst>
          </p:cNvPr>
          <p:cNvPicPr>
            <a:picLocks noGrp="1" noChangeAspect="1"/>
          </p:cNvPicPr>
          <p:nvPr>
            <p:ph idx="1"/>
          </p:nvPr>
        </p:nvPicPr>
        <p:blipFill>
          <a:blip r:embed="rId2"/>
          <a:stretch>
            <a:fillRect/>
          </a:stretch>
        </p:blipFill>
        <p:spPr>
          <a:xfrm>
            <a:off x="701041" y="1690688"/>
            <a:ext cx="8535196" cy="3733079"/>
          </a:xfrm>
          <a:prstGeom prst="rect">
            <a:avLst/>
          </a:prstGeom>
        </p:spPr>
      </p:pic>
    </p:spTree>
    <p:extLst>
      <p:ext uri="{BB962C8B-B14F-4D97-AF65-F5344CB8AC3E}">
        <p14:creationId xmlns:p14="http://schemas.microsoft.com/office/powerpoint/2010/main" val="90065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2D3-26D2-4967-9A25-D6C2BE5BFD97}"/>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ECE85108-217C-4774-AE09-8975A44DA045}"/>
              </a:ext>
            </a:extLst>
          </p:cNvPr>
          <p:cNvPicPr>
            <a:picLocks noGrp="1" noChangeAspect="1"/>
          </p:cNvPicPr>
          <p:nvPr>
            <p:ph idx="1"/>
          </p:nvPr>
        </p:nvPicPr>
        <p:blipFill>
          <a:blip r:embed="rId2"/>
          <a:stretch>
            <a:fillRect/>
          </a:stretch>
        </p:blipFill>
        <p:spPr>
          <a:xfrm>
            <a:off x="243840" y="1690689"/>
            <a:ext cx="8738383" cy="3567970"/>
          </a:xfrm>
          <a:prstGeom prst="rect">
            <a:avLst/>
          </a:prstGeom>
        </p:spPr>
      </p:pic>
    </p:spTree>
    <p:extLst>
      <p:ext uri="{BB962C8B-B14F-4D97-AF65-F5344CB8AC3E}">
        <p14:creationId xmlns:p14="http://schemas.microsoft.com/office/powerpoint/2010/main" val="241384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0FD6-B3DA-4815-8C17-EE1A5718231E}"/>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488D91EC-76E3-498E-917E-7FFF3E68DC59}"/>
              </a:ext>
            </a:extLst>
          </p:cNvPr>
          <p:cNvPicPr>
            <a:picLocks noGrp="1" noChangeAspect="1"/>
          </p:cNvPicPr>
          <p:nvPr>
            <p:ph idx="1"/>
          </p:nvPr>
        </p:nvPicPr>
        <p:blipFill>
          <a:blip r:embed="rId2"/>
          <a:stretch>
            <a:fillRect/>
          </a:stretch>
        </p:blipFill>
        <p:spPr>
          <a:xfrm>
            <a:off x="223520" y="1690688"/>
            <a:ext cx="9015891" cy="3612423"/>
          </a:xfrm>
          <a:prstGeom prst="rect">
            <a:avLst/>
          </a:prstGeom>
        </p:spPr>
      </p:pic>
    </p:spTree>
    <p:extLst>
      <p:ext uri="{BB962C8B-B14F-4D97-AF65-F5344CB8AC3E}">
        <p14:creationId xmlns:p14="http://schemas.microsoft.com/office/powerpoint/2010/main" val="142209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A2E3-B144-4FD9-8B53-790AD5AD329D}"/>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662FA9B5-D5C5-4D10-9C28-B839B7CA31C4}"/>
              </a:ext>
            </a:extLst>
          </p:cNvPr>
          <p:cNvPicPr>
            <a:picLocks noGrp="1" noChangeAspect="1"/>
          </p:cNvPicPr>
          <p:nvPr>
            <p:ph idx="1"/>
          </p:nvPr>
        </p:nvPicPr>
        <p:blipFill>
          <a:blip r:embed="rId2"/>
          <a:stretch>
            <a:fillRect/>
          </a:stretch>
        </p:blipFill>
        <p:spPr>
          <a:xfrm>
            <a:off x="467360" y="1463040"/>
            <a:ext cx="8549790" cy="3728940"/>
          </a:xfrm>
          <a:prstGeom prst="rect">
            <a:avLst/>
          </a:prstGeom>
        </p:spPr>
      </p:pic>
    </p:spTree>
    <p:extLst>
      <p:ext uri="{BB962C8B-B14F-4D97-AF65-F5344CB8AC3E}">
        <p14:creationId xmlns:p14="http://schemas.microsoft.com/office/powerpoint/2010/main" val="205635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58B3-B926-4155-87F9-38EEA7A70129}"/>
              </a:ext>
            </a:extLst>
          </p:cNvPr>
          <p:cNvSpPr>
            <a:spLocks noGrp="1"/>
          </p:cNvSpPr>
          <p:nvPr>
            <p:ph type="title"/>
          </p:nvPr>
        </p:nvSpPr>
        <p:spPr/>
        <p:txBody>
          <a:bodyPr/>
          <a:lstStyle/>
          <a:p>
            <a:r>
              <a:rPr lang="en-US" dirty="0"/>
              <a:t>Four main states in REF</a:t>
            </a:r>
            <a:endParaRPr lang="ta-IN" dirty="0"/>
          </a:p>
        </p:txBody>
      </p:sp>
      <p:sp>
        <p:nvSpPr>
          <p:cNvPr id="3" name="Content Placeholder 2">
            <a:extLst>
              <a:ext uri="{FF2B5EF4-FFF2-40B4-BE49-F238E27FC236}">
                <a16:creationId xmlns:a16="http://schemas.microsoft.com/office/drawing/2014/main" id="{E1009E18-FAD3-4D60-B06C-34237CB7DEFE}"/>
              </a:ext>
            </a:extLst>
          </p:cNvPr>
          <p:cNvSpPr>
            <a:spLocks noGrp="1"/>
          </p:cNvSpPr>
          <p:nvPr>
            <p:ph idx="1"/>
          </p:nvPr>
        </p:nvSpPr>
        <p:spPr/>
        <p:txBody>
          <a:bodyPr>
            <a:normAutofit fontScale="77500" lnSpcReduction="20000"/>
          </a:bodyPr>
          <a:lstStyle/>
          <a:p>
            <a:pPr fontAlgn="base"/>
            <a:r>
              <a:rPr lang="en-US" b="1" dirty="0"/>
              <a:t>Initial State</a:t>
            </a:r>
            <a:endParaRPr lang="en-US" dirty="0"/>
          </a:p>
          <a:p>
            <a:pPr lvl="1" fontAlgn="base"/>
            <a:r>
              <a:rPr lang="en-US" dirty="0"/>
              <a:t>This is where the process starts. It's an operation where the process initializes the settings and performs application checks in order to make sure all the prerequisites for the starting the process are in place.</a:t>
            </a:r>
          </a:p>
          <a:p>
            <a:pPr fontAlgn="base"/>
            <a:r>
              <a:rPr lang="en-US" b="1" dirty="0"/>
              <a:t>Get Transaction Data State</a:t>
            </a:r>
            <a:endParaRPr lang="en-US" dirty="0"/>
          </a:p>
          <a:p>
            <a:pPr lvl="1" fontAlgn="base"/>
            <a:r>
              <a:rPr lang="en-US" dirty="0"/>
              <a:t>Gets the next transaction item. This can be a queue item or any item of a collection. </a:t>
            </a:r>
          </a:p>
          <a:p>
            <a:pPr lvl="1" fontAlgn="base"/>
            <a:r>
              <a:rPr lang="en-US" dirty="0"/>
              <a:t>By default, transaction items are queue items, but this can be easily changed to suit your needs. This is also the state in which the Developer should set up the condition to exit this state when there are no items to process.</a:t>
            </a:r>
          </a:p>
          <a:p>
            <a:pPr fontAlgn="base"/>
            <a:r>
              <a:rPr lang="en-US" b="1" dirty="0"/>
              <a:t>Process Transaction State</a:t>
            </a:r>
            <a:endParaRPr lang="en-US" dirty="0"/>
          </a:p>
          <a:p>
            <a:pPr lvl="1" fontAlgn="base"/>
            <a:r>
              <a:rPr lang="en-US" dirty="0"/>
              <a:t>Performs actions/applies logic in various applications for the transaction item obtained at the previous step. Once a transaction item is processed, the process continues with the next available transaction item.</a:t>
            </a:r>
          </a:p>
          <a:p>
            <a:pPr fontAlgn="base"/>
            <a:r>
              <a:rPr lang="en-US" b="1" dirty="0"/>
              <a:t>End Process State</a:t>
            </a:r>
            <a:endParaRPr lang="en-US" dirty="0"/>
          </a:p>
          <a:p>
            <a:pPr lvl="1" fontAlgn="base"/>
            <a:r>
              <a:rPr lang="en-US" dirty="0"/>
              <a:t>The process ends (and the applications opened during the automation should be gracefully closed).</a:t>
            </a:r>
          </a:p>
          <a:p>
            <a:endParaRPr lang="ta-IN" dirty="0"/>
          </a:p>
        </p:txBody>
      </p:sp>
    </p:spTree>
    <p:extLst>
      <p:ext uri="{BB962C8B-B14F-4D97-AF65-F5344CB8AC3E}">
        <p14:creationId xmlns:p14="http://schemas.microsoft.com/office/powerpoint/2010/main" val="74328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F382-C72E-41F5-A2D9-459F588AF6AB}"/>
              </a:ext>
            </a:extLst>
          </p:cNvPr>
          <p:cNvSpPr>
            <a:spLocks noGrp="1"/>
          </p:cNvSpPr>
          <p:nvPr>
            <p:ph type="title"/>
          </p:nvPr>
        </p:nvSpPr>
        <p:spPr>
          <a:xfrm>
            <a:off x="838200" y="365126"/>
            <a:ext cx="10515600" cy="315912"/>
          </a:xfrm>
        </p:spPr>
        <p:txBody>
          <a:bodyPr>
            <a:normAutofit fontScale="90000"/>
          </a:bodyPr>
          <a:lstStyle/>
          <a:p>
            <a:r>
              <a:rPr lang="en-US" b="1" dirty="0" err="1"/>
              <a:t>REFramework</a:t>
            </a:r>
            <a:r>
              <a:rPr lang="en-US" b="1" dirty="0"/>
              <a:t> Features</a:t>
            </a:r>
            <a:endParaRPr lang="ta-IN" dirty="0"/>
          </a:p>
        </p:txBody>
      </p:sp>
      <p:sp>
        <p:nvSpPr>
          <p:cNvPr id="3" name="Content Placeholder 2">
            <a:extLst>
              <a:ext uri="{FF2B5EF4-FFF2-40B4-BE49-F238E27FC236}">
                <a16:creationId xmlns:a16="http://schemas.microsoft.com/office/drawing/2014/main" id="{4302FF2A-AA95-47C2-BB44-351FCDEB0C5F}"/>
              </a:ext>
            </a:extLst>
          </p:cNvPr>
          <p:cNvSpPr>
            <a:spLocks noGrp="1"/>
          </p:cNvSpPr>
          <p:nvPr>
            <p:ph idx="1"/>
          </p:nvPr>
        </p:nvSpPr>
        <p:spPr>
          <a:xfrm>
            <a:off x="838200" y="857250"/>
            <a:ext cx="10515600" cy="5319713"/>
          </a:xfrm>
        </p:spPr>
        <p:txBody>
          <a:bodyPr>
            <a:normAutofit/>
          </a:bodyPr>
          <a:lstStyle/>
          <a:p>
            <a:pPr fontAlgn="base"/>
            <a:r>
              <a:rPr lang="en-US" b="1" dirty="0"/>
              <a:t>Settings</a:t>
            </a:r>
          </a:p>
          <a:p>
            <a:pPr lvl="1" fontAlgn="base"/>
            <a:r>
              <a:rPr lang="en-US" dirty="0"/>
              <a:t>In many processes, it is common to have certain settings and configuration values that are read during the initialization phase. Examples of settings include URLs to access web applications, Orchestrator queue names and default logging messages.</a:t>
            </a:r>
          </a:p>
          <a:p>
            <a:pPr fontAlgn="base"/>
            <a:r>
              <a:rPr lang="en-US" b="1" dirty="0"/>
              <a:t>Logging</a:t>
            </a:r>
          </a:p>
          <a:p>
            <a:pPr lvl="1" fontAlgn="base"/>
            <a:r>
              <a:rPr lang="en-US" dirty="0"/>
              <a:t>Another powerful feature of the </a:t>
            </a:r>
            <a:r>
              <a:rPr lang="en-US" dirty="0" err="1"/>
              <a:t>REFramework</a:t>
            </a:r>
            <a:r>
              <a:rPr lang="en-US" dirty="0"/>
              <a:t> is the built-in logging mechanism. Most of the workflows that compose the framework use Log Message activities that output details of what is happening in each step of the execution.</a:t>
            </a:r>
          </a:p>
          <a:p>
            <a:pPr fontAlgn="base"/>
            <a:r>
              <a:rPr lang="en-US" b="1" dirty="0"/>
              <a:t>Business Exception &amp; Application Exception</a:t>
            </a:r>
          </a:p>
          <a:p>
            <a:pPr lvl="1" fontAlgn="base"/>
            <a:r>
              <a:rPr lang="en-US" dirty="0"/>
              <a:t>During the execution of most processes, there can be situations that are not part of the normal execution flow and they need to be addressed to achieve a more robust automation.</a:t>
            </a:r>
          </a:p>
          <a:p>
            <a:endParaRPr lang="ta-IN" dirty="0"/>
          </a:p>
        </p:txBody>
      </p:sp>
    </p:spTree>
    <p:extLst>
      <p:ext uri="{BB962C8B-B14F-4D97-AF65-F5344CB8AC3E}">
        <p14:creationId xmlns:p14="http://schemas.microsoft.com/office/powerpoint/2010/main" val="249392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DDA1-EB97-4074-A06D-F5A0942C088A}"/>
              </a:ext>
            </a:extLst>
          </p:cNvPr>
          <p:cNvSpPr>
            <a:spLocks noGrp="1"/>
          </p:cNvSpPr>
          <p:nvPr>
            <p:ph type="title"/>
          </p:nvPr>
        </p:nvSpPr>
        <p:spPr>
          <a:xfrm>
            <a:off x="838200" y="0"/>
            <a:ext cx="10515600" cy="45719"/>
          </a:xfrm>
        </p:spPr>
        <p:txBody>
          <a:bodyPr>
            <a:normAutofit fontScale="90000"/>
          </a:bodyPr>
          <a:lstStyle/>
          <a:p>
            <a:br>
              <a:rPr lang="en-US" b="1" dirty="0"/>
            </a:br>
            <a:r>
              <a:rPr lang="en-US" b="1" dirty="0"/>
              <a:t>Dispatcher</a:t>
            </a:r>
            <a:endParaRPr lang="ta-IN" dirty="0"/>
          </a:p>
        </p:txBody>
      </p:sp>
      <p:sp>
        <p:nvSpPr>
          <p:cNvPr id="3" name="Content Placeholder 2">
            <a:extLst>
              <a:ext uri="{FF2B5EF4-FFF2-40B4-BE49-F238E27FC236}">
                <a16:creationId xmlns:a16="http://schemas.microsoft.com/office/drawing/2014/main" id="{4BCEC6E3-789C-4A3D-87BB-F88649A247F0}"/>
              </a:ext>
            </a:extLst>
          </p:cNvPr>
          <p:cNvSpPr>
            <a:spLocks noGrp="1"/>
          </p:cNvSpPr>
          <p:nvPr>
            <p:ph idx="1"/>
          </p:nvPr>
        </p:nvSpPr>
        <p:spPr>
          <a:xfrm>
            <a:off x="838200" y="598169"/>
            <a:ext cx="10515600" cy="5578794"/>
          </a:xfrm>
        </p:spPr>
        <p:txBody>
          <a:bodyPr>
            <a:normAutofit/>
          </a:bodyPr>
          <a:lstStyle/>
          <a:p>
            <a:pPr fontAlgn="base"/>
            <a:r>
              <a:rPr lang="en-US" sz="1500" dirty="0"/>
              <a:t>Although the </a:t>
            </a:r>
            <a:r>
              <a:rPr lang="en-US" sz="1500" dirty="0" err="1"/>
              <a:t>REFramework</a:t>
            </a:r>
            <a:r>
              <a:rPr lang="en-US" sz="1500" dirty="0"/>
              <a:t> can be used with different types of data sources, it provides a particularly strong integration with Orchestrator queues. When queues are used, it is possible to define priorities and deadlines for transaction items and to track retrying attempts of failed transactions.</a:t>
            </a:r>
          </a:p>
          <a:p>
            <a:pPr fontAlgn="base"/>
            <a:r>
              <a:rPr lang="en-US" sz="1500" dirty="0"/>
              <a:t>The use of queues also enables an execution pattern called Dispatcher &amp; Performer, which divides the process in two main phases: dispatching items to be processed and adding them to a queue, followed by retrieving an item from a queue and performing the process using that item. The second part of the process is generally built using the </a:t>
            </a:r>
            <a:r>
              <a:rPr lang="en-US" sz="1500" dirty="0" err="1"/>
              <a:t>REFramework</a:t>
            </a:r>
            <a:r>
              <a:rPr lang="en-US" sz="1500" dirty="0"/>
              <a:t>.</a:t>
            </a:r>
          </a:p>
          <a:p>
            <a:pPr fontAlgn="base"/>
            <a:r>
              <a:rPr lang="en-US" sz="1400" b="1" dirty="0"/>
              <a:t>Dispatcher</a:t>
            </a:r>
            <a:endParaRPr lang="en-US" sz="1400" dirty="0"/>
          </a:p>
          <a:p>
            <a:pPr lvl="1" fontAlgn="base"/>
            <a:r>
              <a:rPr lang="en-US" sz="1200" dirty="0"/>
              <a:t>The dispatcher is a process used to push transaction items to an Orchestrator queue. It extracts data from one or multiple sources and uses it to create Queue items to be processed by Performer robots.</a:t>
            </a:r>
          </a:p>
          <a:p>
            <a:pPr lvl="1" fontAlgn="base"/>
            <a:r>
              <a:rPr lang="en-US" sz="1200" dirty="0"/>
              <a:t>Information is pushed to one or more queues allowing the dispatcher to use a common format for all data stored in queue items.</a:t>
            </a:r>
          </a:p>
          <a:p>
            <a:pPr lvl="1" fontAlgn="base"/>
            <a:r>
              <a:rPr lang="en-US" sz="1200" dirty="0"/>
              <a:t>The major advantage of using a dispatcher pattern is that you can split the processing of the items between multiple robots.</a:t>
            </a:r>
          </a:p>
          <a:p>
            <a:endParaRPr lang="ta-IN" dirty="0"/>
          </a:p>
        </p:txBody>
      </p:sp>
      <p:pic>
        <p:nvPicPr>
          <p:cNvPr id="4" name="Picture 3">
            <a:extLst>
              <a:ext uri="{FF2B5EF4-FFF2-40B4-BE49-F238E27FC236}">
                <a16:creationId xmlns:a16="http://schemas.microsoft.com/office/drawing/2014/main" id="{8EC64FC8-1BE6-442B-A4B7-593AD172C980}"/>
              </a:ext>
            </a:extLst>
          </p:cNvPr>
          <p:cNvPicPr>
            <a:picLocks noChangeAspect="1"/>
          </p:cNvPicPr>
          <p:nvPr/>
        </p:nvPicPr>
        <p:blipFill>
          <a:blip r:embed="rId2"/>
          <a:stretch>
            <a:fillRect/>
          </a:stretch>
        </p:blipFill>
        <p:spPr>
          <a:xfrm>
            <a:off x="2006600" y="3179193"/>
            <a:ext cx="8178800" cy="3550220"/>
          </a:xfrm>
          <a:prstGeom prst="rect">
            <a:avLst/>
          </a:prstGeom>
        </p:spPr>
      </p:pic>
    </p:spTree>
    <p:extLst>
      <p:ext uri="{BB962C8B-B14F-4D97-AF65-F5344CB8AC3E}">
        <p14:creationId xmlns:p14="http://schemas.microsoft.com/office/powerpoint/2010/main" val="113529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B0C1-F7C6-4563-9E58-A6C860DB9419}"/>
              </a:ext>
            </a:extLst>
          </p:cNvPr>
          <p:cNvSpPr>
            <a:spLocks noGrp="1"/>
          </p:cNvSpPr>
          <p:nvPr>
            <p:ph type="title"/>
          </p:nvPr>
        </p:nvSpPr>
        <p:spPr/>
        <p:txBody>
          <a:bodyPr/>
          <a:lstStyle/>
          <a:p>
            <a:r>
              <a:rPr lang="en-US" b="1" dirty="0"/>
              <a:t>Performer</a:t>
            </a:r>
            <a:endParaRPr lang="ta-IN" dirty="0"/>
          </a:p>
        </p:txBody>
      </p:sp>
      <p:sp>
        <p:nvSpPr>
          <p:cNvPr id="3" name="Content Placeholder 2">
            <a:extLst>
              <a:ext uri="{FF2B5EF4-FFF2-40B4-BE49-F238E27FC236}">
                <a16:creationId xmlns:a16="http://schemas.microsoft.com/office/drawing/2014/main" id="{5B678094-0470-4DC3-9111-F3B629090C73}"/>
              </a:ext>
            </a:extLst>
          </p:cNvPr>
          <p:cNvSpPr>
            <a:spLocks noGrp="1"/>
          </p:cNvSpPr>
          <p:nvPr>
            <p:ph idx="1"/>
          </p:nvPr>
        </p:nvSpPr>
        <p:spPr/>
        <p:txBody>
          <a:bodyPr/>
          <a:lstStyle/>
          <a:p>
            <a:pPr fontAlgn="base"/>
            <a:r>
              <a:rPr lang="en-US" dirty="0"/>
              <a:t>The performer is a process used to pull transaction items from an orchestrator queue and process them as needed in the company. Queue items are processed one at a time.</a:t>
            </a:r>
          </a:p>
          <a:p>
            <a:pPr fontAlgn="base"/>
            <a:r>
              <a:rPr lang="en-US" dirty="0"/>
              <a:t>It uses error handling and retry mechanisms for each processed item.</a:t>
            </a:r>
          </a:p>
          <a:p>
            <a:pPr fontAlgn="base"/>
            <a:r>
              <a:rPr lang="en-US" dirty="0"/>
              <a:t>A major advantage of the performer is its scalability (multiple performers can be used with a single queue) </a:t>
            </a:r>
          </a:p>
          <a:p>
            <a:endParaRPr lang="ta-IN" dirty="0"/>
          </a:p>
        </p:txBody>
      </p:sp>
      <p:pic>
        <p:nvPicPr>
          <p:cNvPr id="4" name="Picture 3">
            <a:extLst>
              <a:ext uri="{FF2B5EF4-FFF2-40B4-BE49-F238E27FC236}">
                <a16:creationId xmlns:a16="http://schemas.microsoft.com/office/drawing/2014/main" id="{E33F7FF9-3A86-414B-8042-AF4FFF272A0B}"/>
              </a:ext>
            </a:extLst>
          </p:cNvPr>
          <p:cNvPicPr>
            <a:picLocks noChangeAspect="1"/>
          </p:cNvPicPr>
          <p:nvPr/>
        </p:nvPicPr>
        <p:blipFill>
          <a:blip r:embed="rId2"/>
          <a:stretch>
            <a:fillRect/>
          </a:stretch>
        </p:blipFill>
        <p:spPr>
          <a:xfrm>
            <a:off x="7605907" y="3987652"/>
            <a:ext cx="4352413" cy="2870348"/>
          </a:xfrm>
          <a:prstGeom prst="rect">
            <a:avLst/>
          </a:prstGeom>
        </p:spPr>
      </p:pic>
    </p:spTree>
    <p:extLst>
      <p:ext uri="{BB962C8B-B14F-4D97-AF65-F5344CB8AC3E}">
        <p14:creationId xmlns:p14="http://schemas.microsoft.com/office/powerpoint/2010/main" val="419603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6384-DC33-43D8-91C9-0EB5ABEBFE6C}"/>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415ED028-5CCC-4EC8-9751-7DA3802C0B37}"/>
              </a:ext>
            </a:extLst>
          </p:cNvPr>
          <p:cNvPicPr>
            <a:picLocks noGrp="1" noChangeAspect="1"/>
          </p:cNvPicPr>
          <p:nvPr>
            <p:ph idx="1"/>
          </p:nvPr>
        </p:nvPicPr>
        <p:blipFill>
          <a:blip r:embed="rId2"/>
          <a:stretch>
            <a:fillRect/>
          </a:stretch>
        </p:blipFill>
        <p:spPr>
          <a:xfrm>
            <a:off x="386080" y="1341120"/>
            <a:ext cx="8704099" cy="3920714"/>
          </a:xfrm>
          <a:prstGeom prst="rect">
            <a:avLst/>
          </a:prstGeom>
        </p:spPr>
      </p:pic>
    </p:spTree>
    <p:extLst>
      <p:ext uri="{BB962C8B-B14F-4D97-AF65-F5344CB8AC3E}">
        <p14:creationId xmlns:p14="http://schemas.microsoft.com/office/powerpoint/2010/main" val="67851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797F-2CB2-4D3B-BFEE-3C02B1977EB0}"/>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F1C43D1C-EABD-4DE7-910F-2327A89F5823}"/>
              </a:ext>
            </a:extLst>
          </p:cNvPr>
          <p:cNvPicPr>
            <a:picLocks noGrp="1" noChangeAspect="1"/>
          </p:cNvPicPr>
          <p:nvPr>
            <p:ph idx="1"/>
          </p:nvPr>
        </p:nvPicPr>
        <p:blipFill>
          <a:blip r:embed="rId2"/>
          <a:stretch>
            <a:fillRect/>
          </a:stretch>
        </p:blipFill>
        <p:spPr>
          <a:xfrm>
            <a:off x="142240" y="1534160"/>
            <a:ext cx="9262280" cy="3803877"/>
          </a:xfrm>
          <a:prstGeom prst="rect">
            <a:avLst/>
          </a:prstGeom>
        </p:spPr>
      </p:pic>
    </p:spTree>
    <p:extLst>
      <p:ext uri="{BB962C8B-B14F-4D97-AF65-F5344CB8AC3E}">
        <p14:creationId xmlns:p14="http://schemas.microsoft.com/office/powerpoint/2010/main" val="376826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1CFF-A865-41B5-9E13-226FB2CEA194}"/>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8296B34F-8E27-4562-AF48-CC1A2D177190}"/>
              </a:ext>
            </a:extLst>
          </p:cNvPr>
          <p:cNvPicPr>
            <a:picLocks noGrp="1" noChangeAspect="1"/>
          </p:cNvPicPr>
          <p:nvPr>
            <p:ph idx="1"/>
          </p:nvPr>
        </p:nvPicPr>
        <p:blipFill>
          <a:blip r:embed="rId2"/>
          <a:stretch>
            <a:fillRect/>
          </a:stretch>
        </p:blipFill>
        <p:spPr>
          <a:xfrm>
            <a:off x="345441" y="1690688"/>
            <a:ext cx="9087656" cy="3987092"/>
          </a:xfrm>
          <a:prstGeom prst="rect">
            <a:avLst/>
          </a:prstGeom>
        </p:spPr>
      </p:pic>
    </p:spTree>
    <p:extLst>
      <p:ext uri="{BB962C8B-B14F-4D97-AF65-F5344CB8AC3E}">
        <p14:creationId xmlns:p14="http://schemas.microsoft.com/office/powerpoint/2010/main" val="330257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65D7-1346-48A8-AF1D-EFD6A3E697DC}"/>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07F4127A-9C1C-4E68-9CC9-AB4D33ABC8A8}"/>
              </a:ext>
            </a:extLst>
          </p:cNvPr>
          <p:cNvPicPr>
            <a:picLocks noGrp="1" noChangeAspect="1"/>
          </p:cNvPicPr>
          <p:nvPr>
            <p:ph idx="1"/>
          </p:nvPr>
        </p:nvPicPr>
        <p:blipFill>
          <a:blip r:embed="rId2"/>
          <a:stretch>
            <a:fillRect/>
          </a:stretch>
        </p:blipFill>
        <p:spPr>
          <a:xfrm>
            <a:off x="1" y="1595120"/>
            <a:ext cx="9372768" cy="3704815"/>
          </a:xfrm>
          <a:prstGeom prst="rect">
            <a:avLst/>
          </a:prstGeom>
        </p:spPr>
      </p:pic>
    </p:spTree>
    <p:extLst>
      <p:ext uri="{BB962C8B-B14F-4D97-AF65-F5344CB8AC3E}">
        <p14:creationId xmlns:p14="http://schemas.microsoft.com/office/powerpoint/2010/main" val="238909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806</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What is Robotic Enterprises framework ?</vt:lpstr>
      <vt:lpstr>Four main states in REF</vt:lpstr>
      <vt:lpstr>REFramework Features</vt:lpstr>
      <vt:lpstr> Dispatcher</vt:lpstr>
      <vt:lpstr>Performer</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Robotic Enterprises framework ?</dc:title>
  <dc:creator>Ramadoss, Stalin</dc:creator>
  <cp:lastModifiedBy>Ramadoss, Stalin</cp:lastModifiedBy>
  <cp:revision>9</cp:revision>
  <dcterms:created xsi:type="dcterms:W3CDTF">2020-09-03T11:27:15Z</dcterms:created>
  <dcterms:modified xsi:type="dcterms:W3CDTF">2020-09-04T11:49:43Z</dcterms:modified>
</cp:coreProperties>
</file>