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F49E-493F-47A4-92EF-AA1E035139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6DE07055-5497-4003-94DF-C3EEDB586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F0EDA493-77CE-4157-8483-F98D92DC7AC4}"/>
              </a:ext>
            </a:extLst>
          </p:cNvPr>
          <p:cNvSpPr>
            <a:spLocks noGrp="1"/>
          </p:cNvSpPr>
          <p:nvPr>
            <p:ph type="dt" sz="half" idx="10"/>
          </p:nvPr>
        </p:nvSpPr>
        <p:spPr/>
        <p:txBody>
          <a:bodyPr/>
          <a:lstStyle/>
          <a:p>
            <a:fld id="{AE737A9A-C931-4267-BDB8-1F002EA60171}" type="datetimeFigureOut">
              <a:rPr lang="ta-IN" smtClean="0"/>
              <a:t>04-10-2020</a:t>
            </a:fld>
            <a:endParaRPr lang="ta-IN"/>
          </a:p>
        </p:txBody>
      </p:sp>
      <p:sp>
        <p:nvSpPr>
          <p:cNvPr id="5" name="Footer Placeholder 4">
            <a:extLst>
              <a:ext uri="{FF2B5EF4-FFF2-40B4-BE49-F238E27FC236}">
                <a16:creationId xmlns:a16="http://schemas.microsoft.com/office/drawing/2014/main" id="{926F8E29-AA0E-4837-BAF6-968497FB7B83}"/>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01B492E6-1592-48C9-A56E-C6F0B479229C}"/>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85491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AE8E-A934-47E6-AB68-81D3785E6511}"/>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4681097C-D465-40D9-9ADF-38A90ACED0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924E5039-1F25-4E58-8553-ECB97295856A}"/>
              </a:ext>
            </a:extLst>
          </p:cNvPr>
          <p:cNvSpPr>
            <a:spLocks noGrp="1"/>
          </p:cNvSpPr>
          <p:nvPr>
            <p:ph type="dt" sz="half" idx="10"/>
          </p:nvPr>
        </p:nvSpPr>
        <p:spPr/>
        <p:txBody>
          <a:bodyPr/>
          <a:lstStyle/>
          <a:p>
            <a:fld id="{AE737A9A-C931-4267-BDB8-1F002EA60171}" type="datetimeFigureOut">
              <a:rPr lang="ta-IN" smtClean="0"/>
              <a:t>04-10-2020</a:t>
            </a:fld>
            <a:endParaRPr lang="ta-IN"/>
          </a:p>
        </p:txBody>
      </p:sp>
      <p:sp>
        <p:nvSpPr>
          <p:cNvPr id="5" name="Footer Placeholder 4">
            <a:extLst>
              <a:ext uri="{FF2B5EF4-FFF2-40B4-BE49-F238E27FC236}">
                <a16:creationId xmlns:a16="http://schemas.microsoft.com/office/drawing/2014/main" id="{CC335B7B-50E8-409C-81FD-FB0E53BDF523}"/>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5C5F270C-90CC-4D40-AB15-FB32F8CBC6C6}"/>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98175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51AD4-A2CF-4929-AAE9-0693879F15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DDC1995F-A82E-4086-9A79-EC8A2ED3E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EE0A8F62-3479-407D-BE16-D507BF213B15}"/>
              </a:ext>
            </a:extLst>
          </p:cNvPr>
          <p:cNvSpPr>
            <a:spLocks noGrp="1"/>
          </p:cNvSpPr>
          <p:nvPr>
            <p:ph type="dt" sz="half" idx="10"/>
          </p:nvPr>
        </p:nvSpPr>
        <p:spPr/>
        <p:txBody>
          <a:bodyPr/>
          <a:lstStyle/>
          <a:p>
            <a:fld id="{AE737A9A-C931-4267-BDB8-1F002EA60171}" type="datetimeFigureOut">
              <a:rPr lang="ta-IN" smtClean="0"/>
              <a:t>04-10-2020</a:t>
            </a:fld>
            <a:endParaRPr lang="ta-IN"/>
          </a:p>
        </p:txBody>
      </p:sp>
      <p:sp>
        <p:nvSpPr>
          <p:cNvPr id="5" name="Footer Placeholder 4">
            <a:extLst>
              <a:ext uri="{FF2B5EF4-FFF2-40B4-BE49-F238E27FC236}">
                <a16:creationId xmlns:a16="http://schemas.microsoft.com/office/drawing/2014/main" id="{E336D146-14A2-477C-A474-811EFCCC6B02}"/>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A9C4C594-F2E5-4B2D-8CCB-0C2149B4612C}"/>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71840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6C97-79B8-454B-938A-D83026015EF2}"/>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BAD7C619-C369-49C7-9B2D-C4472BBA9A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427186D3-6EAE-4AB2-B753-BD285F61663F}"/>
              </a:ext>
            </a:extLst>
          </p:cNvPr>
          <p:cNvSpPr>
            <a:spLocks noGrp="1"/>
          </p:cNvSpPr>
          <p:nvPr>
            <p:ph type="dt" sz="half" idx="10"/>
          </p:nvPr>
        </p:nvSpPr>
        <p:spPr/>
        <p:txBody>
          <a:bodyPr/>
          <a:lstStyle/>
          <a:p>
            <a:fld id="{AE737A9A-C931-4267-BDB8-1F002EA60171}" type="datetimeFigureOut">
              <a:rPr lang="ta-IN" smtClean="0"/>
              <a:t>04-10-2020</a:t>
            </a:fld>
            <a:endParaRPr lang="ta-IN"/>
          </a:p>
        </p:txBody>
      </p:sp>
      <p:sp>
        <p:nvSpPr>
          <p:cNvPr id="5" name="Footer Placeholder 4">
            <a:extLst>
              <a:ext uri="{FF2B5EF4-FFF2-40B4-BE49-F238E27FC236}">
                <a16:creationId xmlns:a16="http://schemas.microsoft.com/office/drawing/2014/main" id="{C2C66A92-DC70-4BEB-A482-B62140FAA2BF}"/>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525ACE9B-6341-4E7D-983B-E010ECF40395}"/>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53964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3CEC7-3B72-44F0-9441-7A7CBBE492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D0C696B3-BC9A-4AF5-A750-8CFDD45FD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1BE93D-8065-4CB4-B32B-64E1E00EFE16}"/>
              </a:ext>
            </a:extLst>
          </p:cNvPr>
          <p:cNvSpPr>
            <a:spLocks noGrp="1"/>
          </p:cNvSpPr>
          <p:nvPr>
            <p:ph type="dt" sz="half" idx="10"/>
          </p:nvPr>
        </p:nvSpPr>
        <p:spPr/>
        <p:txBody>
          <a:bodyPr/>
          <a:lstStyle/>
          <a:p>
            <a:fld id="{AE737A9A-C931-4267-BDB8-1F002EA60171}" type="datetimeFigureOut">
              <a:rPr lang="ta-IN" smtClean="0"/>
              <a:t>04-10-2020</a:t>
            </a:fld>
            <a:endParaRPr lang="ta-IN"/>
          </a:p>
        </p:txBody>
      </p:sp>
      <p:sp>
        <p:nvSpPr>
          <p:cNvPr id="5" name="Footer Placeholder 4">
            <a:extLst>
              <a:ext uri="{FF2B5EF4-FFF2-40B4-BE49-F238E27FC236}">
                <a16:creationId xmlns:a16="http://schemas.microsoft.com/office/drawing/2014/main" id="{27E8A4CB-68A4-41FC-A3BE-88E33FAE3287}"/>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A5DD355A-ECE5-4E98-B09E-FDF0DD366C63}"/>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38820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C252-A9EA-47EE-867D-1342127E6AA4}"/>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49F26DFA-99B3-4996-BC5F-DE8DD31ACC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9C470D4B-D6C9-4AAE-B0C6-27D7153B44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BD78A708-3F1E-4E7D-B8BA-4EE2C6F7D343}"/>
              </a:ext>
            </a:extLst>
          </p:cNvPr>
          <p:cNvSpPr>
            <a:spLocks noGrp="1"/>
          </p:cNvSpPr>
          <p:nvPr>
            <p:ph type="dt" sz="half" idx="10"/>
          </p:nvPr>
        </p:nvSpPr>
        <p:spPr/>
        <p:txBody>
          <a:bodyPr/>
          <a:lstStyle/>
          <a:p>
            <a:fld id="{AE737A9A-C931-4267-BDB8-1F002EA60171}" type="datetimeFigureOut">
              <a:rPr lang="ta-IN" smtClean="0"/>
              <a:t>04-10-2020</a:t>
            </a:fld>
            <a:endParaRPr lang="ta-IN"/>
          </a:p>
        </p:txBody>
      </p:sp>
      <p:sp>
        <p:nvSpPr>
          <p:cNvPr id="6" name="Footer Placeholder 5">
            <a:extLst>
              <a:ext uri="{FF2B5EF4-FFF2-40B4-BE49-F238E27FC236}">
                <a16:creationId xmlns:a16="http://schemas.microsoft.com/office/drawing/2014/main" id="{89B8ED64-26CB-426B-85C9-A4E61224F6C4}"/>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D702F5EE-4488-4ABA-9E56-C90201A941B3}"/>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31633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2D08-73F6-4BDB-9192-A4F9C5DD81D0}"/>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A190B360-FC4C-461F-876C-338AD7C23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DA175D-A61F-4DDD-A83D-15C73E8C81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6CDA40B8-3A72-4302-B49E-2DA92711B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BEC22A-65E5-4C7A-90AA-CD4AEB45C8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509B8BC0-1260-4B1A-8E4A-FC1E6F6D4B27}"/>
              </a:ext>
            </a:extLst>
          </p:cNvPr>
          <p:cNvSpPr>
            <a:spLocks noGrp="1"/>
          </p:cNvSpPr>
          <p:nvPr>
            <p:ph type="dt" sz="half" idx="10"/>
          </p:nvPr>
        </p:nvSpPr>
        <p:spPr/>
        <p:txBody>
          <a:bodyPr/>
          <a:lstStyle/>
          <a:p>
            <a:fld id="{AE737A9A-C931-4267-BDB8-1F002EA60171}" type="datetimeFigureOut">
              <a:rPr lang="ta-IN" smtClean="0"/>
              <a:t>04-10-2020</a:t>
            </a:fld>
            <a:endParaRPr lang="ta-IN"/>
          </a:p>
        </p:txBody>
      </p:sp>
      <p:sp>
        <p:nvSpPr>
          <p:cNvPr id="8" name="Footer Placeholder 7">
            <a:extLst>
              <a:ext uri="{FF2B5EF4-FFF2-40B4-BE49-F238E27FC236}">
                <a16:creationId xmlns:a16="http://schemas.microsoft.com/office/drawing/2014/main" id="{3C9A3C77-5ED4-4913-A828-8C4082E8566E}"/>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672E3071-7BD0-4786-9F55-90237895DA99}"/>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39423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5202-56E9-4222-94A3-634A90321681}"/>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2E5ECE7F-5676-4C9F-A163-657C2DDC2CA2}"/>
              </a:ext>
            </a:extLst>
          </p:cNvPr>
          <p:cNvSpPr>
            <a:spLocks noGrp="1"/>
          </p:cNvSpPr>
          <p:nvPr>
            <p:ph type="dt" sz="half" idx="10"/>
          </p:nvPr>
        </p:nvSpPr>
        <p:spPr/>
        <p:txBody>
          <a:bodyPr/>
          <a:lstStyle/>
          <a:p>
            <a:fld id="{AE737A9A-C931-4267-BDB8-1F002EA60171}" type="datetimeFigureOut">
              <a:rPr lang="ta-IN" smtClean="0"/>
              <a:t>04-10-2020</a:t>
            </a:fld>
            <a:endParaRPr lang="ta-IN"/>
          </a:p>
        </p:txBody>
      </p:sp>
      <p:sp>
        <p:nvSpPr>
          <p:cNvPr id="4" name="Footer Placeholder 3">
            <a:extLst>
              <a:ext uri="{FF2B5EF4-FFF2-40B4-BE49-F238E27FC236}">
                <a16:creationId xmlns:a16="http://schemas.microsoft.com/office/drawing/2014/main" id="{F8C6E309-D2F2-40A7-AB4E-34E01560F882}"/>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E8E1BB7C-0281-4243-9AEC-54EB29C53BA9}"/>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1831101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DC659-34AF-44A9-B223-6CCD29D2842D}"/>
              </a:ext>
            </a:extLst>
          </p:cNvPr>
          <p:cNvSpPr>
            <a:spLocks noGrp="1"/>
          </p:cNvSpPr>
          <p:nvPr>
            <p:ph type="dt" sz="half" idx="10"/>
          </p:nvPr>
        </p:nvSpPr>
        <p:spPr/>
        <p:txBody>
          <a:bodyPr/>
          <a:lstStyle/>
          <a:p>
            <a:fld id="{AE737A9A-C931-4267-BDB8-1F002EA60171}" type="datetimeFigureOut">
              <a:rPr lang="ta-IN" smtClean="0"/>
              <a:t>04-10-2020</a:t>
            </a:fld>
            <a:endParaRPr lang="ta-IN"/>
          </a:p>
        </p:txBody>
      </p:sp>
      <p:sp>
        <p:nvSpPr>
          <p:cNvPr id="3" name="Footer Placeholder 2">
            <a:extLst>
              <a:ext uri="{FF2B5EF4-FFF2-40B4-BE49-F238E27FC236}">
                <a16:creationId xmlns:a16="http://schemas.microsoft.com/office/drawing/2014/main" id="{7225E6E1-AD43-4D78-8320-1420FEC3A814}"/>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8BD2BF40-0B8A-4712-BBCF-D3933014BA20}"/>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2579750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19AF-B596-481D-8CF7-166C80A09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9D8AFBEB-492D-45B6-A640-39C30A5766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6D8640DB-88B5-44B6-A4A9-3B319BF9C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3889C-1561-4FD7-A443-9FBB45D0BA6A}"/>
              </a:ext>
            </a:extLst>
          </p:cNvPr>
          <p:cNvSpPr>
            <a:spLocks noGrp="1"/>
          </p:cNvSpPr>
          <p:nvPr>
            <p:ph type="dt" sz="half" idx="10"/>
          </p:nvPr>
        </p:nvSpPr>
        <p:spPr/>
        <p:txBody>
          <a:bodyPr/>
          <a:lstStyle/>
          <a:p>
            <a:fld id="{AE737A9A-C931-4267-BDB8-1F002EA60171}" type="datetimeFigureOut">
              <a:rPr lang="ta-IN" smtClean="0"/>
              <a:t>04-10-2020</a:t>
            </a:fld>
            <a:endParaRPr lang="ta-IN"/>
          </a:p>
        </p:txBody>
      </p:sp>
      <p:sp>
        <p:nvSpPr>
          <p:cNvPr id="6" name="Footer Placeholder 5">
            <a:extLst>
              <a:ext uri="{FF2B5EF4-FFF2-40B4-BE49-F238E27FC236}">
                <a16:creationId xmlns:a16="http://schemas.microsoft.com/office/drawing/2014/main" id="{3A1448D8-7204-4E4B-9D0F-DC843FA5CE22}"/>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D103E444-648B-4989-BB58-24118878B59A}"/>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221374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FBEF-1476-4271-A6ED-568BFD6A1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453761E5-BEE3-46C8-A06C-AC47301B08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37CA7AFC-4E70-463A-AF1D-76DEFB07B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FDEDB-2666-4E35-986F-326C62196874}"/>
              </a:ext>
            </a:extLst>
          </p:cNvPr>
          <p:cNvSpPr>
            <a:spLocks noGrp="1"/>
          </p:cNvSpPr>
          <p:nvPr>
            <p:ph type="dt" sz="half" idx="10"/>
          </p:nvPr>
        </p:nvSpPr>
        <p:spPr/>
        <p:txBody>
          <a:bodyPr/>
          <a:lstStyle/>
          <a:p>
            <a:fld id="{AE737A9A-C931-4267-BDB8-1F002EA60171}" type="datetimeFigureOut">
              <a:rPr lang="ta-IN" smtClean="0"/>
              <a:t>04-10-2020</a:t>
            </a:fld>
            <a:endParaRPr lang="ta-IN"/>
          </a:p>
        </p:txBody>
      </p:sp>
      <p:sp>
        <p:nvSpPr>
          <p:cNvPr id="6" name="Footer Placeholder 5">
            <a:extLst>
              <a:ext uri="{FF2B5EF4-FFF2-40B4-BE49-F238E27FC236}">
                <a16:creationId xmlns:a16="http://schemas.microsoft.com/office/drawing/2014/main" id="{23551AEF-BEB6-4E07-9DEF-42871B077BE5}"/>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701CA7AE-1996-482B-9A27-D49BDA02F9AF}"/>
              </a:ext>
            </a:extLst>
          </p:cNvPr>
          <p:cNvSpPr>
            <a:spLocks noGrp="1"/>
          </p:cNvSpPr>
          <p:nvPr>
            <p:ph type="sldNum" sz="quarter" idx="12"/>
          </p:nvPr>
        </p:nvSpPr>
        <p:spPr/>
        <p:txBody>
          <a:bodyPr/>
          <a:lstStyle/>
          <a:p>
            <a:fld id="{F9680F82-E707-4F39-9793-36F38A5196EF}" type="slidenum">
              <a:rPr lang="ta-IN" smtClean="0"/>
              <a:t>‹#›</a:t>
            </a:fld>
            <a:endParaRPr lang="ta-IN"/>
          </a:p>
        </p:txBody>
      </p:sp>
    </p:spTree>
    <p:extLst>
      <p:ext uri="{BB962C8B-B14F-4D97-AF65-F5344CB8AC3E}">
        <p14:creationId xmlns:p14="http://schemas.microsoft.com/office/powerpoint/2010/main" val="395979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62601-72FA-44AD-BAF4-4FE59F10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D378DD80-37CC-4619-8F6E-AA69333F0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1121F677-7807-43A7-91F2-DBCD1A963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37A9A-C931-4267-BDB8-1F002EA60171}" type="datetimeFigureOut">
              <a:rPr lang="ta-IN" smtClean="0"/>
              <a:t>04-10-2020</a:t>
            </a:fld>
            <a:endParaRPr lang="ta-IN"/>
          </a:p>
        </p:txBody>
      </p:sp>
      <p:sp>
        <p:nvSpPr>
          <p:cNvPr id="5" name="Footer Placeholder 4">
            <a:extLst>
              <a:ext uri="{FF2B5EF4-FFF2-40B4-BE49-F238E27FC236}">
                <a16:creationId xmlns:a16="http://schemas.microsoft.com/office/drawing/2014/main" id="{BB4FA213-B182-46AA-9FD0-1F5D02D741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856F8715-F81F-4BEA-8E94-5D34AD5AD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80F82-E707-4F39-9793-36F38A5196EF}" type="slidenum">
              <a:rPr lang="ta-IN" smtClean="0"/>
              <a:t>‹#›</a:t>
            </a:fld>
            <a:endParaRPr lang="ta-IN"/>
          </a:p>
        </p:txBody>
      </p:sp>
    </p:spTree>
    <p:extLst>
      <p:ext uri="{BB962C8B-B14F-4D97-AF65-F5344CB8AC3E}">
        <p14:creationId xmlns:p14="http://schemas.microsoft.com/office/powerpoint/2010/main" val="4143983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162A-A294-4085-ABB0-2184131BA68B}"/>
              </a:ext>
            </a:extLst>
          </p:cNvPr>
          <p:cNvSpPr>
            <a:spLocks noGrp="1"/>
          </p:cNvSpPr>
          <p:nvPr>
            <p:ph type="title"/>
          </p:nvPr>
        </p:nvSpPr>
        <p:spPr/>
        <p:txBody>
          <a:bodyPr>
            <a:normAutofit fontScale="90000"/>
          </a:bodyPr>
          <a:lstStyle/>
          <a:p>
            <a:br>
              <a:rPr lang="en-US" dirty="0">
                <a:effectLst/>
              </a:rPr>
            </a:br>
            <a:r>
              <a:rPr lang="en-US" b="1" dirty="0">
                <a:effectLst/>
              </a:rPr>
              <a:t>Input Actions &amp; Methods</a:t>
            </a:r>
            <a:br>
              <a:rPr lang="en-US" dirty="0">
                <a:effectLst/>
              </a:rPr>
            </a:br>
            <a:endParaRPr lang="ta-IN" dirty="0"/>
          </a:p>
        </p:txBody>
      </p:sp>
      <p:sp>
        <p:nvSpPr>
          <p:cNvPr id="3" name="Content Placeholder 2">
            <a:extLst>
              <a:ext uri="{FF2B5EF4-FFF2-40B4-BE49-F238E27FC236}">
                <a16:creationId xmlns:a16="http://schemas.microsoft.com/office/drawing/2014/main" id="{DA21EC2B-B279-4F65-9A71-8D1A3AE8A8F3}"/>
              </a:ext>
            </a:extLst>
          </p:cNvPr>
          <p:cNvSpPr>
            <a:spLocks noGrp="1"/>
          </p:cNvSpPr>
          <p:nvPr>
            <p:ph idx="1"/>
          </p:nvPr>
        </p:nvSpPr>
        <p:spPr/>
        <p:txBody>
          <a:bodyPr/>
          <a:lstStyle/>
          <a:p>
            <a:r>
              <a:rPr lang="en-US" dirty="0"/>
              <a:t>Every time we insert data into an application, or we send a command to a system to produce a change (or a continuation), we perform an input action. In UiPath, the main input actions are Click, Type into, Send Hotkey and Hover. These are also the main actions that a human user would perform to input data in an application.</a:t>
            </a:r>
          </a:p>
          <a:p>
            <a:r>
              <a:rPr lang="en-US" b="1" dirty="0"/>
              <a:t>Input Methods</a:t>
            </a:r>
          </a:p>
          <a:p>
            <a:pPr lvl="1"/>
            <a:r>
              <a:rPr lang="en-US" dirty="0"/>
              <a:t>Default</a:t>
            </a:r>
          </a:p>
          <a:p>
            <a:pPr lvl="1"/>
            <a:r>
              <a:rPr lang="en-US" dirty="0"/>
              <a:t>Send Window Messages</a:t>
            </a:r>
          </a:p>
          <a:p>
            <a:pPr lvl="1"/>
            <a:r>
              <a:rPr lang="en-US" dirty="0"/>
              <a:t>Simulate</a:t>
            </a:r>
            <a:endParaRPr lang="ta-IN" dirty="0"/>
          </a:p>
        </p:txBody>
      </p:sp>
    </p:spTree>
    <p:extLst>
      <p:ext uri="{BB962C8B-B14F-4D97-AF65-F5344CB8AC3E}">
        <p14:creationId xmlns:p14="http://schemas.microsoft.com/office/powerpoint/2010/main" val="3944489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5DCC-5687-4BF9-AFC7-CE1BB12BD9CB}"/>
              </a:ext>
            </a:extLst>
          </p:cNvPr>
          <p:cNvSpPr>
            <a:spLocks noGrp="1"/>
          </p:cNvSpPr>
          <p:nvPr>
            <p:ph type="title"/>
          </p:nvPr>
        </p:nvSpPr>
        <p:spPr/>
        <p:txBody>
          <a:bodyPr>
            <a:normAutofit fontScale="90000"/>
          </a:bodyPr>
          <a:lstStyle/>
          <a:p>
            <a:br>
              <a:rPr lang="en-US" dirty="0"/>
            </a:br>
            <a:r>
              <a:rPr lang="en-US" b="1" dirty="0"/>
              <a:t>Working with UI Elements</a:t>
            </a:r>
            <a:br>
              <a:rPr lang="en-US" dirty="0"/>
            </a:br>
            <a:endParaRPr lang="ta-IN" dirty="0"/>
          </a:p>
        </p:txBody>
      </p:sp>
      <p:sp>
        <p:nvSpPr>
          <p:cNvPr id="3" name="Content Placeholder 2">
            <a:extLst>
              <a:ext uri="{FF2B5EF4-FFF2-40B4-BE49-F238E27FC236}">
                <a16:creationId xmlns:a16="http://schemas.microsoft.com/office/drawing/2014/main" id="{8CBC166E-D988-4689-9A94-48EDA89B54CD}"/>
              </a:ext>
            </a:extLst>
          </p:cNvPr>
          <p:cNvSpPr>
            <a:spLocks noGrp="1"/>
          </p:cNvSpPr>
          <p:nvPr>
            <p:ph idx="1"/>
          </p:nvPr>
        </p:nvSpPr>
        <p:spPr/>
        <p:txBody>
          <a:bodyPr/>
          <a:lstStyle/>
          <a:p>
            <a:r>
              <a:rPr lang="en-US" dirty="0"/>
              <a:t>Input and Output Actions can be viewed as a succession of 2 micro-steps: first, recognizing UI elements, and then inputting (or extracting) data. In many cases, such as most of the examples that we covered in the previous chapters, the first step is easily sorted out either by including it in the activity, or by using the delay option. This is why, in many cases, it’s not at all necessary to have a separate activity for locating an UI element (like a Find Element activity) before an actual Click or Type activity.</a:t>
            </a:r>
            <a:endParaRPr lang="ta-IN" dirty="0"/>
          </a:p>
        </p:txBody>
      </p:sp>
    </p:spTree>
    <p:extLst>
      <p:ext uri="{BB962C8B-B14F-4D97-AF65-F5344CB8AC3E}">
        <p14:creationId xmlns:p14="http://schemas.microsoft.com/office/powerpoint/2010/main" val="8456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3BB2-B7CD-4F98-9A00-ABB63E7E840A}"/>
              </a:ext>
            </a:extLst>
          </p:cNvPr>
          <p:cNvSpPr>
            <a:spLocks noGrp="1"/>
          </p:cNvSpPr>
          <p:nvPr>
            <p:ph type="title"/>
          </p:nvPr>
        </p:nvSpPr>
        <p:spPr>
          <a:xfrm>
            <a:off x="838200" y="365126"/>
            <a:ext cx="10515600" cy="1258192"/>
          </a:xfrm>
        </p:spPr>
        <p:txBody>
          <a:bodyPr/>
          <a:lstStyle/>
          <a:p>
            <a:r>
              <a:rPr lang="en-US" b="1" dirty="0"/>
              <a:t>UI Activities</a:t>
            </a:r>
            <a:endParaRPr lang="ta-IN" b="1" dirty="0"/>
          </a:p>
        </p:txBody>
      </p:sp>
      <p:sp>
        <p:nvSpPr>
          <p:cNvPr id="3" name="Content Placeholder 2">
            <a:extLst>
              <a:ext uri="{FF2B5EF4-FFF2-40B4-BE49-F238E27FC236}">
                <a16:creationId xmlns:a16="http://schemas.microsoft.com/office/drawing/2014/main" id="{1B071436-0A53-4C58-BF18-E4177FD6A69A}"/>
              </a:ext>
            </a:extLst>
          </p:cNvPr>
          <p:cNvSpPr>
            <a:spLocks noGrp="1"/>
          </p:cNvSpPr>
          <p:nvPr>
            <p:ph idx="1"/>
          </p:nvPr>
        </p:nvSpPr>
        <p:spPr/>
        <p:txBody>
          <a:bodyPr>
            <a:normAutofit fontScale="70000" lnSpcReduction="20000"/>
          </a:bodyPr>
          <a:lstStyle/>
          <a:p>
            <a:r>
              <a:rPr lang="en-US" b="1" dirty="0"/>
              <a:t>Find Element </a:t>
            </a:r>
            <a:r>
              <a:rPr lang="en-US" dirty="0"/>
              <a:t>- Waits for the specified UI element to appear on the screen (to be in the foreground) and returns it as a </a:t>
            </a:r>
            <a:r>
              <a:rPr lang="en-US" dirty="0" err="1"/>
              <a:t>UiElement</a:t>
            </a:r>
            <a:r>
              <a:rPr lang="en-US" dirty="0"/>
              <a:t> variable. This is useful, for example, when a certain action needs to be performed on the Ui Element found.</a:t>
            </a:r>
          </a:p>
          <a:p>
            <a:r>
              <a:rPr lang="en-US" b="1" dirty="0"/>
              <a:t>Element Exists- </a:t>
            </a:r>
            <a:r>
              <a:rPr lang="en-US" dirty="0"/>
              <a:t>Enables you to verify if a UI element exists, even if it is not visible. It returns a Boolean variable, which makes it very useful in ‘If statement’ activities, for example.</a:t>
            </a:r>
          </a:p>
          <a:p>
            <a:r>
              <a:rPr lang="en-US" b="1" dirty="0"/>
              <a:t>Wait Element Vanish </a:t>
            </a:r>
            <a:r>
              <a:rPr lang="en-US" dirty="0"/>
              <a:t>– Waits for the specified UI element to disappear from the screen. It’s an alternative to Find Element, for example when the disappearance of an element (a loading sign) is more reliable then the appearance of another element.</a:t>
            </a:r>
          </a:p>
          <a:p>
            <a:r>
              <a:rPr lang="en-US" b="1" dirty="0"/>
              <a:t>On Element Appear- </a:t>
            </a:r>
            <a:r>
              <a:rPr lang="en-US" dirty="0"/>
              <a:t>A container that waits for a UI element to appear and enables you to perform multiple actions within it.</a:t>
            </a:r>
          </a:p>
          <a:p>
            <a:r>
              <a:rPr lang="en-US" b="1" dirty="0"/>
              <a:t>On Element Vanish</a:t>
            </a:r>
            <a:r>
              <a:rPr lang="en-US" dirty="0"/>
              <a:t>-A container that enables you to perform one or multiple actions after a specified UI element vanishes.</a:t>
            </a:r>
          </a:p>
          <a:p>
            <a:r>
              <a:rPr lang="en-US" b="1" dirty="0"/>
              <a:t>Text Exists </a:t>
            </a:r>
            <a:r>
              <a:rPr lang="en-US" dirty="0"/>
              <a:t>-Checks if a text is found in a given UI element. There’s an alternative version of this that uses OCR technology to check for a given UI element. This is useful when UI elements are not accessible otherwise than as images.</a:t>
            </a:r>
            <a:br>
              <a:rPr lang="en-US" dirty="0"/>
            </a:br>
            <a:endParaRPr lang="en-US" dirty="0"/>
          </a:p>
          <a:p>
            <a:endParaRPr lang="en-US" dirty="0"/>
          </a:p>
          <a:p>
            <a:endParaRPr lang="ta-IN" dirty="0"/>
          </a:p>
        </p:txBody>
      </p:sp>
    </p:spTree>
    <p:extLst>
      <p:ext uri="{BB962C8B-B14F-4D97-AF65-F5344CB8AC3E}">
        <p14:creationId xmlns:p14="http://schemas.microsoft.com/office/powerpoint/2010/main" val="8134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FAB8-9D6B-497C-B158-921DC1B7A15F}"/>
              </a:ext>
            </a:extLst>
          </p:cNvPr>
          <p:cNvSpPr>
            <a:spLocks noGrp="1"/>
          </p:cNvSpPr>
          <p:nvPr>
            <p:ph type="title"/>
          </p:nvPr>
        </p:nvSpPr>
        <p:spPr/>
        <p:txBody>
          <a:bodyPr/>
          <a:lstStyle/>
          <a:p>
            <a:r>
              <a:rPr lang="en-US" b="1" dirty="0"/>
              <a:t>Practice 1 - Input Actions &amp; Methods</a:t>
            </a:r>
            <a:endParaRPr lang="ta-IN" dirty="0"/>
          </a:p>
        </p:txBody>
      </p:sp>
      <p:sp>
        <p:nvSpPr>
          <p:cNvPr id="3" name="Content Placeholder 2">
            <a:extLst>
              <a:ext uri="{FF2B5EF4-FFF2-40B4-BE49-F238E27FC236}">
                <a16:creationId xmlns:a16="http://schemas.microsoft.com/office/drawing/2014/main" id="{F93B58C8-BC10-4929-B220-53D4665D3D01}"/>
              </a:ext>
            </a:extLst>
          </p:cNvPr>
          <p:cNvSpPr>
            <a:spLocks noGrp="1"/>
          </p:cNvSpPr>
          <p:nvPr>
            <p:ph idx="1"/>
          </p:nvPr>
        </p:nvSpPr>
        <p:spPr/>
        <p:txBody>
          <a:bodyPr/>
          <a:lstStyle/>
          <a:p>
            <a:r>
              <a:rPr lang="en-US" b="1" dirty="0"/>
              <a:t>Input data into Notepad</a:t>
            </a:r>
          </a:p>
          <a:p>
            <a:r>
              <a:rPr lang="en-US" dirty="0"/>
              <a:t>Create a sequence that does the following Notepad automation:</a:t>
            </a:r>
          </a:p>
          <a:p>
            <a:r>
              <a:rPr lang="en-US" dirty="0"/>
              <a:t>Asks the user for the text to be typed.</a:t>
            </a:r>
          </a:p>
          <a:p>
            <a:r>
              <a:rPr lang="en-US" dirty="0"/>
              <a:t>Asks the user for the title under which the file should be saved.</a:t>
            </a:r>
          </a:p>
          <a:p>
            <a:r>
              <a:rPr lang="en-US" dirty="0"/>
              <a:t>Opens Notepad.</a:t>
            </a:r>
          </a:p>
          <a:p>
            <a:r>
              <a:rPr lang="en-US" dirty="0"/>
              <a:t>Types the user’s text.</a:t>
            </a:r>
          </a:p>
          <a:p>
            <a:r>
              <a:rPr lang="en-US" dirty="0"/>
              <a:t>Changes the font style to bold and its size to 16.</a:t>
            </a:r>
          </a:p>
          <a:p>
            <a:r>
              <a:rPr lang="en-US" dirty="0"/>
              <a:t>Navigates to Save as to save the file with the user’s title.</a:t>
            </a:r>
          </a:p>
          <a:p>
            <a:endParaRPr lang="ta-IN" dirty="0"/>
          </a:p>
        </p:txBody>
      </p:sp>
    </p:spTree>
    <p:extLst>
      <p:ext uri="{BB962C8B-B14F-4D97-AF65-F5344CB8AC3E}">
        <p14:creationId xmlns:p14="http://schemas.microsoft.com/office/powerpoint/2010/main" val="51869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C0AF-8DC5-44B5-B82F-C3A9BDB0FCCA}"/>
              </a:ext>
            </a:extLst>
          </p:cNvPr>
          <p:cNvSpPr>
            <a:spLocks noGrp="1"/>
          </p:cNvSpPr>
          <p:nvPr>
            <p:ph type="title"/>
          </p:nvPr>
        </p:nvSpPr>
        <p:spPr/>
        <p:txBody>
          <a:bodyPr/>
          <a:lstStyle/>
          <a:p>
            <a:r>
              <a:rPr lang="en-US" b="1" dirty="0"/>
              <a:t>Practice 2 - Output Actions &amp; Methods</a:t>
            </a:r>
            <a:endParaRPr lang="ta-IN" dirty="0"/>
          </a:p>
        </p:txBody>
      </p:sp>
      <p:sp>
        <p:nvSpPr>
          <p:cNvPr id="3" name="Content Placeholder 2">
            <a:extLst>
              <a:ext uri="{FF2B5EF4-FFF2-40B4-BE49-F238E27FC236}">
                <a16:creationId xmlns:a16="http://schemas.microsoft.com/office/drawing/2014/main" id="{D75A9E08-EEB0-47EF-B80D-08C0F9298129}"/>
              </a:ext>
            </a:extLst>
          </p:cNvPr>
          <p:cNvSpPr>
            <a:spLocks noGrp="1"/>
          </p:cNvSpPr>
          <p:nvPr>
            <p:ph idx="1"/>
          </p:nvPr>
        </p:nvSpPr>
        <p:spPr/>
        <p:txBody>
          <a:bodyPr/>
          <a:lstStyle/>
          <a:p>
            <a:r>
              <a:rPr lang="en-US" b="1" dirty="0"/>
              <a:t>Finding the weather using Google</a:t>
            </a:r>
          </a:p>
          <a:p>
            <a:r>
              <a:rPr lang="en-US" dirty="0"/>
              <a:t>Create a robot which finds the weather of a specific city using Google. The city of interest is introduced by user.</a:t>
            </a:r>
          </a:p>
          <a:p>
            <a:endParaRPr lang="ta-IN" dirty="0"/>
          </a:p>
        </p:txBody>
      </p:sp>
    </p:spTree>
    <p:extLst>
      <p:ext uri="{BB962C8B-B14F-4D97-AF65-F5344CB8AC3E}">
        <p14:creationId xmlns:p14="http://schemas.microsoft.com/office/powerpoint/2010/main" val="94156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E7D2-5D98-410B-9310-35C063F34463}"/>
              </a:ext>
            </a:extLst>
          </p:cNvPr>
          <p:cNvSpPr>
            <a:spLocks noGrp="1"/>
          </p:cNvSpPr>
          <p:nvPr>
            <p:ph type="title"/>
          </p:nvPr>
        </p:nvSpPr>
        <p:spPr/>
        <p:txBody>
          <a:bodyPr/>
          <a:lstStyle/>
          <a:p>
            <a:r>
              <a:rPr lang="en-US" b="1" dirty="0"/>
              <a:t>Practice 3 - Data Scraping &amp; UI Elements</a:t>
            </a:r>
            <a:endParaRPr lang="ta-IN" dirty="0"/>
          </a:p>
        </p:txBody>
      </p:sp>
      <p:sp>
        <p:nvSpPr>
          <p:cNvPr id="3" name="Content Placeholder 2">
            <a:extLst>
              <a:ext uri="{FF2B5EF4-FFF2-40B4-BE49-F238E27FC236}">
                <a16:creationId xmlns:a16="http://schemas.microsoft.com/office/drawing/2014/main" id="{F239F2C0-541A-4145-B192-D5B1AC09A0C5}"/>
              </a:ext>
            </a:extLst>
          </p:cNvPr>
          <p:cNvSpPr>
            <a:spLocks noGrp="1"/>
          </p:cNvSpPr>
          <p:nvPr>
            <p:ph idx="1"/>
          </p:nvPr>
        </p:nvSpPr>
        <p:spPr/>
        <p:txBody>
          <a:bodyPr/>
          <a:lstStyle/>
          <a:p>
            <a:r>
              <a:rPr lang="en-US" b="1" dirty="0"/>
              <a:t>Extracting data from ACME</a:t>
            </a:r>
          </a:p>
          <a:p>
            <a:r>
              <a:rPr lang="en-US" dirty="0"/>
              <a:t>Create a process that automates extracting the data from ACME catalog page. </a:t>
            </a:r>
          </a:p>
          <a:p>
            <a:r>
              <a:rPr lang="en-US" dirty="0"/>
              <a:t>Opens the IE browser on page </a:t>
            </a:r>
          </a:p>
          <a:p>
            <a:r>
              <a:rPr lang="en-US" dirty="0"/>
              <a:t>Use Data scrape wizards to extract the title and the description from the components from all the pages</a:t>
            </a:r>
          </a:p>
          <a:p>
            <a:r>
              <a:rPr lang="en-US" dirty="0"/>
              <a:t>Save the extracted data into a CSV file</a:t>
            </a:r>
          </a:p>
          <a:p>
            <a:r>
              <a:rPr lang="en-US" dirty="0"/>
              <a:t>Close browser</a:t>
            </a:r>
          </a:p>
          <a:p>
            <a:endParaRPr lang="ta-IN" dirty="0"/>
          </a:p>
        </p:txBody>
      </p:sp>
    </p:spTree>
    <p:extLst>
      <p:ext uri="{BB962C8B-B14F-4D97-AF65-F5344CB8AC3E}">
        <p14:creationId xmlns:p14="http://schemas.microsoft.com/office/powerpoint/2010/main" val="302900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9EC6-11B4-4AF5-949B-2731AEA1F66C}"/>
              </a:ext>
            </a:extLst>
          </p:cNvPr>
          <p:cNvSpPr>
            <a:spLocks noGrp="1"/>
          </p:cNvSpPr>
          <p:nvPr>
            <p:ph type="title"/>
          </p:nvPr>
        </p:nvSpPr>
        <p:spPr/>
        <p:txBody>
          <a:bodyPr/>
          <a:lstStyle/>
          <a:p>
            <a:r>
              <a:rPr lang="en-US" dirty="0"/>
              <a:t>Quiz 01/10</a:t>
            </a:r>
            <a:endParaRPr lang="ta-IN" dirty="0"/>
          </a:p>
        </p:txBody>
      </p:sp>
      <p:pic>
        <p:nvPicPr>
          <p:cNvPr id="4" name="Content Placeholder 3">
            <a:extLst>
              <a:ext uri="{FF2B5EF4-FFF2-40B4-BE49-F238E27FC236}">
                <a16:creationId xmlns:a16="http://schemas.microsoft.com/office/drawing/2014/main" id="{B0B2AD15-0A23-4083-9592-23FFB1E5809F}"/>
              </a:ext>
            </a:extLst>
          </p:cNvPr>
          <p:cNvPicPr>
            <a:picLocks noGrp="1" noChangeAspect="1"/>
          </p:cNvPicPr>
          <p:nvPr>
            <p:ph idx="1"/>
          </p:nvPr>
        </p:nvPicPr>
        <p:blipFill>
          <a:blip r:embed="rId2"/>
          <a:stretch>
            <a:fillRect/>
          </a:stretch>
        </p:blipFill>
        <p:spPr>
          <a:xfrm>
            <a:off x="708917" y="1551399"/>
            <a:ext cx="8463816" cy="4186710"/>
          </a:xfrm>
          <a:prstGeom prst="rect">
            <a:avLst/>
          </a:prstGeom>
        </p:spPr>
      </p:pic>
      <p:sp>
        <p:nvSpPr>
          <p:cNvPr id="3" name="Rectangle 2">
            <a:extLst>
              <a:ext uri="{FF2B5EF4-FFF2-40B4-BE49-F238E27FC236}">
                <a16:creationId xmlns:a16="http://schemas.microsoft.com/office/drawing/2014/main" id="{C7D6929E-0C16-40C0-9780-D739614CDD42}"/>
              </a:ext>
            </a:extLst>
          </p:cNvPr>
          <p:cNvSpPr/>
          <p:nvPr/>
        </p:nvSpPr>
        <p:spPr>
          <a:xfrm>
            <a:off x="1171254" y="4941870"/>
            <a:ext cx="7428216" cy="976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319615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7E67-9029-4E30-AF84-09006EC341BA}"/>
              </a:ext>
            </a:extLst>
          </p:cNvPr>
          <p:cNvSpPr>
            <a:spLocks noGrp="1"/>
          </p:cNvSpPr>
          <p:nvPr>
            <p:ph type="title"/>
          </p:nvPr>
        </p:nvSpPr>
        <p:spPr/>
        <p:txBody>
          <a:bodyPr/>
          <a:lstStyle/>
          <a:p>
            <a:r>
              <a:rPr lang="en-US" dirty="0"/>
              <a:t>Quiz 02/10</a:t>
            </a:r>
            <a:endParaRPr lang="ta-IN" dirty="0"/>
          </a:p>
        </p:txBody>
      </p:sp>
      <p:pic>
        <p:nvPicPr>
          <p:cNvPr id="4" name="Content Placeholder 3">
            <a:extLst>
              <a:ext uri="{FF2B5EF4-FFF2-40B4-BE49-F238E27FC236}">
                <a16:creationId xmlns:a16="http://schemas.microsoft.com/office/drawing/2014/main" id="{8F5A665A-A119-4F50-B4D0-9319417D64D3}"/>
              </a:ext>
            </a:extLst>
          </p:cNvPr>
          <p:cNvPicPr>
            <a:picLocks noGrp="1" noChangeAspect="1"/>
          </p:cNvPicPr>
          <p:nvPr>
            <p:ph idx="1"/>
          </p:nvPr>
        </p:nvPicPr>
        <p:blipFill>
          <a:blip r:embed="rId2"/>
          <a:stretch>
            <a:fillRect/>
          </a:stretch>
        </p:blipFill>
        <p:spPr>
          <a:xfrm>
            <a:off x="838200" y="1690688"/>
            <a:ext cx="8271030" cy="4072821"/>
          </a:xfrm>
          <a:prstGeom prst="rect">
            <a:avLst/>
          </a:prstGeom>
        </p:spPr>
      </p:pic>
      <p:sp>
        <p:nvSpPr>
          <p:cNvPr id="3" name="Rectangle 2">
            <a:extLst>
              <a:ext uri="{FF2B5EF4-FFF2-40B4-BE49-F238E27FC236}">
                <a16:creationId xmlns:a16="http://schemas.microsoft.com/office/drawing/2014/main" id="{B114C4CF-2E25-4AB8-95E1-001B8CDD14DC}"/>
              </a:ext>
            </a:extLst>
          </p:cNvPr>
          <p:cNvSpPr/>
          <p:nvPr/>
        </p:nvSpPr>
        <p:spPr>
          <a:xfrm>
            <a:off x="1315092" y="4119937"/>
            <a:ext cx="3369924" cy="4212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1060572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2169-4F03-497A-AF3F-BE0A649B1682}"/>
              </a:ext>
            </a:extLst>
          </p:cNvPr>
          <p:cNvSpPr>
            <a:spLocks noGrp="1"/>
          </p:cNvSpPr>
          <p:nvPr>
            <p:ph type="title"/>
          </p:nvPr>
        </p:nvSpPr>
        <p:spPr/>
        <p:txBody>
          <a:bodyPr/>
          <a:lstStyle/>
          <a:p>
            <a:r>
              <a:rPr lang="en-US" dirty="0"/>
              <a:t>Quiz 03/10</a:t>
            </a:r>
            <a:endParaRPr lang="ta-IN" dirty="0"/>
          </a:p>
        </p:txBody>
      </p:sp>
      <p:pic>
        <p:nvPicPr>
          <p:cNvPr id="4" name="Content Placeholder 3">
            <a:extLst>
              <a:ext uri="{FF2B5EF4-FFF2-40B4-BE49-F238E27FC236}">
                <a16:creationId xmlns:a16="http://schemas.microsoft.com/office/drawing/2014/main" id="{EBA6FDDF-8507-4A24-BDE9-DA0C722F11E6}"/>
              </a:ext>
            </a:extLst>
          </p:cNvPr>
          <p:cNvPicPr>
            <a:picLocks noGrp="1" noChangeAspect="1"/>
          </p:cNvPicPr>
          <p:nvPr>
            <p:ph idx="1"/>
          </p:nvPr>
        </p:nvPicPr>
        <p:blipFill>
          <a:blip r:embed="rId2"/>
          <a:stretch>
            <a:fillRect/>
          </a:stretch>
        </p:blipFill>
        <p:spPr>
          <a:xfrm>
            <a:off x="544531" y="1510301"/>
            <a:ext cx="8812362" cy="4218282"/>
          </a:xfrm>
          <a:prstGeom prst="rect">
            <a:avLst/>
          </a:prstGeom>
        </p:spPr>
      </p:pic>
      <p:sp>
        <p:nvSpPr>
          <p:cNvPr id="3" name="Rectangle 2">
            <a:extLst>
              <a:ext uri="{FF2B5EF4-FFF2-40B4-BE49-F238E27FC236}">
                <a16:creationId xmlns:a16="http://schemas.microsoft.com/office/drawing/2014/main" id="{928E0185-A013-4F7E-8664-0932F1E8AFDC}"/>
              </a:ext>
            </a:extLst>
          </p:cNvPr>
          <p:cNvSpPr/>
          <p:nvPr/>
        </p:nvSpPr>
        <p:spPr>
          <a:xfrm>
            <a:off x="1140431" y="3750067"/>
            <a:ext cx="2907587" cy="8835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218365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48C8C-7185-414A-88A6-AF9C6768C77D}"/>
              </a:ext>
            </a:extLst>
          </p:cNvPr>
          <p:cNvSpPr>
            <a:spLocks noGrp="1"/>
          </p:cNvSpPr>
          <p:nvPr>
            <p:ph type="title"/>
          </p:nvPr>
        </p:nvSpPr>
        <p:spPr/>
        <p:txBody>
          <a:bodyPr/>
          <a:lstStyle/>
          <a:p>
            <a:r>
              <a:rPr lang="en-US" dirty="0"/>
              <a:t>Quiz 04/10</a:t>
            </a:r>
            <a:endParaRPr lang="ta-IN" dirty="0"/>
          </a:p>
        </p:txBody>
      </p:sp>
      <p:pic>
        <p:nvPicPr>
          <p:cNvPr id="4" name="Content Placeholder 3">
            <a:extLst>
              <a:ext uri="{FF2B5EF4-FFF2-40B4-BE49-F238E27FC236}">
                <a16:creationId xmlns:a16="http://schemas.microsoft.com/office/drawing/2014/main" id="{07CF6ED4-3AC8-4145-BBEC-258DECF4EFEA}"/>
              </a:ext>
            </a:extLst>
          </p:cNvPr>
          <p:cNvPicPr>
            <a:picLocks noGrp="1" noChangeAspect="1"/>
          </p:cNvPicPr>
          <p:nvPr>
            <p:ph idx="1"/>
          </p:nvPr>
        </p:nvPicPr>
        <p:blipFill>
          <a:blip r:embed="rId2"/>
          <a:stretch>
            <a:fillRect/>
          </a:stretch>
        </p:blipFill>
        <p:spPr>
          <a:xfrm>
            <a:off x="698643" y="1489753"/>
            <a:ext cx="8801132" cy="4419814"/>
          </a:xfrm>
          <a:prstGeom prst="rect">
            <a:avLst/>
          </a:prstGeom>
        </p:spPr>
      </p:pic>
      <p:sp>
        <p:nvSpPr>
          <p:cNvPr id="3" name="Rectangle 2">
            <a:extLst>
              <a:ext uri="{FF2B5EF4-FFF2-40B4-BE49-F238E27FC236}">
                <a16:creationId xmlns:a16="http://schemas.microsoft.com/office/drawing/2014/main" id="{587E4EDF-FB9D-44A7-94CD-45992698F1B0}"/>
              </a:ext>
            </a:extLst>
          </p:cNvPr>
          <p:cNvSpPr/>
          <p:nvPr/>
        </p:nvSpPr>
        <p:spPr>
          <a:xfrm>
            <a:off x="838200" y="2897312"/>
            <a:ext cx="4288604" cy="8835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1187892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D78C-23CA-40DD-9302-FED6B343415D}"/>
              </a:ext>
            </a:extLst>
          </p:cNvPr>
          <p:cNvSpPr>
            <a:spLocks noGrp="1"/>
          </p:cNvSpPr>
          <p:nvPr>
            <p:ph type="title"/>
          </p:nvPr>
        </p:nvSpPr>
        <p:spPr/>
        <p:txBody>
          <a:bodyPr/>
          <a:lstStyle/>
          <a:p>
            <a:r>
              <a:rPr lang="en-US" dirty="0"/>
              <a:t>Quiz 05/10</a:t>
            </a:r>
            <a:endParaRPr lang="ta-IN" dirty="0"/>
          </a:p>
        </p:txBody>
      </p:sp>
      <p:pic>
        <p:nvPicPr>
          <p:cNvPr id="4" name="Content Placeholder 3">
            <a:extLst>
              <a:ext uri="{FF2B5EF4-FFF2-40B4-BE49-F238E27FC236}">
                <a16:creationId xmlns:a16="http://schemas.microsoft.com/office/drawing/2014/main" id="{3BC9BE65-CC03-4D4F-BBB0-A87920376911}"/>
              </a:ext>
            </a:extLst>
          </p:cNvPr>
          <p:cNvPicPr>
            <a:picLocks noGrp="1" noChangeAspect="1"/>
          </p:cNvPicPr>
          <p:nvPr>
            <p:ph idx="1"/>
          </p:nvPr>
        </p:nvPicPr>
        <p:blipFill>
          <a:blip r:embed="rId2"/>
          <a:stretch>
            <a:fillRect/>
          </a:stretch>
        </p:blipFill>
        <p:spPr>
          <a:xfrm>
            <a:off x="565080" y="1561672"/>
            <a:ext cx="8498238" cy="4615291"/>
          </a:xfrm>
          <a:prstGeom prst="rect">
            <a:avLst/>
          </a:prstGeom>
        </p:spPr>
      </p:pic>
      <p:sp>
        <p:nvSpPr>
          <p:cNvPr id="3" name="Rectangle 2">
            <a:extLst>
              <a:ext uri="{FF2B5EF4-FFF2-40B4-BE49-F238E27FC236}">
                <a16:creationId xmlns:a16="http://schemas.microsoft.com/office/drawing/2014/main" id="{AB1170BD-38ED-4631-8F33-F0A15AECA624}"/>
              </a:ext>
            </a:extLst>
          </p:cNvPr>
          <p:cNvSpPr/>
          <p:nvPr/>
        </p:nvSpPr>
        <p:spPr>
          <a:xfrm>
            <a:off x="1017142" y="3277456"/>
            <a:ext cx="2363056" cy="647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402709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948F-1E44-4D95-82B0-3B6122BE36C1}"/>
              </a:ext>
            </a:extLst>
          </p:cNvPr>
          <p:cNvSpPr>
            <a:spLocks noGrp="1"/>
          </p:cNvSpPr>
          <p:nvPr>
            <p:ph type="title"/>
          </p:nvPr>
        </p:nvSpPr>
        <p:spPr/>
        <p:txBody>
          <a:bodyPr/>
          <a:lstStyle/>
          <a:p>
            <a:r>
              <a:rPr lang="en-US" b="1" dirty="0"/>
              <a:t>Default Methods</a:t>
            </a:r>
            <a:endParaRPr lang="ta-IN" b="1" dirty="0"/>
          </a:p>
        </p:txBody>
      </p:sp>
      <p:sp>
        <p:nvSpPr>
          <p:cNvPr id="3" name="Content Placeholder 2">
            <a:extLst>
              <a:ext uri="{FF2B5EF4-FFF2-40B4-BE49-F238E27FC236}">
                <a16:creationId xmlns:a16="http://schemas.microsoft.com/office/drawing/2014/main" id="{78AE44EC-7753-4977-BA52-66FAF14F3839}"/>
              </a:ext>
            </a:extLst>
          </p:cNvPr>
          <p:cNvSpPr>
            <a:spLocks noGrp="1"/>
          </p:cNvSpPr>
          <p:nvPr>
            <p:ph idx="1"/>
          </p:nvPr>
        </p:nvSpPr>
        <p:spPr/>
        <p:txBody>
          <a:bodyPr>
            <a:normAutofit fontScale="92500" lnSpcReduction="20000"/>
          </a:bodyPr>
          <a:lstStyle/>
          <a:p>
            <a:r>
              <a:rPr lang="en-US" b="1" dirty="0">
                <a:effectLst/>
              </a:rPr>
              <a:t>How does it work?</a:t>
            </a:r>
            <a:endParaRPr lang="en-US" dirty="0"/>
          </a:p>
          <a:p>
            <a:pPr lvl="1"/>
            <a:r>
              <a:rPr lang="en-US" dirty="0">
                <a:effectLst/>
              </a:rPr>
              <a:t>Clicks: the mouse cursor moves across the screen</a:t>
            </a:r>
            <a:endParaRPr lang="en-US" dirty="0"/>
          </a:p>
          <a:p>
            <a:pPr lvl="1"/>
            <a:r>
              <a:rPr lang="en-US" dirty="0">
                <a:effectLst/>
              </a:rPr>
              <a:t>Typing: the keyboard driver is used to type individual characters</a:t>
            </a:r>
            <a:endParaRPr lang="en-US" dirty="0"/>
          </a:p>
          <a:p>
            <a:r>
              <a:rPr lang="en-US" b="1" dirty="0">
                <a:effectLst/>
              </a:rPr>
              <a:t>What are the implications?</a:t>
            </a:r>
            <a:endParaRPr lang="en-US" dirty="0"/>
          </a:p>
          <a:p>
            <a:pPr lvl="1"/>
            <a:r>
              <a:rPr lang="en-US" dirty="0">
                <a:effectLst/>
              </a:rPr>
              <a:t>Attended User cannot touch the mouse or keyboard during the automation</a:t>
            </a:r>
            <a:endParaRPr lang="en-US" dirty="0"/>
          </a:p>
          <a:p>
            <a:pPr lvl="1"/>
            <a:r>
              <a:rPr lang="en-US" dirty="0">
                <a:effectLst/>
              </a:rPr>
              <a:t>It has a lower speed and load times can impact accuracy</a:t>
            </a:r>
            <a:endParaRPr lang="en-US" dirty="0"/>
          </a:p>
          <a:p>
            <a:r>
              <a:rPr lang="en-US" b="1" dirty="0">
                <a:effectLst/>
              </a:rPr>
              <a:t>What are the strong points?</a:t>
            </a:r>
            <a:endParaRPr lang="en-US" dirty="0"/>
          </a:p>
          <a:p>
            <a:pPr lvl="1"/>
            <a:r>
              <a:rPr lang="en-US" dirty="0">
                <a:effectLst/>
              </a:rPr>
              <a:t>Supports special keys like Enter, Tab, and other hotkeys</a:t>
            </a:r>
            <a:endParaRPr lang="en-US" dirty="0"/>
          </a:p>
          <a:p>
            <a:pPr lvl="1"/>
            <a:r>
              <a:rPr lang="en-US" dirty="0">
                <a:effectLst/>
              </a:rPr>
              <a:t>100% compatibility</a:t>
            </a:r>
            <a:endParaRPr lang="en-US" dirty="0"/>
          </a:p>
          <a:p>
            <a:r>
              <a:rPr lang="en-US" b="1" dirty="0">
                <a:effectLst/>
              </a:rPr>
              <a:t>What are the limitations?</a:t>
            </a:r>
            <a:endParaRPr lang="en-US" dirty="0"/>
          </a:p>
          <a:p>
            <a:pPr lvl="1"/>
            <a:r>
              <a:rPr lang="en-US" dirty="0">
                <a:effectLst/>
              </a:rPr>
              <a:t>Does not automatically erase previously written text</a:t>
            </a:r>
            <a:endParaRPr lang="en-US" dirty="0"/>
          </a:p>
          <a:p>
            <a:pPr lvl="1"/>
            <a:r>
              <a:rPr lang="en-US" dirty="0">
                <a:effectLst/>
              </a:rPr>
              <a:t>Does not work in the background</a:t>
            </a:r>
            <a:endParaRPr lang="en-US" dirty="0"/>
          </a:p>
        </p:txBody>
      </p:sp>
    </p:spTree>
    <p:extLst>
      <p:ext uri="{BB962C8B-B14F-4D97-AF65-F5344CB8AC3E}">
        <p14:creationId xmlns:p14="http://schemas.microsoft.com/office/powerpoint/2010/main" val="293611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E43B-B8BC-4490-B2E0-84F373C7DB68}"/>
              </a:ext>
            </a:extLst>
          </p:cNvPr>
          <p:cNvSpPr>
            <a:spLocks noGrp="1"/>
          </p:cNvSpPr>
          <p:nvPr>
            <p:ph type="title"/>
          </p:nvPr>
        </p:nvSpPr>
        <p:spPr/>
        <p:txBody>
          <a:bodyPr/>
          <a:lstStyle/>
          <a:p>
            <a:r>
              <a:rPr lang="en-US" dirty="0"/>
              <a:t>Quiz 06/10</a:t>
            </a:r>
            <a:endParaRPr lang="ta-IN" dirty="0"/>
          </a:p>
        </p:txBody>
      </p:sp>
      <p:pic>
        <p:nvPicPr>
          <p:cNvPr id="4" name="Content Placeholder 3">
            <a:extLst>
              <a:ext uri="{FF2B5EF4-FFF2-40B4-BE49-F238E27FC236}">
                <a16:creationId xmlns:a16="http://schemas.microsoft.com/office/drawing/2014/main" id="{7A92FD57-A976-4171-9FCF-9E9C06603D64}"/>
              </a:ext>
            </a:extLst>
          </p:cNvPr>
          <p:cNvPicPr>
            <a:picLocks noGrp="1" noChangeAspect="1"/>
          </p:cNvPicPr>
          <p:nvPr>
            <p:ph idx="1"/>
          </p:nvPr>
        </p:nvPicPr>
        <p:blipFill>
          <a:blip r:embed="rId2"/>
          <a:stretch>
            <a:fillRect/>
          </a:stretch>
        </p:blipFill>
        <p:spPr>
          <a:xfrm>
            <a:off x="164387" y="1489753"/>
            <a:ext cx="8751158" cy="4232479"/>
          </a:xfrm>
          <a:prstGeom prst="rect">
            <a:avLst/>
          </a:prstGeom>
        </p:spPr>
      </p:pic>
      <p:sp>
        <p:nvSpPr>
          <p:cNvPr id="3" name="Rectangle 2">
            <a:extLst>
              <a:ext uri="{FF2B5EF4-FFF2-40B4-BE49-F238E27FC236}">
                <a16:creationId xmlns:a16="http://schemas.microsoft.com/office/drawing/2014/main" id="{3656CCB6-12BA-42D9-8F18-1A1EF8DCA2E9}"/>
              </a:ext>
            </a:extLst>
          </p:cNvPr>
          <p:cNvSpPr/>
          <p:nvPr/>
        </p:nvSpPr>
        <p:spPr>
          <a:xfrm>
            <a:off x="441789" y="2476072"/>
            <a:ext cx="4099389" cy="2630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2351604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32F0-0233-443F-97A6-789BF3900E26}"/>
              </a:ext>
            </a:extLst>
          </p:cNvPr>
          <p:cNvSpPr>
            <a:spLocks noGrp="1"/>
          </p:cNvSpPr>
          <p:nvPr>
            <p:ph type="title"/>
          </p:nvPr>
        </p:nvSpPr>
        <p:spPr/>
        <p:txBody>
          <a:bodyPr/>
          <a:lstStyle/>
          <a:p>
            <a:r>
              <a:rPr lang="en-US" dirty="0"/>
              <a:t>Quiz 07/10</a:t>
            </a:r>
            <a:endParaRPr lang="ta-IN" dirty="0"/>
          </a:p>
        </p:txBody>
      </p:sp>
      <p:pic>
        <p:nvPicPr>
          <p:cNvPr id="4" name="Content Placeholder 3">
            <a:extLst>
              <a:ext uri="{FF2B5EF4-FFF2-40B4-BE49-F238E27FC236}">
                <a16:creationId xmlns:a16="http://schemas.microsoft.com/office/drawing/2014/main" id="{227FD69F-5FCF-4E69-86F9-519A84DFF984}"/>
              </a:ext>
            </a:extLst>
          </p:cNvPr>
          <p:cNvPicPr>
            <a:picLocks noGrp="1" noChangeAspect="1"/>
          </p:cNvPicPr>
          <p:nvPr>
            <p:ph idx="1"/>
          </p:nvPr>
        </p:nvPicPr>
        <p:blipFill>
          <a:blip r:embed="rId2"/>
          <a:stretch>
            <a:fillRect/>
          </a:stretch>
        </p:blipFill>
        <p:spPr>
          <a:xfrm>
            <a:off x="838200" y="1541124"/>
            <a:ext cx="7816981" cy="4261029"/>
          </a:xfrm>
          <a:prstGeom prst="rect">
            <a:avLst/>
          </a:prstGeom>
        </p:spPr>
      </p:pic>
      <p:sp>
        <p:nvSpPr>
          <p:cNvPr id="3" name="Rectangle 2">
            <a:extLst>
              <a:ext uri="{FF2B5EF4-FFF2-40B4-BE49-F238E27FC236}">
                <a16:creationId xmlns:a16="http://schemas.microsoft.com/office/drawing/2014/main" id="{75C62CE5-D3F5-4939-B17B-66062A3B1FF1}"/>
              </a:ext>
            </a:extLst>
          </p:cNvPr>
          <p:cNvSpPr/>
          <p:nvPr/>
        </p:nvSpPr>
        <p:spPr>
          <a:xfrm>
            <a:off x="945222" y="3143892"/>
            <a:ext cx="4469259" cy="26582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407242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744A-EF5A-46EC-BFDF-DC47DA9689B5}"/>
              </a:ext>
            </a:extLst>
          </p:cNvPr>
          <p:cNvSpPr>
            <a:spLocks noGrp="1"/>
          </p:cNvSpPr>
          <p:nvPr>
            <p:ph type="title"/>
          </p:nvPr>
        </p:nvSpPr>
        <p:spPr/>
        <p:txBody>
          <a:bodyPr/>
          <a:lstStyle/>
          <a:p>
            <a:r>
              <a:rPr lang="en-US" dirty="0"/>
              <a:t>Quiz 08/10</a:t>
            </a:r>
            <a:endParaRPr lang="ta-IN" dirty="0"/>
          </a:p>
        </p:txBody>
      </p:sp>
      <p:pic>
        <p:nvPicPr>
          <p:cNvPr id="4" name="Content Placeholder 3">
            <a:extLst>
              <a:ext uri="{FF2B5EF4-FFF2-40B4-BE49-F238E27FC236}">
                <a16:creationId xmlns:a16="http://schemas.microsoft.com/office/drawing/2014/main" id="{8866E3B3-A485-4712-90CE-87C01F8FF2FE}"/>
              </a:ext>
            </a:extLst>
          </p:cNvPr>
          <p:cNvPicPr>
            <a:picLocks noGrp="1" noChangeAspect="1"/>
          </p:cNvPicPr>
          <p:nvPr>
            <p:ph idx="1"/>
          </p:nvPr>
        </p:nvPicPr>
        <p:blipFill>
          <a:blip r:embed="rId2"/>
          <a:stretch>
            <a:fillRect/>
          </a:stretch>
        </p:blipFill>
        <p:spPr>
          <a:xfrm>
            <a:off x="729465" y="1825625"/>
            <a:ext cx="8183851" cy="4351338"/>
          </a:xfrm>
          <a:prstGeom prst="rect">
            <a:avLst/>
          </a:prstGeom>
        </p:spPr>
      </p:pic>
      <p:sp>
        <p:nvSpPr>
          <p:cNvPr id="3" name="Rectangle 2">
            <a:extLst>
              <a:ext uri="{FF2B5EF4-FFF2-40B4-BE49-F238E27FC236}">
                <a16:creationId xmlns:a16="http://schemas.microsoft.com/office/drawing/2014/main" id="{0EBBFFE7-F237-413C-8D24-891F3F355C5B}"/>
              </a:ext>
            </a:extLst>
          </p:cNvPr>
          <p:cNvSpPr/>
          <p:nvPr/>
        </p:nvSpPr>
        <p:spPr>
          <a:xfrm>
            <a:off x="996593" y="2373330"/>
            <a:ext cx="4407614" cy="13664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
        <p:nvSpPr>
          <p:cNvPr id="5" name="Rectangle 4">
            <a:extLst>
              <a:ext uri="{FF2B5EF4-FFF2-40B4-BE49-F238E27FC236}">
                <a16:creationId xmlns:a16="http://schemas.microsoft.com/office/drawing/2014/main" id="{6FD5C9B0-3461-4E63-BAD7-1A14C6019ED7}"/>
              </a:ext>
            </a:extLst>
          </p:cNvPr>
          <p:cNvSpPr/>
          <p:nvPr/>
        </p:nvSpPr>
        <p:spPr>
          <a:xfrm>
            <a:off x="996593" y="4287498"/>
            <a:ext cx="4500081" cy="7673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
        <p:nvSpPr>
          <p:cNvPr id="6" name="Rectangle 5">
            <a:extLst>
              <a:ext uri="{FF2B5EF4-FFF2-40B4-BE49-F238E27FC236}">
                <a16:creationId xmlns:a16="http://schemas.microsoft.com/office/drawing/2014/main" id="{2DF2C379-18D6-4919-AE40-B37363967CA1}"/>
              </a:ext>
            </a:extLst>
          </p:cNvPr>
          <p:cNvSpPr/>
          <p:nvPr/>
        </p:nvSpPr>
        <p:spPr>
          <a:xfrm>
            <a:off x="1202076" y="5602590"/>
            <a:ext cx="4202131" cy="890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127336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CCD2-BFCA-486B-B81E-35CDE168ECF6}"/>
              </a:ext>
            </a:extLst>
          </p:cNvPr>
          <p:cNvSpPr>
            <a:spLocks noGrp="1"/>
          </p:cNvSpPr>
          <p:nvPr>
            <p:ph type="title"/>
          </p:nvPr>
        </p:nvSpPr>
        <p:spPr/>
        <p:txBody>
          <a:bodyPr/>
          <a:lstStyle/>
          <a:p>
            <a:r>
              <a:rPr lang="en-US" dirty="0"/>
              <a:t>Quiz 09/10</a:t>
            </a:r>
            <a:endParaRPr lang="ta-IN" dirty="0"/>
          </a:p>
        </p:txBody>
      </p:sp>
      <p:pic>
        <p:nvPicPr>
          <p:cNvPr id="4" name="Content Placeholder 3">
            <a:extLst>
              <a:ext uri="{FF2B5EF4-FFF2-40B4-BE49-F238E27FC236}">
                <a16:creationId xmlns:a16="http://schemas.microsoft.com/office/drawing/2014/main" id="{6BE643EA-321C-4CE6-991B-BEF91D896C30}"/>
              </a:ext>
            </a:extLst>
          </p:cNvPr>
          <p:cNvPicPr>
            <a:picLocks noGrp="1" noChangeAspect="1"/>
          </p:cNvPicPr>
          <p:nvPr>
            <p:ph idx="1"/>
          </p:nvPr>
        </p:nvPicPr>
        <p:blipFill>
          <a:blip r:embed="rId2"/>
          <a:stretch>
            <a:fillRect/>
          </a:stretch>
        </p:blipFill>
        <p:spPr>
          <a:xfrm>
            <a:off x="606175" y="1366463"/>
            <a:ext cx="8490354" cy="4197011"/>
          </a:xfrm>
          <a:prstGeom prst="rect">
            <a:avLst/>
          </a:prstGeom>
        </p:spPr>
      </p:pic>
      <p:sp>
        <p:nvSpPr>
          <p:cNvPr id="3" name="Rectangle 2">
            <a:extLst>
              <a:ext uri="{FF2B5EF4-FFF2-40B4-BE49-F238E27FC236}">
                <a16:creationId xmlns:a16="http://schemas.microsoft.com/office/drawing/2014/main" id="{788F1EC8-D85B-4C6B-83CC-92FE9137D39A}"/>
              </a:ext>
            </a:extLst>
          </p:cNvPr>
          <p:cNvSpPr/>
          <p:nvPr/>
        </p:nvSpPr>
        <p:spPr>
          <a:xfrm>
            <a:off x="838200" y="3739793"/>
            <a:ext cx="4257782" cy="842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142665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0113C-5D99-4060-92F4-C869E9191E2E}"/>
              </a:ext>
            </a:extLst>
          </p:cNvPr>
          <p:cNvSpPr>
            <a:spLocks noGrp="1"/>
          </p:cNvSpPr>
          <p:nvPr>
            <p:ph type="title"/>
          </p:nvPr>
        </p:nvSpPr>
        <p:spPr/>
        <p:txBody>
          <a:bodyPr/>
          <a:lstStyle/>
          <a:p>
            <a:r>
              <a:rPr lang="en-US" dirty="0"/>
              <a:t>Quiz 10/10</a:t>
            </a:r>
            <a:endParaRPr lang="ta-IN" dirty="0"/>
          </a:p>
        </p:txBody>
      </p:sp>
      <p:pic>
        <p:nvPicPr>
          <p:cNvPr id="4" name="Content Placeholder 3">
            <a:extLst>
              <a:ext uri="{FF2B5EF4-FFF2-40B4-BE49-F238E27FC236}">
                <a16:creationId xmlns:a16="http://schemas.microsoft.com/office/drawing/2014/main" id="{A468A940-0BF9-4EAC-B60B-EA1ABA0D4253}"/>
              </a:ext>
            </a:extLst>
          </p:cNvPr>
          <p:cNvPicPr>
            <a:picLocks noGrp="1" noChangeAspect="1"/>
          </p:cNvPicPr>
          <p:nvPr>
            <p:ph idx="1"/>
          </p:nvPr>
        </p:nvPicPr>
        <p:blipFill>
          <a:blip r:embed="rId2"/>
          <a:stretch>
            <a:fillRect/>
          </a:stretch>
        </p:blipFill>
        <p:spPr>
          <a:xfrm>
            <a:off x="523982" y="1825625"/>
            <a:ext cx="8493379" cy="4351338"/>
          </a:xfrm>
          <a:prstGeom prst="rect">
            <a:avLst/>
          </a:prstGeom>
        </p:spPr>
      </p:pic>
      <p:cxnSp>
        <p:nvCxnSpPr>
          <p:cNvPr id="5" name="Straight Arrow Connector 4">
            <a:extLst>
              <a:ext uri="{FF2B5EF4-FFF2-40B4-BE49-F238E27FC236}">
                <a16:creationId xmlns:a16="http://schemas.microsoft.com/office/drawing/2014/main" id="{F9CDE787-5C8D-452F-B272-C5071CE1D9C5}"/>
              </a:ext>
            </a:extLst>
          </p:cNvPr>
          <p:cNvCxnSpPr>
            <a:cxnSpLocks/>
          </p:cNvCxnSpPr>
          <p:nvPr/>
        </p:nvCxnSpPr>
        <p:spPr>
          <a:xfrm>
            <a:off x="3092521" y="3092521"/>
            <a:ext cx="1890445" cy="20959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34435ED3-15DA-4A57-9500-8CD4C99E1D04}"/>
              </a:ext>
            </a:extLst>
          </p:cNvPr>
          <p:cNvCxnSpPr/>
          <p:nvPr/>
        </p:nvCxnSpPr>
        <p:spPr>
          <a:xfrm flipV="1">
            <a:off x="3215811" y="3429000"/>
            <a:ext cx="2044558" cy="19238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59D46D38-E383-422F-B342-6A32BD8D8FD1}"/>
              </a:ext>
            </a:extLst>
          </p:cNvPr>
          <p:cNvCxnSpPr/>
          <p:nvPr/>
        </p:nvCxnSpPr>
        <p:spPr>
          <a:xfrm>
            <a:off x="3750067" y="4500081"/>
            <a:ext cx="106851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3683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895E-FE8E-4665-BD3C-D0E8314BC303}"/>
              </a:ext>
            </a:extLst>
          </p:cNvPr>
          <p:cNvSpPr>
            <a:spLocks noGrp="1"/>
          </p:cNvSpPr>
          <p:nvPr>
            <p:ph type="title"/>
          </p:nvPr>
        </p:nvSpPr>
        <p:spPr/>
        <p:txBody>
          <a:bodyPr/>
          <a:lstStyle/>
          <a:p>
            <a:r>
              <a:rPr lang="en-US" b="1" dirty="0"/>
              <a:t>Send Window Messages Method</a:t>
            </a:r>
            <a:endParaRPr lang="ta-IN" b="1" dirty="0"/>
          </a:p>
        </p:txBody>
      </p:sp>
      <p:sp>
        <p:nvSpPr>
          <p:cNvPr id="3" name="Content Placeholder 2">
            <a:extLst>
              <a:ext uri="{FF2B5EF4-FFF2-40B4-BE49-F238E27FC236}">
                <a16:creationId xmlns:a16="http://schemas.microsoft.com/office/drawing/2014/main" id="{DBDE384E-F0B8-4A7A-870A-F8CF71AD811C}"/>
              </a:ext>
            </a:extLst>
          </p:cNvPr>
          <p:cNvSpPr>
            <a:spLocks noGrp="1"/>
          </p:cNvSpPr>
          <p:nvPr>
            <p:ph idx="1"/>
          </p:nvPr>
        </p:nvSpPr>
        <p:spPr/>
        <p:txBody>
          <a:bodyPr>
            <a:normAutofit fontScale="85000" lnSpcReduction="20000"/>
          </a:bodyPr>
          <a:lstStyle/>
          <a:p>
            <a:r>
              <a:rPr lang="en-US" b="1" dirty="0"/>
              <a:t>How does it work?</a:t>
            </a:r>
            <a:endParaRPr lang="en-US" dirty="0"/>
          </a:p>
          <a:p>
            <a:pPr lvl="1"/>
            <a:r>
              <a:rPr lang="en-US" dirty="0"/>
              <a:t>Replays the window messages that the target application receives when the mouse/keyboard is used</a:t>
            </a:r>
          </a:p>
          <a:p>
            <a:pPr lvl="1"/>
            <a:r>
              <a:rPr lang="en-US" dirty="0"/>
              <a:t>Clicking and typing occur instantly</a:t>
            </a:r>
          </a:p>
          <a:p>
            <a:r>
              <a:rPr lang="en-US" b="1" dirty="0"/>
              <a:t>What are the implications?</a:t>
            </a:r>
            <a:endParaRPr lang="en-US" dirty="0"/>
          </a:p>
          <a:p>
            <a:pPr lvl="1"/>
            <a:r>
              <a:rPr lang="en-US" dirty="0"/>
              <a:t>Works in the background</a:t>
            </a:r>
          </a:p>
          <a:p>
            <a:pPr lvl="1"/>
            <a:r>
              <a:rPr lang="en-US" dirty="0"/>
              <a:t>Comparable to the Default method in terms of speed </a:t>
            </a:r>
          </a:p>
          <a:p>
            <a:r>
              <a:rPr lang="en-US" b="1" dirty="0"/>
              <a:t>What are the strong points?</a:t>
            </a:r>
            <a:endParaRPr lang="en-US" dirty="0"/>
          </a:p>
          <a:p>
            <a:pPr lvl="1"/>
            <a:r>
              <a:rPr lang="en-US" dirty="0"/>
              <a:t>Supports special keys like Enter, Tab, and other hotkeys</a:t>
            </a:r>
          </a:p>
          <a:p>
            <a:pPr lvl="1"/>
            <a:r>
              <a:rPr lang="en-US" dirty="0"/>
              <a:t>Users can work on other activities during the execution of the automated processes</a:t>
            </a:r>
          </a:p>
          <a:p>
            <a:pPr marL="457200" lvl="1" indent="0">
              <a:buNone/>
            </a:pPr>
            <a:endParaRPr lang="en-US" dirty="0"/>
          </a:p>
          <a:p>
            <a:r>
              <a:rPr lang="en-US" b="1" dirty="0"/>
              <a:t>What are the limitations?</a:t>
            </a:r>
            <a:endParaRPr lang="en-US" dirty="0"/>
          </a:p>
          <a:p>
            <a:pPr lvl="1"/>
            <a:r>
              <a:rPr lang="en-US" dirty="0"/>
              <a:t>Does not automatically erase previously written text</a:t>
            </a:r>
          </a:p>
          <a:p>
            <a:pPr lvl="1"/>
            <a:r>
              <a:rPr lang="en-US" dirty="0"/>
              <a:t>Works only with applications that respond to Window Messages</a:t>
            </a:r>
          </a:p>
          <a:p>
            <a:endParaRPr lang="ta-IN" dirty="0"/>
          </a:p>
        </p:txBody>
      </p:sp>
    </p:spTree>
    <p:extLst>
      <p:ext uri="{BB962C8B-B14F-4D97-AF65-F5344CB8AC3E}">
        <p14:creationId xmlns:p14="http://schemas.microsoft.com/office/powerpoint/2010/main" val="135330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8C4B-DAA7-4C14-B595-817DC3A3EA87}"/>
              </a:ext>
            </a:extLst>
          </p:cNvPr>
          <p:cNvSpPr>
            <a:spLocks noGrp="1"/>
          </p:cNvSpPr>
          <p:nvPr>
            <p:ph type="title"/>
          </p:nvPr>
        </p:nvSpPr>
        <p:spPr/>
        <p:txBody>
          <a:bodyPr/>
          <a:lstStyle/>
          <a:p>
            <a:r>
              <a:rPr lang="en-US" b="1" dirty="0"/>
              <a:t>Simulate Method</a:t>
            </a:r>
            <a:endParaRPr lang="ta-IN" b="1" dirty="0"/>
          </a:p>
        </p:txBody>
      </p:sp>
      <p:sp>
        <p:nvSpPr>
          <p:cNvPr id="3" name="Content Placeholder 2">
            <a:extLst>
              <a:ext uri="{FF2B5EF4-FFF2-40B4-BE49-F238E27FC236}">
                <a16:creationId xmlns:a16="http://schemas.microsoft.com/office/drawing/2014/main" id="{D2517183-A737-4890-8EF1-A127D0C869EE}"/>
              </a:ext>
            </a:extLst>
          </p:cNvPr>
          <p:cNvSpPr>
            <a:spLocks noGrp="1"/>
          </p:cNvSpPr>
          <p:nvPr>
            <p:ph idx="1"/>
          </p:nvPr>
        </p:nvSpPr>
        <p:spPr/>
        <p:txBody>
          <a:bodyPr>
            <a:normAutofit fontScale="92500" lnSpcReduction="20000"/>
          </a:bodyPr>
          <a:lstStyle/>
          <a:p>
            <a:r>
              <a:rPr lang="en-US" b="1" dirty="0"/>
              <a:t>How does it work?</a:t>
            </a:r>
            <a:endParaRPr lang="en-US" dirty="0"/>
          </a:p>
          <a:p>
            <a:pPr lvl="1"/>
            <a:r>
              <a:rPr lang="en-US" dirty="0"/>
              <a:t>Uses the technology of the target application (the API level) to send instructions</a:t>
            </a:r>
          </a:p>
          <a:p>
            <a:pPr lvl="1"/>
            <a:r>
              <a:rPr lang="en-US" dirty="0"/>
              <a:t>Clicking and typing occur instantly</a:t>
            </a:r>
          </a:p>
          <a:p>
            <a:r>
              <a:rPr lang="en-US" b="1" dirty="0"/>
              <a:t>What are the implications?</a:t>
            </a:r>
            <a:endParaRPr lang="en-US" dirty="0"/>
          </a:p>
          <a:p>
            <a:pPr lvl="1"/>
            <a:r>
              <a:rPr lang="en-US" dirty="0"/>
              <a:t>Works in the background</a:t>
            </a:r>
          </a:p>
          <a:p>
            <a:pPr lvl="1"/>
            <a:r>
              <a:rPr lang="en-US" dirty="0"/>
              <a:t>Actions are a lot faster, but there are some compatibility limitations </a:t>
            </a:r>
          </a:p>
          <a:p>
            <a:r>
              <a:rPr lang="en-US" b="1" dirty="0"/>
              <a:t>What are the strong points?</a:t>
            </a:r>
            <a:endParaRPr lang="en-US" dirty="0"/>
          </a:p>
          <a:p>
            <a:pPr lvl="1"/>
            <a:r>
              <a:rPr lang="en-US" dirty="0"/>
              <a:t>Can automatically erase previously written text</a:t>
            </a:r>
          </a:p>
          <a:p>
            <a:pPr lvl="1"/>
            <a:r>
              <a:rPr lang="en-US" dirty="0"/>
              <a:t>Users can work on other activities during the execution of the automated processes </a:t>
            </a:r>
          </a:p>
          <a:p>
            <a:r>
              <a:rPr lang="en-US" b="1" dirty="0"/>
              <a:t>What are the limitations?</a:t>
            </a:r>
            <a:endParaRPr lang="en-US" dirty="0"/>
          </a:p>
          <a:p>
            <a:pPr lvl="1"/>
            <a:r>
              <a:rPr lang="en-US" dirty="0"/>
              <a:t>Does not support special keys like Enter, Tab, and other hotkeys</a:t>
            </a:r>
          </a:p>
          <a:p>
            <a:pPr lvl="1"/>
            <a:r>
              <a:rPr lang="en-US" dirty="0"/>
              <a:t>It has a lower compatibility than the other 2 methods</a:t>
            </a:r>
          </a:p>
          <a:p>
            <a:endParaRPr lang="ta-IN" dirty="0"/>
          </a:p>
        </p:txBody>
      </p:sp>
    </p:spTree>
    <p:extLst>
      <p:ext uri="{BB962C8B-B14F-4D97-AF65-F5344CB8AC3E}">
        <p14:creationId xmlns:p14="http://schemas.microsoft.com/office/powerpoint/2010/main" val="257168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2CBF-65A9-4B84-8686-E7A219574E43}"/>
              </a:ext>
            </a:extLst>
          </p:cNvPr>
          <p:cNvSpPr>
            <a:spLocks noGrp="1"/>
          </p:cNvSpPr>
          <p:nvPr>
            <p:ph type="title"/>
          </p:nvPr>
        </p:nvSpPr>
        <p:spPr>
          <a:xfrm>
            <a:off x="838200" y="365125"/>
            <a:ext cx="10515600" cy="775305"/>
          </a:xfrm>
        </p:spPr>
        <p:txBody>
          <a:bodyPr>
            <a:normAutofit/>
          </a:bodyPr>
          <a:lstStyle/>
          <a:p>
            <a:r>
              <a:rPr lang="en-US" b="1" dirty="0"/>
              <a:t>Input Actions</a:t>
            </a:r>
            <a:endParaRPr lang="ta-IN" dirty="0"/>
          </a:p>
        </p:txBody>
      </p:sp>
      <p:sp>
        <p:nvSpPr>
          <p:cNvPr id="3" name="Content Placeholder 2">
            <a:extLst>
              <a:ext uri="{FF2B5EF4-FFF2-40B4-BE49-F238E27FC236}">
                <a16:creationId xmlns:a16="http://schemas.microsoft.com/office/drawing/2014/main" id="{45F30E82-90F0-4F2A-B429-BC39CC79C2D1}"/>
              </a:ext>
            </a:extLst>
          </p:cNvPr>
          <p:cNvSpPr>
            <a:spLocks noGrp="1"/>
          </p:cNvSpPr>
          <p:nvPr>
            <p:ph idx="1"/>
          </p:nvPr>
        </p:nvSpPr>
        <p:spPr>
          <a:xfrm>
            <a:off x="838200" y="1140430"/>
            <a:ext cx="10515600" cy="5087904"/>
          </a:xfrm>
        </p:spPr>
        <p:txBody>
          <a:bodyPr>
            <a:normAutofit lnSpcReduction="10000"/>
          </a:bodyPr>
          <a:lstStyle/>
          <a:p>
            <a:r>
              <a:rPr lang="en-US" b="1" dirty="0"/>
              <a:t>Click</a:t>
            </a:r>
            <a:r>
              <a:rPr lang="en-US" dirty="0"/>
              <a:t>, </a:t>
            </a:r>
            <a:r>
              <a:rPr lang="en-US" b="1" dirty="0"/>
              <a:t>Type into</a:t>
            </a:r>
            <a:r>
              <a:rPr lang="en-US" dirty="0"/>
              <a:t> and </a:t>
            </a:r>
            <a:r>
              <a:rPr lang="en-US" b="1" dirty="0"/>
              <a:t>Send hotkey</a:t>
            </a:r>
            <a:r>
              <a:rPr lang="en-US" dirty="0"/>
              <a:t> are simple in terms of what they primarily do. All the input actions share several properties:</a:t>
            </a:r>
          </a:p>
          <a:p>
            <a:r>
              <a:rPr lang="en-US" b="1" dirty="0"/>
              <a:t>Delay</a:t>
            </a:r>
            <a:r>
              <a:rPr lang="en-US" dirty="0"/>
              <a:t>: can be used to set a delay before or after the click;</a:t>
            </a:r>
          </a:p>
          <a:p>
            <a:r>
              <a:rPr lang="en-US" b="1" dirty="0" err="1"/>
              <a:t>WaitForReady</a:t>
            </a:r>
            <a:r>
              <a:rPr lang="en-US" dirty="0"/>
              <a:t>: can be configured to wait for the target to become ready by verifying certain application tags.</a:t>
            </a:r>
          </a:p>
          <a:p>
            <a:r>
              <a:rPr lang="en-US" b="1" dirty="0"/>
              <a:t>Click</a:t>
            </a:r>
            <a:endParaRPr lang="en-US" dirty="0"/>
          </a:p>
          <a:p>
            <a:pPr lvl="1"/>
            <a:r>
              <a:rPr lang="en-US" b="1" dirty="0" err="1"/>
              <a:t>ClickType</a:t>
            </a:r>
            <a:r>
              <a:rPr lang="en-US" dirty="0"/>
              <a:t>: can be single or double (changing the default to double makes it very similar to a separate activity – Double Click);</a:t>
            </a:r>
          </a:p>
          <a:p>
            <a:pPr lvl="1"/>
            <a:r>
              <a:rPr lang="en-US" b="1" dirty="0" err="1"/>
              <a:t>MouseButton</a:t>
            </a:r>
            <a:r>
              <a:rPr lang="en-US" dirty="0"/>
              <a:t>: can be configured to left, middle or right button;</a:t>
            </a:r>
            <a:br>
              <a:rPr lang="en-US" dirty="0"/>
            </a:br>
            <a:r>
              <a:rPr lang="en-US" dirty="0"/>
              <a:t> Timeout: specifies the duration in which the activity is retried until an error is thrown,</a:t>
            </a:r>
          </a:p>
          <a:p>
            <a:pPr lvl="1"/>
            <a:r>
              <a:rPr lang="en-US" b="1" dirty="0" err="1"/>
              <a:t>KeyModifiers</a:t>
            </a:r>
            <a:r>
              <a:rPr lang="en-US" dirty="0"/>
              <a:t>: can press the Alt, Ctrl, Shift and/or the Win key while performing the action.</a:t>
            </a:r>
          </a:p>
          <a:p>
            <a:endParaRPr lang="ta-IN" dirty="0"/>
          </a:p>
        </p:txBody>
      </p:sp>
    </p:spTree>
    <p:extLst>
      <p:ext uri="{BB962C8B-B14F-4D97-AF65-F5344CB8AC3E}">
        <p14:creationId xmlns:p14="http://schemas.microsoft.com/office/powerpoint/2010/main" val="261336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A553-CCBA-437D-A307-B45ACB9FA943}"/>
              </a:ext>
            </a:extLst>
          </p:cNvPr>
          <p:cNvSpPr>
            <a:spLocks noGrp="1"/>
          </p:cNvSpPr>
          <p:nvPr>
            <p:ph type="title"/>
          </p:nvPr>
        </p:nvSpPr>
        <p:spPr>
          <a:xfrm>
            <a:off x="838200" y="365126"/>
            <a:ext cx="10515600" cy="765032"/>
          </a:xfrm>
        </p:spPr>
        <p:txBody>
          <a:bodyPr/>
          <a:lstStyle/>
          <a:p>
            <a:r>
              <a:rPr lang="en-US" b="1" dirty="0"/>
              <a:t>Input Actions</a:t>
            </a:r>
            <a:endParaRPr lang="ta-IN" dirty="0"/>
          </a:p>
        </p:txBody>
      </p:sp>
      <p:sp>
        <p:nvSpPr>
          <p:cNvPr id="3" name="Content Placeholder 2">
            <a:extLst>
              <a:ext uri="{FF2B5EF4-FFF2-40B4-BE49-F238E27FC236}">
                <a16:creationId xmlns:a16="http://schemas.microsoft.com/office/drawing/2014/main" id="{F0939E04-C6D3-47B5-AC9A-03D1920A3FC2}"/>
              </a:ext>
            </a:extLst>
          </p:cNvPr>
          <p:cNvSpPr>
            <a:spLocks noGrp="1"/>
          </p:cNvSpPr>
          <p:nvPr>
            <p:ph idx="1"/>
          </p:nvPr>
        </p:nvSpPr>
        <p:spPr>
          <a:xfrm>
            <a:off x="838200" y="1130158"/>
            <a:ext cx="10515600" cy="5046805"/>
          </a:xfrm>
        </p:spPr>
        <p:txBody>
          <a:bodyPr>
            <a:normAutofit fontScale="92500" lnSpcReduction="20000"/>
          </a:bodyPr>
          <a:lstStyle/>
          <a:p>
            <a:r>
              <a:rPr lang="en-US" b="1" dirty="0"/>
              <a:t>Type into</a:t>
            </a:r>
          </a:p>
          <a:p>
            <a:pPr lvl="1"/>
            <a:r>
              <a:rPr lang="en-US" b="1" dirty="0"/>
              <a:t>Activate</a:t>
            </a:r>
            <a:r>
              <a:rPr lang="en-US" dirty="0"/>
              <a:t>: the field in which the text is typed is brought to the foreground and activated, before the typing;</a:t>
            </a:r>
          </a:p>
          <a:p>
            <a:pPr lvl="1"/>
            <a:r>
              <a:rPr lang="en-US" b="1" dirty="0" err="1"/>
              <a:t>ClickBeforeTyping</a:t>
            </a:r>
            <a:r>
              <a:rPr lang="en-US" dirty="0"/>
              <a:t>: the UI element in which the text will be typed into will be clicked on before typing;</a:t>
            </a:r>
          </a:p>
          <a:p>
            <a:pPr lvl="1"/>
            <a:r>
              <a:rPr lang="en-US" b="1" dirty="0" err="1"/>
              <a:t>DelayBetweenKeys</a:t>
            </a:r>
            <a:r>
              <a:rPr lang="en-US" dirty="0"/>
              <a:t>: the delay between each key is typed;</a:t>
            </a:r>
          </a:p>
          <a:p>
            <a:pPr lvl="1"/>
            <a:r>
              <a:rPr lang="en-US" b="1" dirty="0" err="1"/>
              <a:t>EmptyField</a:t>
            </a:r>
            <a:r>
              <a:rPr lang="en-US" dirty="0"/>
              <a:t>: the UI element will be emptied before typing</a:t>
            </a:r>
          </a:p>
          <a:p>
            <a:pPr lvl="1"/>
            <a:r>
              <a:rPr lang="en-US" dirty="0"/>
              <a:t>For typing into protected fields, such as ‘Password’, there is a more suitable activity – </a:t>
            </a:r>
            <a:r>
              <a:rPr lang="en-US" b="1" dirty="0"/>
              <a:t>Type Secure Text</a:t>
            </a:r>
            <a:r>
              <a:rPr lang="en-US" dirty="0"/>
              <a:t>.</a:t>
            </a:r>
          </a:p>
          <a:p>
            <a:r>
              <a:rPr lang="en-US" b="1" dirty="0"/>
              <a:t>Send hotkey</a:t>
            </a:r>
            <a:endParaRPr lang="en-US" dirty="0"/>
          </a:p>
          <a:p>
            <a:pPr lvl="1"/>
            <a:r>
              <a:rPr lang="en-US" b="1" dirty="0"/>
              <a:t>Activate</a:t>
            </a:r>
            <a:r>
              <a:rPr lang="en-US" dirty="0"/>
              <a:t>: the field in which the text is typed is brought to the foreground and activated, before the typing;</a:t>
            </a:r>
          </a:p>
          <a:p>
            <a:pPr lvl="1"/>
            <a:r>
              <a:rPr lang="en-US" b="1" dirty="0" err="1"/>
              <a:t>ClickBeforeTyping</a:t>
            </a:r>
            <a:r>
              <a:rPr lang="en-US" dirty="0"/>
              <a:t>: the UI element in which the text will be typed into will be clicked on before typing;</a:t>
            </a:r>
          </a:p>
          <a:p>
            <a:pPr lvl="1"/>
            <a:r>
              <a:rPr lang="en-US" b="1" dirty="0" err="1"/>
              <a:t>DelayBetweenKeys</a:t>
            </a:r>
            <a:r>
              <a:rPr lang="en-US" dirty="0"/>
              <a:t>: the delay between each key is typed;</a:t>
            </a:r>
          </a:p>
          <a:p>
            <a:pPr lvl="1"/>
            <a:r>
              <a:rPr lang="en-US" b="1" dirty="0" err="1"/>
              <a:t>EmptyField</a:t>
            </a:r>
            <a:r>
              <a:rPr lang="en-US" dirty="0"/>
              <a:t>: the UI element will be emptied before typing.</a:t>
            </a:r>
          </a:p>
          <a:p>
            <a:pPr lvl="1"/>
            <a:endParaRPr lang="en-US" dirty="0"/>
          </a:p>
        </p:txBody>
      </p:sp>
    </p:spTree>
    <p:extLst>
      <p:ext uri="{BB962C8B-B14F-4D97-AF65-F5344CB8AC3E}">
        <p14:creationId xmlns:p14="http://schemas.microsoft.com/office/powerpoint/2010/main" val="10747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46F5-513C-40BA-96FC-1B9633160740}"/>
              </a:ext>
            </a:extLst>
          </p:cNvPr>
          <p:cNvSpPr>
            <a:spLocks noGrp="1"/>
          </p:cNvSpPr>
          <p:nvPr>
            <p:ph type="title"/>
          </p:nvPr>
        </p:nvSpPr>
        <p:spPr/>
        <p:txBody>
          <a:bodyPr/>
          <a:lstStyle/>
          <a:p>
            <a:r>
              <a:rPr lang="en-US" b="1" dirty="0"/>
              <a:t>Output Actions &amp; Methods</a:t>
            </a:r>
            <a:endParaRPr lang="ta-IN" dirty="0"/>
          </a:p>
        </p:txBody>
      </p:sp>
      <p:sp>
        <p:nvSpPr>
          <p:cNvPr id="3" name="Content Placeholder 2">
            <a:extLst>
              <a:ext uri="{FF2B5EF4-FFF2-40B4-BE49-F238E27FC236}">
                <a16:creationId xmlns:a16="http://schemas.microsoft.com/office/drawing/2014/main" id="{3899CE65-1BAD-4233-960D-724C4C9F7495}"/>
              </a:ext>
            </a:extLst>
          </p:cNvPr>
          <p:cNvSpPr>
            <a:spLocks noGrp="1"/>
          </p:cNvSpPr>
          <p:nvPr>
            <p:ph idx="1"/>
          </p:nvPr>
        </p:nvSpPr>
        <p:spPr/>
        <p:txBody>
          <a:bodyPr>
            <a:normAutofit/>
          </a:bodyPr>
          <a:lstStyle/>
          <a:p>
            <a:r>
              <a:rPr lang="en-US" dirty="0"/>
              <a:t>Output actions are used in UiPath either to extract data (in general, as text) from a UI element. Output methods are what enables output actions to extract data from UI elements. Let's discuss these first.</a:t>
            </a:r>
          </a:p>
          <a:p>
            <a:r>
              <a:rPr lang="en-US" b="1" dirty="0"/>
              <a:t>Output Methods</a:t>
            </a:r>
          </a:p>
          <a:p>
            <a:pPr lvl="1"/>
            <a:r>
              <a:rPr lang="en-US" dirty="0" err="1"/>
              <a:t>FullText</a:t>
            </a:r>
            <a:r>
              <a:rPr lang="en-US" dirty="0"/>
              <a:t> </a:t>
            </a:r>
          </a:p>
          <a:p>
            <a:pPr lvl="1"/>
            <a:r>
              <a:rPr lang="en-US" dirty="0"/>
              <a:t>Native</a:t>
            </a:r>
          </a:p>
          <a:p>
            <a:pPr lvl="1"/>
            <a:r>
              <a:rPr lang="en-US" dirty="0"/>
              <a:t>OCR</a:t>
            </a:r>
            <a:endParaRPr lang="ta-IN" dirty="0"/>
          </a:p>
        </p:txBody>
      </p:sp>
    </p:spTree>
    <p:extLst>
      <p:ext uri="{BB962C8B-B14F-4D97-AF65-F5344CB8AC3E}">
        <p14:creationId xmlns:p14="http://schemas.microsoft.com/office/powerpoint/2010/main" val="319387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BBDC-7844-43FC-B5BF-FFC947CF7922}"/>
              </a:ext>
            </a:extLst>
          </p:cNvPr>
          <p:cNvSpPr>
            <a:spLocks noGrp="1"/>
          </p:cNvSpPr>
          <p:nvPr>
            <p:ph type="title"/>
          </p:nvPr>
        </p:nvSpPr>
        <p:spPr/>
        <p:txBody>
          <a:bodyPr/>
          <a:lstStyle/>
          <a:p>
            <a:r>
              <a:rPr lang="en-US" b="1" dirty="0"/>
              <a:t>Output Methods</a:t>
            </a:r>
            <a:endParaRPr lang="ta-IN" dirty="0"/>
          </a:p>
        </p:txBody>
      </p:sp>
      <p:sp>
        <p:nvSpPr>
          <p:cNvPr id="3" name="Content Placeholder 2">
            <a:extLst>
              <a:ext uri="{FF2B5EF4-FFF2-40B4-BE49-F238E27FC236}">
                <a16:creationId xmlns:a16="http://schemas.microsoft.com/office/drawing/2014/main" id="{DD36C761-0703-4039-83FF-A2358B680976}"/>
              </a:ext>
            </a:extLst>
          </p:cNvPr>
          <p:cNvSpPr>
            <a:spLocks noGrp="1"/>
          </p:cNvSpPr>
          <p:nvPr>
            <p:ph idx="1"/>
          </p:nvPr>
        </p:nvSpPr>
        <p:spPr/>
        <p:txBody>
          <a:bodyPr>
            <a:normAutofit fontScale="70000" lnSpcReduction="20000"/>
          </a:bodyPr>
          <a:lstStyle/>
          <a:p>
            <a:r>
              <a:rPr lang="en-US" b="1" dirty="0"/>
              <a:t>Full Text </a:t>
            </a:r>
            <a:r>
              <a:rPr lang="en-US" dirty="0"/>
              <a:t>-The </a:t>
            </a:r>
            <a:r>
              <a:rPr lang="en-US" dirty="0" err="1"/>
              <a:t>FullText</a:t>
            </a:r>
            <a:r>
              <a:rPr lang="en-US" dirty="0"/>
              <a:t> method is the default method and good enough in most cases. It is the fastest, it has 100% accuracy and can work in the background. Moreover, it can extract hidden text (for example, the options in a drop-down list). On the other hand, it doesn’t support virtual environments and it doesn’t capture text position and formatting. This method offers the option to ignore the hidden message and capture only the visible text.</a:t>
            </a:r>
          </a:p>
          <a:p>
            <a:r>
              <a:rPr lang="en-US" b="1" dirty="0"/>
              <a:t>Native</a:t>
            </a:r>
            <a:r>
              <a:rPr lang="en-US" dirty="0"/>
              <a:t> -The Native method is compatible with applications that use Graphics Design Interface (GDI), the Microsoft API used for representing graphical objects. It can extract the text position and formatting (including text color) and has 100% accuracy on the applications that support GDI. Its speed is somewhat lower than </a:t>
            </a:r>
            <a:r>
              <a:rPr lang="en-US" dirty="0" err="1"/>
              <a:t>FullText</a:t>
            </a:r>
            <a:r>
              <a:rPr lang="en-US" dirty="0"/>
              <a:t>, it doesn’t extract hidden text and it cannot work in the background; and just like </a:t>
            </a:r>
            <a:r>
              <a:rPr lang="en-US" dirty="0" err="1"/>
              <a:t>FullText</a:t>
            </a:r>
            <a:r>
              <a:rPr lang="en-US" dirty="0"/>
              <a:t>, it doesn’t support virtual </a:t>
            </a:r>
            <a:r>
              <a:rPr lang="en-US" dirty="0" err="1"/>
              <a:t>environments.By</a:t>
            </a:r>
            <a:r>
              <a:rPr lang="en-US" dirty="0"/>
              <a:t> default, it can process all known characters as separators (comma, space, and so on), but when only certain separators are specified, it can ignore all the others</a:t>
            </a:r>
          </a:p>
          <a:p>
            <a:r>
              <a:rPr lang="en-US" b="1" dirty="0"/>
              <a:t>OCR</a:t>
            </a:r>
            <a:r>
              <a:rPr lang="en-US" dirty="0"/>
              <a:t> -OCR (or Optical Character Recognition) is the only output method that works with virtual environments and with “reading” text from images. Its technology relies on recognizing each character and its position. On the other hand, it cannot work in the background, it cannot extract hidden text, and its speed is by far the lowest. Its accuracy varies from one text to another and changing settings can also improve the results. Just like the Native method, it also captures the text position.</a:t>
            </a:r>
          </a:p>
          <a:p>
            <a:endParaRPr lang="en-US" dirty="0"/>
          </a:p>
          <a:p>
            <a:endParaRPr lang="en-US" dirty="0"/>
          </a:p>
          <a:p>
            <a:endParaRPr lang="ta-IN" dirty="0"/>
          </a:p>
        </p:txBody>
      </p:sp>
    </p:spTree>
    <p:extLst>
      <p:ext uri="{BB962C8B-B14F-4D97-AF65-F5344CB8AC3E}">
        <p14:creationId xmlns:p14="http://schemas.microsoft.com/office/powerpoint/2010/main" val="29165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35F4-0FD1-420B-A245-083D4F74BCD6}"/>
              </a:ext>
            </a:extLst>
          </p:cNvPr>
          <p:cNvSpPr>
            <a:spLocks noGrp="1"/>
          </p:cNvSpPr>
          <p:nvPr>
            <p:ph type="title"/>
          </p:nvPr>
        </p:nvSpPr>
        <p:spPr>
          <a:xfrm>
            <a:off x="838200" y="365125"/>
            <a:ext cx="10515600" cy="878048"/>
          </a:xfrm>
        </p:spPr>
        <p:txBody>
          <a:bodyPr>
            <a:normAutofit fontScale="90000"/>
          </a:bodyPr>
          <a:lstStyle/>
          <a:p>
            <a:r>
              <a:rPr lang="en-US" b="1" dirty="0"/>
              <a:t>Output Actions</a:t>
            </a:r>
            <a:br>
              <a:rPr lang="en-US" b="1" dirty="0"/>
            </a:br>
            <a:endParaRPr lang="ta-IN" b="1" dirty="0"/>
          </a:p>
        </p:txBody>
      </p:sp>
      <p:sp>
        <p:nvSpPr>
          <p:cNvPr id="3" name="Content Placeholder 2">
            <a:extLst>
              <a:ext uri="{FF2B5EF4-FFF2-40B4-BE49-F238E27FC236}">
                <a16:creationId xmlns:a16="http://schemas.microsoft.com/office/drawing/2014/main" id="{E6EB4E05-3330-427A-9E37-46EA784752D8}"/>
              </a:ext>
            </a:extLst>
          </p:cNvPr>
          <p:cNvSpPr>
            <a:spLocks noGrp="1"/>
          </p:cNvSpPr>
          <p:nvPr>
            <p:ph idx="1"/>
          </p:nvPr>
        </p:nvSpPr>
        <p:spPr>
          <a:xfrm>
            <a:off x="838200" y="821933"/>
            <a:ext cx="10515600" cy="5355030"/>
          </a:xfrm>
        </p:spPr>
        <p:txBody>
          <a:bodyPr>
            <a:normAutofit/>
          </a:bodyPr>
          <a:lstStyle/>
          <a:p>
            <a:r>
              <a:rPr lang="en-US" b="1" dirty="0"/>
              <a:t>Get Text Activity </a:t>
            </a:r>
            <a:r>
              <a:rPr lang="en-US" dirty="0"/>
              <a:t>- Extracts a text value from a specified UI element.</a:t>
            </a:r>
          </a:p>
          <a:p>
            <a:r>
              <a:rPr lang="en-US" b="1" dirty="0"/>
              <a:t>Get Full Text Activity </a:t>
            </a:r>
            <a:r>
              <a:rPr lang="en-US" dirty="0"/>
              <a:t>-Extracts a string and its information from an indicated UI element using the </a:t>
            </a:r>
            <a:r>
              <a:rPr lang="en-US" dirty="0" err="1"/>
              <a:t>FullText</a:t>
            </a:r>
            <a:r>
              <a:rPr lang="en-US" dirty="0"/>
              <a:t> screen scraping method.</a:t>
            </a:r>
          </a:p>
          <a:p>
            <a:r>
              <a:rPr lang="en-US" b="1" dirty="0"/>
              <a:t>Get Visible Text Activity</a:t>
            </a:r>
            <a:r>
              <a:rPr lang="en-US" dirty="0"/>
              <a:t>-Extracts a string and its information from an indicated UI element using the Native screen scraping method.</a:t>
            </a:r>
          </a:p>
          <a:p>
            <a:r>
              <a:rPr lang="en-US" b="1" dirty="0"/>
              <a:t>Get OCR Text Activity</a:t>
            </a:r>
            <a:r>
              <a:rPr lang="en-US" dirty="0"/>
              <a:t>-Extracts a string and its information from an indicated UI element using the OCR screen scraping method. This activity can also be automatically generated when performing screen scraping, along with a container.</a:t>
            </a:r>
          </a:p>
          <a:p>
            <a:r>
              <a:rPr lang="en-US" b="1" dirty="0"/>
              <a:t>Data Scraping Wizard </a:t>
            </a:r>
            <a:r>
              <a:rPr lang="en-US" dirty="0"/>
              <a:t>-Data scraping is a functionality of UiPath Studio that allows the extraction of structured information from an application, browser or document to a </a:t>
            </a:r>
            <a:r>
              <a:rPr lang="en-US" dirty="0" err="1"/>
              <a:t>DataTable</a:t>
            </a:r>
            <a:r>
              <a:rPr lang="en-US" dirty="0"/>
              <a:t> variable.</a:t>
            </a:r>
          </a:p>
          <a:p>
            <a:endParaRPr lang="en-US" dirty="0"/>
          </a:p>
          <a:p>
            <a:endParaRPr lang="en-US" dirty="0"/>
          </a:p>
          <a:p>
            <a:endParaRPr lang="en-US" dirty="0"/>
          </a:p>
          <a:p>
            <a:endParaRPr lang="en-US" dirty="0"/>
          </a:p>
          <a:p>
            <a:endParaRPr lang="ta-IN" dirty="0"/>
          </a:p>
        </p:txBody>
      </p:sp>
    </p:spTree>
    <p:extLst>
      <p:ext uri="{BB962C8B-B14F-4D97-AF65-F5344CB8AC3E}">
        <p14:creationId xmlns:p14="http://schemas.microsoft.com/office/powerpoint/2010/main" val="1240354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2684</TotalTime>
  <Words>1684</Words>
  <Application>Microsoft Office PowerPoint</Application>
  <PresentationFormat>Widescreen</PresentationFormat>
  <Paragraphs>124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 Input Actions &amp; Methods </vt:lpstr>
      <vt:lpstr>Default Methods</vt:lpstr>
      <vt:lpstr>Send Window Messages Method</vt:lpstr>
      <vt:lpstr>Simulate Method</vt:lpstr>
      <vt:lpstr>Input Actions</vt:lpstr>
      <vt:lpstr>Input Actions</vt:lpstr>
      <vt:lpstr>Output Actions &amp; Methods</vt:lpstr>
      <vt:lpstr>Output Methods</vt:lpstr>
      <vt:lpstr>Output Actions </vt:lpstr>
      <vt:lpstr> Working with UI Elements </vt:lpstr>
      <vt:lpstr>UI Activities</vt:lpstr>
      <vt:lpstr>Practice 1 - Input Actions &amp; Methods</vt:lpstr>
      <vt:lpstr>Practice 2 - Output Actions &amp; Methods</vt:lpstr>
      <vt:lpstr>Practice 3 - Data Scraping &amp; UI Elements</vt:lpstr>
      <vt:lpstr>Quiz 01/10</vt:lpstr>
      <vt:lpstr>Quiz 02/10</vt:lpstr>
      <vt:lpstr>Quiz 03/10</vt:lpstr>
      <vt:lpstr>Quiz 04/10</vt:lpstr>
      <vt:lpstr>Quiz 05/10</vt:lpstr>
      <vt:lpstr>Quiz 06/10</vt:lpstr>
      <vt:lpstr>Quiz 07/10</vt:lpstr>
      <vt:lpstr>Quiz 08/10</vt:lpstr>
      <vt:lpstr>Quiz 09/10</vt:lpstr>
      <vt:lpstr>Quiz 10/10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Input Actions &amp; Methods </dc:title>
  <dc:creator>Ramadoss, Stalin</dc:creator>
  <cp:lastModifiedBy>Ramadoss, Stalin</cp:lastModifiedBy>
  <cp:revision>28</cp:revision>
  <dcterms:created xsi:type="dcterms:W3CDTF">2020-08-20T14:43:19Z</dcterms:created>
  <dcterms:modified xsi:type="dcterms:W3CDTF">2020-10-04T15:15:27Z</dcterms:modified>
</cp:coreProperties>
</file>