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A2F3-BB83-45B3-AAC2-946FEC36B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C64A65CF-2092-4994-864D-ABCE552EF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94DF0DF8-D9C1-4F3D-9AAF-A9BB8A5CB988}"/>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5" name="Footer Placeholder 4">
            <a:extLst>
              <a:ext uri="{FF2B5EF4-FFF2-40B4-BE49-F238E27FC236}">
                <a16:creationId xmlns:a16="http://schemas.microsoft.com/office/drawing/2014/main" id="{0C494675-83CB-4BF0-9773-C51A6AB3C993}"/>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F6D811AA-5801-40B9-938A-FDDFD4F86F41}"/>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678144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5FC-A2FF-42C1-B957-3EAE14D75F58}"/>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AFAB408A-DCEE-44BD-B1BD-11E3167D3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88E8DC40-AC98-45EA-97BC-FEE08A0A61AB}"/>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5" name="Footer Placeholder 4">
            <a:extLst>
              <a:ext uri="{FF2B5EF4-FFF2-40B4-BE49-F238E27FC236}">
                <a16:creationId xmlns:a16="http://schemas.microsoft.com/office/drawing/2014/main" id="{44AA6D9E-D831-492B-A433-B1FBA8CFCFF1}"/>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837CA21-8EB6-4E9E-A83A-2B5D48200EB3}"/>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09038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EC431-3FF0-4B2C-8BD0-C9C8539A39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A763362D-8099-4FC3-B0A8-A7F8A1589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73624B00-8B41-4456-8F91-5030DFBC9336}"/>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5" name="Footer Placeholder 4">
            <a:extLst>
              <a:ext uri="{FF2B5EF4-FFF2-40B4-BE49-F238E27FC236}">
                <a16:creationId xmlns:a16="http://schemas.microsoft.com/office/drawing/2014/main" id="{F74D8F2D-C3DB-402D-A6EB-60B594A4AF1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4F4279C6-EA7A-46A4-8163-D8BAE27AE720}"/>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375394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5E2C-B719-47BB-9FEB-E0E1FA20ABCE}"/>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E5AE3BA1-C81E-4E81-945F-9983F1292C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8C375A61-B2A2-4775-90EC-FBE46E37A867}"/>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5" name="Footer Placeholder 4">
            <a:extLst>
              <a:ext uri="{FF2B5EF4-FFF2-40B4-BE49-F238E27FC236}">
                <a16:creationId xmlns:a16="http://schemas.microsoft.com/office/drawing/2014/main" id="{9F9483D4-0FBE-414C-AA0E-82130015139F}"/>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FAA6BB1B-A007-4F89-8DFF-D6D8887861F5}"/>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47798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F221-7093-43CE-B942-338E3F73F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4DDBE4EE-E024-42AD-8645-73086D130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5EC0F-A489-4930-B006-7046CA35913F}"/>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5" name="Footer Placeholder 4">
            <a:extLst>
              <a:ext uri="{FF2B5EF4-FFF2-40B4-BE49-F238E27FC236}">
                <a16:creationId xmlns:a16="http://schemas.microsoft.com/office/drawing/2014/main" id="{3E9856F2-49F2-4B86-A4BC-AAC577CEE910}"/>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2F90B85D-8CF1-46E9-95F0-8633FEE02E72}"/>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28895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35D7-6DE2-461F-8F7E-E493380E9446}"/>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AF09BA4D-8460-4106-8C2C-6D5B65A87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B63FBF6D-1FC8-41CF-A69C-3B989D1408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917883C0-C586-4FE1-B39F-ED89C849A50E}"/>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6" name="Footer Placeholder 5">
            <a:extLst>
              <a:ext uri="{FF2B5EF4-FFF2-40B4-BE49-F238E27FC236}">
                <a16:creationId xmlns:a16="http://schemas.microsoft.com/office/drawing/2014/main" id="{F2DEED63-240F-4B0B-9503-BE3FE3B17B10}"/>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C58D1E92-0D64-4166-8A60-8325A48AA047}"/>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247573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63A7-A059-456C-A28B-F85F08A99D49}"/>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3719A526-01D9-4C95-BE0B-5EE9183CF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39BD8-A0C5-43BE-87AC-005E5407B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A5D5C374-1DCA-438E-8924-F950EF005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DDAA50-804A-4120-B7B2-977D0016D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E5936C79-CE5C-49F4-96FE-246D60093860}"/>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8" name="Footer Placeholder 7">
            <a:extLst>
              <a:ext uri="{FF2B5EF4-FFF2-40B4-BE49-F238E27FC236}">
                <a16:creationId xmlns:a16="http://schemas.microsoft.com/office/drawing/2014/main" id="{39250775-C5A1-4C16-B797-2FB67702DBB4}"/>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2181ADF7-38F4-430B-8091-C5937ECF8BE8}"/>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58364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96E7-1D4B-481A-A996-040A5C97CC6E}"/>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FE534DDE-44BF-4764-815C-B73C4C536AAD}"/>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4" name="Footer Placeholder 3">
            <a:extLst>
              <a:ext uri="{FF2B5EF4-FFF2-40B4-BE49-F238E27FC236}">
                <a16:creationId xmlns:a16="http://schemas.microsoft.com/office/drawing/2014/main" id="{DEB6ADAA-3F16-40B3-819C-0931ADB6A9A9}"/>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1FDFBEBF-C41A-4115-90BC-74D7C76913CF}"/>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61075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6046A-1407-445F-B991-9DB4FF3E5A2C}"/>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3" name="Footer Placeholder 2">
            <a:extLst>
              <a:ext uri="{FF2B5EF4-FFF2-40B4-BE49-F238E27FC236}">
                <a16:creationId xmlns:a16="http://schemas.microsoft.com/office/drawing/2014/main" id="{A1B8DCA3-0349-4BBE-9FEB-D5581BFB0BDC}"/>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A09913CB-81D2-45FD-A95F-C8F88BA9E485}"/>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336260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7E2C-D722-48DC-9B48-29D90A960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1CBFDCE8-9030-414C-86FA-559397DB3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3F98AFF1-BAF4-4554-8196-6617709E8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A3426-7711-4092-B684-F7564B266995}"/>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6" name="Footer Placeholder 5">
            <a:extLst>
              <a:ext uri="{FF2B5EF4-FFF2-40B4-BE49-F238E27FC236}">
                <a16:creationId xmlns:a16="http://schemas.microsoft.com/office/drawing/2014/main" id="{F15ACFB9-B6B0-47AE-AF02-4E750E5ECC6B}"/>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0BBAA60D-C77E-4C11-A767-7928DD6C973F}"/>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112771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3E02-CEB6-4B61-A996-2CACA6816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B5312771-B874-4E4E-B7D0-56028C064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980A1A67-7207-4738-A72E-91A970FE4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24867-081C-42D1-A5E0-DF1E19567732}"/>
              </a:ext>
            </a:extLst>
          </p:cNvPr>
          <p:cNvSpPr>
            <a:spLocks noGrp="1"/>
          </p:cNvSpPr>
          <p:nvPr>
            <p:ph type="dt" sz="half" idx="10"/>
          </p:nvPr>
        </p:nvSpPr>
        <p:spPr/>
        <p:txBody>
          <a:bodyPr/>
          <a:lstStyle/>
          <a:p>
            <a:fld id="{E1BAC936-2D41-4E91-ABF9-16FE4E5A057B}" type="datetimeFigureOut">
              <a:rPr lang="ta-IN" smtClean="0"/>
              <a:t>07-10-2020</a:t>
            </a:fld>
            <a:endParaRPr lang="ta-IN"/>
          </a:p>
        </p:txBody>
      </p:sp>
      <p:sp>
        <p:nvSpPr>
          <p:cNvPr id="6" name="Footer Placeholder 5">
            <a:extLst>
              <a:ext uri="{FF2B5EF4-FFF2-40B4-BE49-F238E27FC236}">
                <a16:creationId xmlns:a16="http://schemas.microsoft.com/office/drawing/2014/main" id="{CAAF222B-580A-42BA-A8C5-7DB031AEF20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915EC45B-24A7-4850-881A-B17CA1772D29}"/>
              </a:ext>
            </a:extLst>
          </p:cNvPr>
          <p:cNvSpPr>
            <a:spLocks noGrp="1"/>
          </p:cNvSpPr>
          <p:nvPr>
            <p:ph type="sldNum" sz="quarter" idx="12"/>
          </p:nvPr>
        </p:nvSpPr>
        <p:spPr/>
        <p:txBody>
          <a:bodyPr/>
          <a:lstStyle/>
          <a:p>
            <a:fld id="{BF4B3A5E-A8E8-4719-9460-0ED8A48043F6}" type="slidenum">
              <a:rPr lang="ta-IN" smtClean="0"/>
              <a:t>‹#›</a:t>
            </a:fld>
            <a:endParaRPr lang="ta-IN"/>
          </a:p>
        </p:txBody>
      </p:sp>
    </p:spTree>
    <p:extLst>
      <p:ext uri="{BB962C8B-B14F-4D97-AF65-F5344CB8AC3E}">
        <p14:creationId xmlns:p14="http://schemas.microsoft.com/office/powerpoint/2010/main" val="47179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C4538-D353-4F46-93E4-FBE2DC156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2286DA0E-9859-45BF-9A84-E9079E01B5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06441CD5-4B47-4370-881E-204FA03B8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AC936-2D41-4E91-ABF9-16FE4E5A057B}" type="datetimeFigureOut">
              <a:rPr lang="ta-IN" smtClean="0"/>
              <a:t>07-10-2020</a:t>
            </a:fld>
            <a:endParaRPr lang="ta-IN"/>
          </a:p>
        </p:txBody>
      </p:sp>
      <p:sp>
        <p:nvSpPr>
          <p:cNvPr id="5" name="Footer Placeholder 4">
            <a:extLst>
              <a:ext uri="{FF2B5EF4-FFF2-40B4-BE49-F238E27FC236}">
                <a16:creationId xmlns:a16="http://schemas.microsoft.com/office/drawing/2014/main" id="{03E16714-E334-4A61-A22B-DF36ED3F7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969F15A5-B994-4F49-B7A3-5AFE8B7CC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B3A5E-A8E8-4719-9460-0ED8A48043F6}" type="slidenum">
              <a:rPr lang="ta-IN" smtClean="0"/>
              <a:t>‹#›</a:t>
            </a:fld>
            <a:endParaRPr lang="ta-IN"/>
          </a:p>
        </p:txBody>
      </p:sp>
    </p:spTree>
    <p:extLst>
      <p:ext uri="{BB962C8B-B14F-4D97-AF65-F5344CB8AC3E}">
        <p14:creationId xmlns:p14="http://schemas.microsoft.com/office/powerpoint/2010/main" val="1591861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akepersongenerato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6BED-2EF4-44D6-A6CA-93285B808436}"/>
              </a:ext>
            </a:extLst>
          </p:cNvPr>
          <p:cNvSpPr>
            <a:spLocks noGrp="1"/>
          </p:cNvSpPr>
          <p:nvPr>
            <p:ph type="title"/>
          </p:nvPr>
        </p:nvSpPr>
        <p:spPr>
          <a:xfrm>
            <a:off x="838200" y="365125"/>
            <a:ext cx="10515600" cy="816403"/>
          </a:xfrm>
        </p:spPr>
        <p:txBody>
          <a:bodyPr>
            <a:normAutofit fontScale="90000"/>
          </a:bodyPr>
          <a:lstStyle/>
          <a:p>
            <a:r>
              <a:rPr lang="en-US" b="1" dirty="0"/>
              <a:t>What are Selectors?</a:t>
            </a:r>
            <a:br>
              <a:rPr lang="en-US" b="1" dirty="0"/>
            </a:br>
            <a:endParaRPr lang="ta-IN" b="1" dirty="0"/>
          </a:p>
        </p:txBody>
      </p:sp>
      <p:sp>
        <p:nvSpPr>
          <p:cNvPr id="3" name="Content Placeholder 2">
            <a:extLst>
              <a:ext uri="{FF2B5EF4-FFF2-40B4-BE49-F238E27FC236}">
                <a16:creationId xmlns:a16="http://schemas.microsoft.com/office/drawing/2014/main" id="{4CC2CB8A-B71E-4DCB-AD88-4D9E7CA5FEB6}"/>
              </a:ext>
            </a:extLst>
          </p:cNvPr>
          <p:cNvSpPr>
            <a:spLocks noGrp="1"/>
          </p:cNvSpPr>
          <p:nvPr>
            <p:ph idx="1"/>
          </p:nvPr>
        </p:nvSpPr>
        <p:spPr>
          <a:xfrm>
            <a:off x="838200" y="698643"/>
            <a:ext cx="10515600" cy="5478320"/>
          </a:xfrm>
        </p:spPr>
        <p:txBody>
          <a:bodyPr/>
          <a:lstStyle/>
          <a:p>
            <a:r>
              <a:rPr lang="en-US" dirty="0"/>
              <a:t>A Selector in UiPath Studio is a feature that enables the </a:t>
            </a:r>
            <a:r>
              <a:rPr lang="en-US" b="1" dirty="0"/>
              <a:t>identification </a:t>
            </a:r>
            <a:r>
              <a:rPr lang="en-US" dirty="0"/>
              <a:t>of the User Interface elements through its </a:t>
            </a:r>
            <a:r>
              <a:rPr lang="en-US" b="1" dirty="0"/>
              <a:t>address and attributes</a:t>
            </a:r>
            <a:r>
              <a:rPr lang="en-US" dirty="0"/>
              <a:t> stored as XML fragments.</a:t>
            </a:r>
          </a:p>
          <a:p>
            <a:r>
              <a:rPr lang="en-US" dirty="0"/>
              <a:t>The element identification is done to perform specific activities in an automation project. Selectors are generated automatically every time we use an activity that interacts with graphical user interface elements.</a:t>
            </a:r>
          </a:p>
          <a:p>
            <a:r>
              <a:rPr lang="en-US" dirty="0"/>
              <a:t>In order for the postman to deliver the letters, a specific path is required and must contain </a:t>
            </a:r>
            <a:r>
              <a:rPr lang="en-US" b="1" dirty="0"/>
              <a:t>structured and hierarchized details</a:t>
            </a:r>
            <a:r>
              <a:rPr lang="en-US" dirty="0"/>
              <a:t> such as Country &gt; City &gt; Zip Code &gt; Street Name &gt; Street Number &gt; Apartment Number. Similarly, UiPath Studio requires the detailed path to a specific element within the user interface.</a:t>
            </a:r>
            <a:endParaRPr lang="ta-IN" dirty="0"/>
          </a:p>
        </p:txBody>
      </p:sp>
    </p:spTree>
    <p:extLst>
      <p:ext uri="{BB962C8B-B14F-4D97-AF65-F5344CB8AC3E}">
        <p14:creationId xmlns:p14="http://schemas.microsoft.com/office/powerpoint/2010/main" val="1286300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8DD4-78AC-464D-9805-4F5E6B4BEC15}"/>
              </a:ext>
            </a:extLst>
          </p:cNvPr>
          <p:cNvSpPr>
            <a:spLocks noGrp="1"/>
          </p:cNvSpPr>
          <p:nvPr>
            <p:ph type="title"/>
          </p:nvPr>
        </p:nvSpPr>
        <p:spPr/>
        <p:txBody>
          <a:bodyPr/>
          <a:lstStyle/>
          <a:p>
            <a:r>
              <a:rPr lang="en-US" dirty="0"/>
              <a:t>Quiz 03/10</a:t>
            </a:r>
            <a:endParaRPr lang="ta-IN" dirty="0"/>
          </a:p>
        </p:txBody>
      </p:sp>
      <p:pic>
        <p:nvPicPr>
          <p:cNvPr id="4" name="Content Placeholder 3">
            <a:extLst>
              <a:ext uri="{FF2B5EF4-FFF2-40B4-BE49-F238E27FC236}">
                <a16:creationId xmlns:a16="http://schemas.microsoft.com/office/drawing/2014/main" id="{E6AFD67F-5505-4265-9E08-974A2568DE18}"/>
              </a:ext>
            </a:extLst>
          </p:cNvPr>
          <p:cNvPicPr>
            <a:picLocks noGrp="1" noChangeAspect="1"/>
          </p:cNvPicPr>
          <p:nvPr>
            <p:ph idx="1"/>
          </p:nvPr>
        </p:nvPicPr>
        <p:blipFill>
          <a:blip r:embed="rId2"/>
          <a:stretch>
            <a:fillRect/>
          </a:stretch>
        </p:blipFill>
        <p:spPr>
          <a:xfrm>
            <a:off x="534256" y="1397285"/>
            <a:ext cx="8990920" cy="4369399"/>
          </a:xfrm>
          <a:prstGeom prst="rect">
            <a:avLst/>
          </a:prstGeom>
        </p:spPr>
      </p:pic>
      <p:sp>
        <p:nvSpPr>
          <p:cNvPr id="3" name="Rectangle 2">
            <a:extLst>
              <a:ext uri="{FF2B5EF4-FFF2-40B4-BE49-F238E27FC236}">
                <a16:creationId xmlns:a16="http://schemas.microsoft.com/office/drawing/2014/main" id="{7570591B-478F-4C63-9081-E9F5BF14EBE7}"/>
              </a:ext>
            </a:extLst>
          </p:cNvPr>
          <p:cNvSpPr/>
          <p:nvPr/>
        </p:nvSpPr>
        <p:spPr>
          <a:xfrm>
            <a:off x="1037690" y="3883631"/>
            <a:ext cx="3503488" cy="8116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124611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2314-6010-4FC9-BC38-637B2D1CF500}"/>
              </a:ext>
            </a:extLst>
          </p:cNvPr>
          <p:cNvSpPr>
            <a:spLocks noGrp="1"/>
          </p:cNvSpPr>
          <p:nvPr>
            <p:ph type="title"/>
          </p:nvPr>
        </p:nvSpPr>
        <p:spPr/>
        <p:txBody>
          <a:bodyPr/>
          <a:lstStyle/>
          <a:p>
            <a:r>
              <a:rPr lang="en-US" dirty="0"/>
              <a:t>Quiz 04/10</a:t>
            </a:r>
            <a:endParaRPr lang="ta-IN" dirty="0"/>
          </a:p>
        </p:txBody>
      </p:sp>
      <p:pic>
        <p:nvPicPr>
          <p:cNvPr id="4" name="Content Placeholder 3">
            <a:extLst>
              <a:ext uri="{FF2B5EF4-FFF2-40B4-BE49-F238E27FC236}">
                <a16:creationId xmlns:a16="http://schemas.microsoft.com/office/drawing/2014/main" id="{CBB3E858-9F02-4FAD-84AA-C004CB0EC7AC}"/>
              </a:ext>
            </a:extLst>
          </p:cNvPr>
          <p:cNvPicPr>
            <a:picLocks noGrp="1" noChangeAspect="1"/>
          </p:cNvPicPr>
          <p:nvPr>
            <p:ph idx="1"/>
          </p:nvPr>
        </p:nvPicPr>
        <p:blipFill>
          <a:blip r:embed="rId2"/>
          <a:stretch>
            <a:fillRect/>
          </a:stretch>
        </p:blipFill>
        <p:spPr>
          <a:xfrm>
            <a:off x="595902" y="1541124"/>
            <a:ext cx="8757816" cy="4289064"/>
          </a:xfrm>
          <a:prstGeom prst="rect">
            <a:avLst/>
          </a:prstGeom>
        </p:spPr>
      </p:pic>
      <p:sp>
        <p:nvSpPr>
          <p:cNvPr id="3" name="Rectangle 2">
            <a:extLst>
              <a:ext uri="{FF2B5EF4-FFF2-40B4-BE49-F238E27FC236}">
                <a16:creationId xmlns:a16="http://schemas.microsoft.com/office/drawing/2014/main" id="{2796D3F4-9766-451D-9AD5-2694961DBD70}"/>
              </a:ext>
            </a:extLst>
          </p:cNvPr>
          <p:cNvSpPr/>
          <p:nvPr/>
        </p:nvSpPr>
        <p:spPr>
          <a:xfrm>
            <a:off x="1438382" y="2732926"/>
            <a:ext cx="6986427" cy="696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575237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1EB2-C798-45D3-84DB-14B129086E26}"/>
              </a:ext>
            </a:extLst>
          </p:cNvPr>
          <p:cNvSpPr>
            <a:spLocks noGrp="1"/>
          </p:cNvSpPr>
          <p:nvPr>
            <p:ph type="title"/>
          </p:nvPr>
        </p:nvSpPr>
        <p:spPr/>
        <p:txBody>
          <a:bodyPr/>
          <a:lstStyle/>
          <a:p>
            <a:r>
              <a:rPr lang="en-US" dirty="0"/>
              <a:t>Quiz 05/10</a:t>
            </a:r>
            <a:endParaRPr lang="ta-IN" dirty="0"/>
          </a:p>
        </p:txBody>
      </p:sp>
      <p:pic>
        <p:nvPicPr>
          <p:cNvPr id="4" name="Content Placeholder 3">
            <a:extLst>
              <a:ext uri="{FF2B5EF4-FFF2-40B4-BE49-F238E27FC236}">
                <a16:creationId xmlns:a16="http://schemas.microsoft.com/office/drawing/2014/main" id="{0EF1E836-E5F9-488F-9E61-11FF91786A1B}"/>
              </a:ext>
            </a:extLst>
          </p:cNvPr>
          <p:cNvPicPr>
            <a:picLocks noGrp="1" noChangeAspect="1"/>
          </p:cNvPicPr>
          <p:nvPr>
            <p:ph idx="1"/>
          </p:nvPr>
        </p:nvPicPr>
        <p:blipFill>
          <a:blip r:embed="rId2"/>
          <a:stretch>
            <a:fillRect/>
          </a:stretch>
        </p:blipFill>
        <p:spPr>
          <a:xfrm>
            <a:off x="410966" y="1520575"/>
            <a:ext cx="8888773" cy="4573151"/>
          </a:xfrm>
          <a:prstGeom prst="rect">
            <a:avLst/>
          </a:prstGeom>
        </p:spPr>
      </p:pic>
      <p:sp>
        <p:nvSpPr>
          <p:cNvPr id="3" name="Rectangle 2">
            <a:extLst>
              <a:ext uri="{FF2B5EF4-FFF2-40B4-BE49-F238E27FC236}">
                <a16:creationId xmlns:a16="http://schemas.microsoft.com/office/drawing/2014/main" id="{9B527793-632F-4019-A0AC-3A666DBCD3FC}"/>
              </a:ext>
            </a:extLst>
          </p:cNvPr>
          <p:cNvSpPr/>
          <p:nvPr/>
        </p:nvSpPr>
        <p:spPr>
          <a:xfrm>
            <a:off x="955497" y="5311739"/>
            <a:ext cx="4161033" cy="781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402354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3F74-7FF8-4D23-8F0F-3B945C18847A}"/>
              </a:ext>
            </a:extLst>
          </p:cNvPr>
          <p:cNvSpPr>
            <a:spLocks noGrp="1"/>
          </p:cNvSpPr>
          <p:nvPr>
            <p:ph type="title"/>
          </p:nvPr>
        </p:nvSpPr>
        <p:spPr/>
        <p:txBody>
          <a:bodyPr/>
          <a:lstStyle/>
          <a:p>
            <a:r>
              <a:rPr lang="en-US" dirty="0"/>
              <a:t>Quiz 06/10</a:t>
            </a:r>
            <a:endParaRPr lang="ta-IN" dirty="0"/>
          </a:p>
        </p:txBody>
      </p:sp>
      <p:pic>
        <p:nvPicPr>
          <p:cNvPr id="4" name="Content Placeholder 3">
            <a:extLst>
              <a:ext uri="{FF2B5EF4-FFF2-40B4-BE49-F238E27FC236}">
                <a16:creationId xmlns:a16="http://schemas.microsoft.com/office/drawing/2014/main" id="{2FBDF224-6709-41C9-BC95-C658AC7B442E}"/>
              </a:ext>
            </a:extLst>
          </p:cNvPr>
          <p:cNvPicPr>
            <a:picLocks noGrp="1" noChangeAspect="1"/>
          </p:cNvPicPr>
          <p:nvPr>
            <p:ph idx="1"/>
          </p:nvPr>
        </p:nvPicPr>
        <p:blipFill>
          <a:blip r:embed="rId2"/>
          <a:stretch>
            <a:fillRect/>
          </a:stretch>
        </p:blipFill>
        <p:spPr>
          <a:xfrm>
            <a:off x="636998" y="1458931"/>
            <a:ext cx="8935805" cy="4241076"/>
          </a:xfrm>
          <a:prstGeom prst="rect">
            <a:avLst/>
          </a:prstGeom>
        </p:spPr>
      </p:pic>
      <p:sp>
        <p:nvSpPr>
          <p:cNvPr id="3" name="Rectangle 2">
            <a:extLst>
              <a:ext uri="{FF2B5EF4-FFF2-40B4-BE49-F238E27FC236}">
                <a16:creationId xmlns:a16="http://schemas.microsoft.com/office/drawing/2014/main" id="{EEB1F20B-88A1-4DCA-BA91-B2E6D76039D9}"/>
              </a:ext>
            </a:extLst>
          </p:cNvPr>
          <p:cNvSpPr/>
          <p:nvPr/>
        </p:nvSpPr>
        <p:spPr>
          <a:xfrm>
            <a:off x="1397285" y="3626778"/>
            <a:ext cx="7150814" cy="585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344212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8DA6-443A-4A51-8105-CA6791BDF57D}"/>
              </a:ext>
            </a:extLst>
          </p:cNvPr>
          <p:cNvSpPr>
            <a:spLocks noGrp="1"/>
          </p:cNvSpPr>
          <p:nvPr>
            <p:ph type="title"/>
          </p:nvPr>
        </p:nvSpPr>
        <p:spPr/>
        <p:txBody>
          <a:bodyPr/>
          <a:lstStyle/>
          <a:p>
            <a:r>
              <a:rPr lang="en-US" dirty="0"/>
              <a:t>Quiz 07/10</a:t>
            </a:r>
            <a:endParaRPr lang="ta-IN" dirty="0"/>
          </a:p>
        </p:txBody>
      </p:sp>
      <p:pic>
        <p:nvPicPr>
          <p:cNvPr id="4" name="Content Placeholder 3">
            <a:extLst>
              <a:ext uri="{FF2B5EF4-FFF2-40B4-BE49-F238E27FC236}">
                <a16:creationId xmlns:a16="http://schemas.microsoft.com/office/drawing/2014/main" id="{B2E14F3B-86EF-41AB-8628-04C721992170}"/>
              </a:ext>
            </a:extLst>
          </p:cNvPr>
          <p:cNvPicPr>
            <a:picLocks noGrp="1" noChangeAspect="1"/>
          </p:cNvPicPr>
          <p:nvPr>
            <p:ph idx="1"/>
          </p:nvPr>
        </p:nvPicPr>
        <p:blipFill>
          <a:blip r:embed="rId2"/>
          <a:stretch>
            <a:fillRect/>
          </a:stretch>
        </p:blipFill>
        <p:spPr>
          <a:xfrm>
            <a:off x="838200" y="1387011"/>
            <a:ext cx="8013841" cy="4382849"/>
          </a:xfrm>
          <a:prstGeom prst="rect">
            <a:avLst/>
          </a:prstGeom>
        </p:spPr>
      </p:pic>
      <p:cxnSp>
        <p:nvCxnSpPr>
          <p:cNvPr id="5" name="Straight Arrow Connector 4">
            <a:extLst>
              <a:ext uri="{FF2B5EF4-FFF2-40B4-BE49-F238E27FC236}">
                <a16:creationId xmlns:a16="http://schemas.microsoft.com/office/drawing/2014/main" id="{7E783D48-11D1-4977-A3A6-80510141A05F}"/>
              </a:ext>
            </a:extLst>
          </p:cNvPr>
          <p:cNvCxnSpPr>
            <a:cxnSpLocks/>
          </p:cNvCxnSpPr>
          <p:nvPr/>
        </p:nvCxnSpPr>
        <p:spPr>
          <a:xfrm>
            <a:off x="2671281" y="2661007"/>
            <a:ext cx="190071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7B9A42E1-A175-46E5-BF3A-3F1A1ADC6290}"/>
              </a:ext>
            </a:extLst>
          </p:cNvPr>
          <p:cNvCxnSpPr/>
          <p:nvPr/>
        </p:nvCxnSpPr>
        <p:spPr>
          <a:xfrm flipV="1">
            <a:off x="3708971" y="3852809"/>
            <a:ext cx="976045" cy="6267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E166197F-22C5-4749-B8C2-77CC085FA98F}"/>
              </a:ext>
            </a:extLst>
          </p:cNvPr>
          <p:cNvCxnSpPr/>
          <p:nvPr/>
        </p:nvCxnSpPr>
        <p:spPr>
          <a:xfrm>
            <a:off x="3534310" y="3688422"/>
            <a:ext cx="1140432" cy="7705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5DCB1CDB-4034-4D77-95F7-D540655F155F}"/>
              </a:ext>
            </a:extLst>
          </p:cNvPr>
          <p:cNvCxnSpPr/>
          <p:nvPr/>
        </p:nvCxnSpPr>
        <p:spPr>
          <a:xfrm>
            <a:off x="3113070" y="5260369"/>
            <a:ext cx="1571946" cy="719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98802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9D07-5500-4AB3-A8F4-3ACE95C9EBBF}"/>
              </a:ext>
            </a:extLst>
          </p:cNvPr>
          <p:cNvSpPr>
            <a:spLocks noGrp="1"/>
          </p:cNvSpPr>
          <p:nvPr>
            <p:ph type="title"/>
          </p:nvPr>
        </p:nvSpPr>
        <p:spPr/>
        <p:txBody>
          <a:bodyPr/>
          <a:lstStyle/>
          <a:p>
            <a:r>
              <a:rPr lang="en-US" dirty="0"/>
              <a:t>Quiz 08/10</a:t>
            </a:r>
            <a:endParaRPr lang="ta-IN" dirty="0"/>
          </a:p>
        </p:txBody>
      </p:sp>
      <p:pic>
        <p:nvPicPr>
          <p:cNvPr id="4" name="Content Placeholder 3">
            <a:extLst>
              <a:ext uri="{FF2B5EF4-FFF2-40B4-BE49-F238E27FC236}">
                <a16:creationId xmlns:a16="http://schemas.microsoft.com/office/drawing/2014/main" id="{F5906C23-2706-43AA-9D07-FA6E961CF432}"/>
              </a:ext>
            </a:extLst>
          </p:cNvPr>
          <p:cNvPicPr>
            <a:picLocks noGrp="1" noChangeAspect="1"/>
          </p:cNvPicPr>
          <p:nvPr>
            <p:ph idx="1"/>
          </p:nvPr>
        </p:nvPicPr>
        <p:blipFill>
          <a:blip r:embed="rId2"/>
          <a:stretch>
            <a:fillRect/>
          </a:stretch>
        </p:blipFill>
        <p:spPr>
          <a:xfrm>
            <a:off x="838200" y="1690689"/>
            <a:ext cx="7810631" cy="4145850"/>
          </a:xfrm>
          <a:prstGeom prst="rect">
            <a:avLst/>
          </a:prstGeom>
        </p:spPr>
      </p:pic>
      <p:sp>
        <p:nvSpPr>
          <p:cNvPr id="3" name="Rectangle 2">
            <a:extLst>
              <a:ext uri="{FF2B5EF4-FFF2-40B4-BE49-F238E27FC236}">
                <a16:creationId xmlns:a16="http://schemas.microsoft.com/office/drawing/2014/main" id="{5EE06821-6707-4E8D-BAA3-F74D336E5F76}"/>
              </a:ext>
            </a:extLst>
          </p:cNvPr>
          <p:cNvSpPr/>
          <p:nvPr/>
        </p:nvSpPr>
        <p:spPr>
          <a:xfrm>
            <a:off x="1315092" y="3226085"/>
            <a:ext cx="6246688" cy="616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63138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F4E5-70C3-4311-B5C5-C0AB01B644B9}"/>
              </a:ext>
            </a:extLst>
          </p:cNvPr>
          <p:cNvSpPr>
            <a:spLocks noGrp="1"/>
          </p:cNvSpPr>
          <p:nvPr>
            <p:ph type="title"/>
          </p:nvPr>
        </p:nvSpPr>
        <p:spPr/>
        <p:txBody>
          <a:bodyPr/>
          <a:lstStyle/>
          <a:p>
            <a:r>
              <a:rPr lang="en-US" dirty="0"/>
              <a:t>Quiz 09/10</a:t>
            </a:r>
            <a:endParaRPr lang="ta-IN" dirty="0"/>
          </a:p>
        </p:txBody>
      </p:sp>
      <p:pic>
        <p:nvPicPr>
          <p:cNvPr id="4" name="Content Placeholder 3">
            <a:extLst>
              <a:ext uri="{FF2B5EF4-FFF2-40B4-BE49-F238E27FC236}">
                <a16:creationId xmlns:a16="http://schemas.microsoft.com/office/drawing/2014/main" id="{F61772D4-72F8-4A8C-A328-9CCF28F2996B}"/>
              </a:ext>
            </a:extLst>
          </p:cNvPr>
          <p:cNvPicPr>
            <a:picLocks noGrp="1" noChangeAspect="1"/>
          </p:cNvPicPr>
          <p:nvPr>
            <p:ph idx="1"/>
          </p:nvPr>
        </p:nvPicPr>
        <p:blipFill>
          <a:blip r:embed="rId2"/>
          <a:stretch>
            <a:fillRect/>
          </a:stretch>
        </p:blipFill>
        <p:spPr>
          <a:xfrm>
            <a:off x="585627" y="1520575"/>
            <a:ext cx="7837767" cy="3693631"/>
          </a:xfrm>
          <a:prstGeom prst="rect">
            <a:avLst/>
          </a:prstGeom>
        </p:spPr>
      </p:pic>
      <p:sp>
        <p:nvSpPr>
          <p:cNvPr id="3" name="Rectangle 2">
            <a:extLst>
              <a:ext uri="{FF2B5EF4-FFF2-40B4-BE49-F238E27FC236}">
                <a16:creationId xmlns:a16="http://schemas.microsoft.com/office/drawing/2014/main" id="{982932CD-525F-4F8A-82AF-ED614022CB30}"/>
              </a:ext>
            </a:extLst>
          </p:cNvPr>
          <p:cNvSpPr/>
          <p:nvPr/>
        </p:nvSpPr>
        <p:spPr>
          <a:xfrm>
            <a:off x="965771" y="2321960"/>
            <a:ext cx="3133618" cy="606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141557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C15A-FE00-412B-88DF-96D037D2B2F3}"/>
              </a:ext>
            </a:extLst>
          </p:cNvPr>
          <p:cNvSpPr>
            <a:spLocks noGrp="1"/>
          </p:cNvSpPr>
          <p:nvPr>
            <p:ph type="title"/>
          </p:nvPr>
        </p:nvSpPr>
        <p:spPr/>
        <p:txBody>
          <a:bodyPr/>
          <a:lstStyle/>
          <a:p>
            <a:r>
              <a:rPr lang="en-US" dirty="0"/>
              <a:t>Quiz 10/10</a:t>
            </a:r>
            <a:endParaRPr lang="ta-IN" dirty="0"/>
          </a:p>
        </p:txBody>
      </p:sp>
      <p:pic>
        <p:nvPicPr>
          <p:cNvPr id="4" name="Content Placeholder 3">
            <a:extLst>
              <a:ext uri="{FF2B5EF4-FFF2-40B4-BE49-F238E27FC236}">
                <a16:creationId xmlns:a16="http://schemas.microsoft.com/office/drawing/2014/main" id="{686A0A3E-F892-402F-B6CD-8A33FA4D066E}"/>
              </a:ext>
            </a:extLst>
          </p:cNvPr>
          <p:cNvPicPr>
            <a:picLocks noGrp="1" noChangeAspect="1"/>
          </p:cNvPicPr>
          <p:nvPr>
            <p:ph idx="1"/>
          </p:nvPr>
        </p:nvPicPr>
        <p:blipFill>
          <a:blip r:embed="rId2"/>
          <a:stretch>
            <a:fillRect/>
          </a:stretch>
        </p:blipFill>
        <p:spPr>
          <a:xfrm>
            <a:off x="246580" y="1417834"/>
            <a:ext cx="8287945" cy="4088487"/>
          </a:xfrm>
          <a:prstGeom prst="rect">
            <a:avLst/>
          </a:prstGeom>
        </p:spPr>
      </p:pic>
      <p:sp>
        <p:nvSpPr>
          <p:cNvPr id="3" name="Rectangle 2">
            <a:extLst>
              <a:ext uri="{FF2B5EF4-FFF2-40B4-BE49-F238E27FC236}">
                <a16:creationId xmlns:a16="http://schemas.microsoft.com/office/drawing/2014/main" id="{5F90C21D-28BC-4001-A966-64464B127C53}"/>
              </a:ext>
            </a:extLst>
          </p:cNvPr>
          <p:cNvSpPr/>
          <p:nvPr/>
        </p:nvSpPr>
        <p:spPr>
          <a:xfrm>
            <a:off x="595901" y="2743200"/>
            <a:ext cx="4808306"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76116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D420-99DB-4510-8001-39D87AA22EF5}"/>
              </a:ext>
            </a:extLst>
          </p:cNvPr>
          <p:cNvSpPr>
            <a:spLocks noGrp="1"/>
          </p:cNvSpPr>
          <p:nvPr>
            <p:ph type="title"/>
          </p:nvPr>
        </p:nvSpPr>
        <p:spPr>
          <a:xfrm>
            <a:off x="838200" y="365126"/>
            <a:ext cx="10515600" cy="467082"/>
          </a:xfrm>
        </p:spPr>
        <p:txBody>
          <a:bodyPr>
            <a:normAutofit fontScale="90000"/>
          </a:bodyPr>
          <a:lstStyle/>
          <a:p>
            <a:r>
              <a:rPr lang="en-US" b="1" dirty="0"/>
              <a:t>Tags &amp; Attributes of Selectors</a:t>
            </a:r>
            <a:br>
              <a:rPr lang="en-US" b="1" dirty="0"/>
            </a:br>
            <a:endParaRPr lang="ta-IN" dirty="0"/>
          </a:p>
        </p:txBody>
      </p:sp>
      <p:sp>
        <p:nvSpPr>
          <p:cNvPr id="3" name="Content Placeholder 2">
            <a:extLst>
              <a:ext uri="{FF2B5EF4-FFF2-40B4-BE49-F238E27FC236}">
                <a16:creationId xmlns:a16="http://schemas.microsoft.com/office/drawing/2014/main" id="{82FAFC31-CF1E-4B99-B9DA-6EC1FABC4519}"/>
              </a:ext>
            </a:extLst>
          </p:cNvPr>
          <p:cNvSpPr>
            <a:spLocks noGrp="1"/>
          </p:cNvSpPr>
          <p:nvPr>
            <p:ph idx="1"/>
          </p:nvPr>
        </p:nvSpPr>
        <p:spPr>
          <a:xfrm>
            <a:off x="838200" y="626724"/>
            <a:ext cx="10515600" cy="5550239"/>
          </a:xfrm>
        </p:spPr>
        <p:txBody>
          <a:bodyPr>
            <a:normAutofit fontScale="85000" lnSpcReduction="20000"/>
          </a:bodyPr>
          <a:lstStyle/>
          <a:p>
            <a:r>
              <a:rPr lang="en-US" b="1" dirty="0"/>
              <a:t>Tags</a:t>
            </a:r>
          </a:p>
          <a:p>
            <a:pPr lvl="1"/>
            <a:r>
              <a:rPr lang="en-US" dirty="0"/>
              <a:t>Nodes in the selector XML fragment</a:t>
            </a:r>
          </a:p>
          <a:p>
            <a:pPr lvl="1"/>
            <a:r>
              <a:rPr lang="en-US" dirty="0"/>
              <a:t>Correspond to a visual element on the screen</a:t>
            </a:r>
          </a:p>
          <a:p>
            <a:pPr lvl="1"/>
            <a:r>
              <a:rPr lang="en-US" dirty="0"/>
              <a:t>First node is the app window</a:t>
            </a:r>
          </a:p>
          <a:p>
            <a:pPr lvl="1"/>
            <a:r>
              <a:rPr lang="en-US" dirty="0"/>
              <a:t>Last node is the element itself</a:t>
            </a:r>
          </a:p>
          <a:p>
            <a:pPr lvl="1"/>
            <a:r>
              <a:rPr lang="en-US" dirty="0"/>
              <a:t>For example:</a:t>
            </a:r>
          </a:p>
          <a:p>
            <a:pPr lvl="2"/>
            <a:r>
              <a:rPr lang="en-US" dirty="0" err="1"/>
              <a:t>wnd</a:t>
            </a:r>
            <a:r>
              <a:rPr lang="en-US" dirty="0"/>
              <a:t> (window)</a:t>
            </a:r>
          </a:p>
          <a:p>
            <a:pPr lvl="2"/>
            <a:r>
              <a:rPr lang="en-US" dirty="0"/>
              <a:t>html (web page)</a:t>
            </a:r>
          </a:p>
          <a:p>
            <a:pPr lvl="2"/>
            <a:r>
              <a:rPr lang="en-US" dirty="0"/>
              <a:t>ctrl (control)</a:t>
            </a:r>
          </a:p>
          <a:p>
            <a:pPr lvl="2"/>
            <a:r>
              <a:rPr lang="en-US" dirty="0" err="1"/>
              <a:t>webctrl</a:t>
            </a:r>
            <a:r>
              <a:rPr lang="en-US" dirty="0"/>
              <a:t> (web page control)</a:t>
            </a:r>
          </a:p>
          <a:p>
            <a:pPr lvl="2"/>
            <a:r>
              <a:rPr lang="en-US" dirty="0"/>
              <a:t>java (Java application control)</a:t>
            </a:r>
          </a:p>
          <a:p>
            <a:pPr marL="228600" lvl="1">
              <a:spcBef>
                <a:spcPts val="1000"/>
              </a:spcBef>
            </a:pPr>
            <a:r>
              <a:rPr lang="en-US" sz="2800" b="1" dirty="0"/>
              <a:t>Attributes</a:t>
            </a:r>
          </a:p>
          <a:p>
            <a:pPr lvl="1"/>
            <a:r>
              <a:rPr lang="en-US" dirty="0"/>
              <a:t>Every attribute has a name and a value. You should use only attributes with constant or known values</a:t>
            </a:r>
          </a:p>
          <a:p>
            <a:pPr lvl="1"/>
            <a:r>
              <a:rPr lang="en-US" dirty="0"/>
              <a:t>For example:</a:t>
            </a:r>
          </a:p>
          <a:p>
            <a:pPr lvl="2"/>
            <a:r>
              <a:rPr lang="en-US" dirty="0" err="1"/>
              <a:t>parentid</a:t>
            </a:r>
            <a:r>
              <a:rPr lang="en-US" dirty="0"/>
              <a:t>=‘slide-list-container’</a:t>
            </a:r>
          </a:p>
          <a:p>
            <a:pPr lvl="2"/>
            <a:r>
              <a:rPr lang="en-US" dirty="0"/>
              <a:t>tag=‘A’</a:t>
            </a:r>
          </a:p>
          <a:p>
            <a:pPr lvl="2"/>
            <a:r>
              <a:rPr lang="en-US" dirty="0" err="1"/>
              <a:t>aaname</a:t>
            </a:r>
            <a:r>
              <a:rPr lang="en-US" dirty="0"/>
              <a:t>=‘Details’</a:t>
            </a:r>
          </a:p>
          <a:p>
            <a:pPr lvl="2"/>
            <a:r>
              <a:rPr lang="en-US" dirty="0"/>
              <a:t>class=‘</a:t>
            </a:r>
            <a:r>
              <a:rPr lang="en-US" dirty="0" err="1"/>
              <a:t>btn-dwnl</a:t>
            </a:r>
            <a:r>
              <a:rPr lang="en-US" dirty="0"/>
              <a:t>’</a:t>
            </a:r>
          </a:p>
          <a:p>
            <a:pPr marL="685800" lvl="2">
              <a:spcBef>
                <a:spcPts val="1000"/>
              </a:spcBef>
            </a:pPr>
            <a:endParaRPr lang="en-US" sz="2400" dirty="0"/>
          </a:p>
          <a:p>
            <a:pPr lvl="1"/>
            <a:endParaRPr lang="ta-IN" dirty="0"/>
          </a:p>
        </p:txBody>
      </p:sp>
    </p:spTree>
    <p:extLst>
      <p:ext uri="{BB962C8B-B14F-4D97-AF65-F5344CB8AC3E}">
        <p14:creationId xmlns:p14="http://schemas.microsoft.com/office/powerpoint/2010/main" val="351011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4960-204B-4A0F-93CC-35F39639A788}"/>
              </a:ext>
            </a:extLst>
          </p:cNvPr>
          <p:cNvSpPr>
            <a:spLocks noGrp="1"/>
          </p:cNvSpPr>
          <p:nvPr>
            <p:ph type="title"/>
          </p:nvPr>
        </p:nvSpPr>
        <p:spPr/>
        <p:txBody>
          <a:bodyPr/>
          <a:lstStyle/>
          <a:p>
            <a:r>
              <a:rPr lang="en-US" b="1" dirty="0"/>
              <a:t>The </a:t>
            </a:r>
            <a:r>
              <a:rPr lang="en-US" b="1" dirty="0" err="1"/>
              <a:t>UiExplorer</a:t>
            </a:r>
            <a:endParaRPr lang="ta-IN" b="1" dirty="0"/>
          </a:p>
        </p:txBody>
      </p:sp>
      <p:sp>
        <p:nvSpPr>
          <p:cNvPr id="3" name="Content Placeholder 2">
            <a:extLst>
              <a:ext uri="{FF2B5EF4-FFF2-40B4-BE49-F238E27FC236}">
                <a16:creationId xmlns:a16="http://schemas.microsoft.com/office/drawing/2014/main" id="{BA407550-03A3-46FB-9A24-A615997EAC09}"/>
              </a:ext>
            </a:extLst>
          </p:cNvPr>
          <p:cNvSpPr>
            <a:spLocks noGrp="1"/>
          </p:cNvSpPr>
          <p:nvPr>
            <p:ph idx="1"/>
          </p:nvPr>
        </p:nvSpPr>
        <p:spPr/>
        <p:txBody>
          <a:bodyPr/>
          <a:lstStyle/>
          <a:p>
            <a:r>
              <a:rPr lang="en-US" dirty="0"/>
              <a:t>The UI Explorer is the functionality in UiPath Studio that allows analyzing and editing selectors. It contains a status button showing users the state of the selector, a Visual Tree Panel that displays a navigable UI of each application running at that moment, as well as the selected UI element. The UI Explorer displays all the available tags and attributes and gives the option to check them in or out.</a:t>
            </a:r>
          </a:p>
          <a:p>
            <a:r>
              <a:rPr lang="en-US" b="1" dirty="0"/>
              <a:t>Type of Selectors</a:t>
            </a:r>
          </a:p>
          <a:p>
            <a:pPr lvl="1"/>
            <a:r>
              <a:rPr lang="en-US" dirty="0"/>
              <a:t>Full Selector</a:t>
            </a:r>
          </a:p>
          <a:p>
            <a:pPr lvl="1"/>
            <a:r>
              <a:rPr lang="en-US" dirty="0"/>
              <a:t>Partial </a:t>
            </a:r>
            <a:r>
              <a:rPr lang="en-US" dirty="0" err="1"/>
              <a:t>Seletor</a:t>
            </a:r>
            <a:endParaRPr lang="en-US" dirty="0"/>
          </a:p>
        </p:txBody>
      </p:sp>
    </p:spTree>
    <p:extLst>
      <p:ext uri="{BB962C8B-B14F-4D97-AF65-F5344CB8AC3E}">
        <p14:creationId xmlns:p14="http://schemas.microsoft.com/office/powerpoint/2010/main" val="57952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30F7-7912-4D29-A044-69D59425F3E0}"/>
              </a:ext>
            </a:extLst>
          </p:cNvPr>
          <p:cNvSpPr>
            <a:spLocks noGrp="1"/>
          </p:cNvSpPr>
          <p:nvPr>
            <p:ph type="title"/>
          </p:nvPr>
        </p:nvSpPr>
        <p:spPr/>
        <p:txBody>
          <a:bodyPr/>
          <a:lstStyle/>
          <a:p>
            <a:r>
              <a:rPr lang="en-US" b="1" dirty="0"/>
              <a:t>When are partial or full selectors used?</a:t>
            </a:r>
            <a:br>
              <a:rPr lang="en-US" b="1" dirty="0"/>
            </a:br>
            <a:endParaRPr lang="ta-IN" dirty="0"/>
          </a:p>
        </p:txBody>
      </p:sp>
      <p:sp>
        <p:nvSpPr>
          <p:cNvPr id="3" name="Content Placeholder 2">
            <a:extLst>
              <a:ext uri="{FF2B5EF4-FFF2-40B4-BE49-F238E27FC236}">
                <a16:creationId xmlns:a16="http://schemas.microsoft.com/office/drawing/2014/main" id="{76552DE6-9FC3-40D4-B3A9-6BE5044633F7}"/>
              </a:ext>
            </a:extLst>
          </p:cNvPr>
          <p:cNvSpPr>
            <a:spLocks noGrp="1"/>
          </p:cNvSpPr>
          <p:nvPr>
            <p:ph idx="1"/>
          </p:nvPr>
        </p:nvSpPr>
        <p:spPr/>
        <p:txBody>
          <a:bodyPr/>
          <a:lstStyle/>
          <a:p>
            <a:r>
              <a:rPr lang="en-US" dirty="0"/>
              <a:t>The best example of using a </a:t>
            </a:r>
            <a:r>
              <a:rPr lang="en-US" b="1" dirty="0"/>
              <a:t>Partial Selector</a:t>
            </a:r>
            <a:r>
              <a:rPr lang="en-US" dirty="0"/>
              <a:t> would be a simple automation where the deployed workflow only performs actions in the </a:t>
            </a:r>
            <a:r>
              <a:rPr lang="en-US" b="1" dirty="0"/>
              <a:t>same application</a:t>
            </a:r>
            <a:r>
              <a:rPr lang="en-US" dirty="0"/>
              <a:t> without shifting through multiple windows like a simple CRM.</a:t>
            </a:r>
          </a:p>
          <a:p>
            <a:r>
              <a:rPr lang="en-US" dirty="0"/>
              <a:t>On the other hand if the workflow would be required to interact with </a:t>
            </a:r>
            <a:r>
              <a:rPr lang="en-US" b="1" dirty="0"/>
              <a:t>multiple windows</a:t>
            </a:r>
            <a:r>
              <a:rPr lang="en-US" dirty="0"/>
              <a:t> like the same </a:t>
            </a:r>
            <a:r>
              <a:rPr lang="en-US" b="1" dirty="0"/>
              <a:t>CRM and a document</a:t>
            </a:r>
            <a:r>
              <a:rPr lang="en-US" dirty="0"/>
              <a:t>, which would make the UI elements required in this particular example dispersed in </a:t>
            </a:r>
            <a:r>
              <a:rPr lang="en-US" b="1" dirty="0"/>
              <a:t>multiple windows</a:t>
            </a:r>
            <a:r>
              <a:rPr lang="en-US" dirty="0"/>
              <a:t>, a </a:t>
            </a:r>
            <a:r>
              <a:rPr lang="en-US" b="1" dirty="0"/>
              <a:t>Full Selector</a:t>
            </a:r>
            <a:r>
              <a:rPr lang="en-US" dirty="0"/>
              <a:t> would be required.</a:t>
            </a:r>
            <a:endParaRPr lang="ta-IN" dirty="0"/>
          </a:p>
        </p:txBody>
      </p:sp>
    </p:spTree>
    <p:extLst>
      <p:ext uri="{BB962C8B-B14F-4D97-AF65-F5344CB8AC3E}">
        <p14:creationId xmlns:p14="http://schemas.microsoft.com/office/powerpoint/2010/main" val="400098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26B5-099F-4CA2-AD9E-D5EB498A3BFB}"/>
              </a:ext>
            </a:extLst>
          </p:cNvPr>
          <p:cNvSpPr>
            <a:spLocks noGrp="1"/>
          </p:cNvSpPr>
          <p:nvPr>
            <p:ph type="title"/>
          </p:nvPr>
        </p:nvSpPr>
        <p:spPr/>
        <p:txBody>
          <a:bodyPr/>
          <a:lstStyle/>
          <a:p>
            <a:r>
              <a:rPr lang="en-US" b="1" dirty="0"/>
              <a:t>Practice 1 - Get and Sort Data</a:t>
            </a:r>
            <a:br>
              <a:rPr lang="en-US" b="1" dirty="0"/>
            </a:br>
            <a:endParaRPr lang="ta-IN" dirty="0"/>
          </a:p>
        </p:txBody>
      </p:sp>
      <p:sp>
        <p:nvSpPr>
          <p:cNvPr id="3" name="Content Placeholder 2">
            <a:extLst>
              <a:ext uri="{FF2B5EF4-FFF2-40B4-BE49-F238E27FC236}">
                <a16:creationId xmlns:a16="http://schemas.microsoft.com/office/drawing/2014/main" id="{954CA344-4BA4-4669-A1DF-9A70DD7582D6}"/>
              </a:ext>
            </a:extLst>
          </p:cNvPr>
          <p:cNvSpPr>
            <a:spLocks noGrp="1"/>
          </p:cNvSpPr>
          <p:nvPr>
            <p:ph idx="1"/>
          </p:nvPr>
        </p:nvSpPr>
        <p:spPr/>
        <p:txBody>
          <a:bodyPr>
            <a:normAutofit fontScale="92500" lnSpcReduction="20000"/>
          </a:bodyPr>
          <a:lstStyle/>
          <a:p>
            <a:r>
              <a:rPr lang="en-US" dirty="0"/>
              <a:t>Create a workflow that generates 10 fake names along with their details and then sorts them in an excel file that will be organized in 5 columns namely: Name, Phone, Birth-date, Email-Address and City, State, Zip. After sorting all the details, the workflow should continue to save the excel file in a specified folder.</a:t>
            </a:r>
          </a:p>
          <a:p>
            <a:r>
              <a:rPr lang="en-US" b="1" dirty="0"/>
              <a:t>Notes:</a:t>
            </a:r>
            <a:r>
              <a:rPr lang="en-US" dirty="0"/>
              <a:t> </a:t>
            </a:r>
          </a:p>
          <a:p>
            <a:r>
              <a:rPr lang="en-US" dirty="0"/>
              <a:t>Use the </a:t>
            </a:r>
            <a:r>
              <a:rPr lang="en-US" dirty="0">
                <a:hlinkClick r:id="rId2"/>
              </a:rPr>
              <a:t>www.fakepersongenerator.com</a:t>
            </a:r>
            <a:r>
              <a:rPr lang="en-US" dirty="0"/>
              <a:t> site to generate the 10 fake names along with their details</a:t>
            </a:r>
          </a:p>
          <a:p>
            <a:r>
              <a:rPr lang="en-US" dirty="0"/>
              <a:t>All selectors must not contain </a:t>
            </a:r>
            <a:r>
              <a:rPr lang="en-US" dirty="0" err="1"/>
              <a:t>idx</a:t>
            </a:r>
            <a:r>
              <a:rPr lang="en-US" dirty="0"/>
              <a:t> attributes.</a:t>
            </a:r>
          </a:p>
          <a:p>
            <a:r>
              <a:rPr lang="en-US" dirty="0"/>
              <a:t>All of the activities starting with the first record generation to the last activity which is saving the excel file in a specific folder should be processed in one workflow execution.</a:t>
            </a:r>
          </a:p>
          <a:p>
            <a:endParaRPr lang="ta-IN" dirty="0"/>
          </a:p>
        </p:txBody>
      </p:sp>
    </p:spTree>
    <p:extLst>
      <p:ext uri="{BB962C8B-B14F-4D97-AF65-F5344CB8AC3E}">
        <p14:creationId xmlns:p14="http://schemas.microsoft.com/office/powerpoint/2010/main" val="135674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C728-A9AF-4899-87DE-947BA968D76F}"/>
              </a:ext>
            </a:extLst>
          </p:cNvPr>
          <p:cNvSpPr>
            <a:spLocks noGrp="1"/>
          </p:cNvSpPr>
          <p:nvPr>
            <p:ph type="title"/>
          </p:nvPr>
        </p:nvSpPr>
        <p:spPr/>
        <p:txBody>
          <a:bodyPr/>
          <a:lstStyle/>
          <a:p>
            <a:r>
              <a:rPr lang="en-US" b="1" dirty="0"/>
              <a:t>Practice 2 - Set Data</a:t>
            </a:r>
            <a:br>
              <a:rPr lang="en-US" b="1" dirty="0"/>
            </a:br>
            <a:endParaRPr lang="ta-IN" dirty="0"/>
          </a:p>
        </p:txBody>
      </p:sp>
      <p:sp>
        <p:nvSpPr>
          <p:cNvPr id="3" name="Content Placeholder 2">
            <a:extLst>
              <a:ext uri="{FF2B5EF4-FFF2-40B4-BE49-F238E27FC236}">
                <a16:creationId xmlns:a16="http://schemas.microsoft.com/office/drawing/2014/main" id="{BF056337-5FF5-4888-9C8D-E95D0ACD8657}"/>
              </a:ext>
            </a:extLst>
          </p:cNvPr>
          <p:cNvSpPr>
            <a:spLocks noGrp="1"/>
          </p:cNvSpPr>
          <p:nvPr>
            <p:ph idx="1"/>
          </p:nvPr>
        </p:nvSpPr>
        <p:spPr>
          <a:xfrm>
            <a:off x="838200" y="1068512"/>
            <a:ext cx="10515600" cy="5108451"/>
          </a:xfrm>
        </p:spPr>
        <p:txBody>
          <a:bodyPr/>
          <a:lstStyle/>
          <a:p>
            <a:r>
              <a:rPr lang="en-US" dirty="0"/>
              <a:t>Create a workflow that fills in the fields of a website with organized data that will be taken from an Excel file provided herein. It contains the following data: CompanyName, </a:t>
            </a:r>
            <a:r>
              <a:rPr lang="en-US" dirty="0" err="1"/>
              <a:t>RoleInCompany</a:t>
            </a:r>
            <a:r>
              <a:rPr lang="en-US" dirty="0"/>
              <a:t>, Address, Email, </a:t>
            </a:r>
            <a:r>
              <a:rPr lang="en-US" dirty="0" err="1"/>
              <a:t>FullName</a:t>
            </a:r>
            <a:r>
              <a:rPr lang="en-US" dirty="0"/>
              <a:t>, </a:t>
            </a:r>
            <a:r>
              <a:rPr lang="en-US" dirty="0" err="1"/>
              <a:t>PhoneNumber</a:t>
            </a:r>
            <a:r>
              <a:rPr lang="en-US" dirty="0"/>
              <a:t>.</a:t>
            </a:r>
          </a:p>
          <a:p>
            <a:r>
              <a:rPr lang="en-US" dirty="0"/>
              <a:t>Web :http://rpachallenge.com/</a:t>
            </a:r>
          </a:p>
          <a:p>
            <a:r>
              <a:rPr lang="en-US" b="1" dirty="0"/>
              <a:t>Notes</a:t>
            </a:r>
            <a:r>
              <a:rPr lang="en-US" dirty="0"/>
              <a:t>: </a:t>
            </a:r>
          </a:p>
          <a:p>
            <a:pPr lvl="1"/>
            <a:r>
              <a:rPr lang="en-US" dirty="0"/>
              <a:t>The first and last name has to be obtained form the full name column of the excel file.</a:t>
            </a:r>
          </a:p>
          <a:p>
            <a:pPr lvl="1"/>
            <a:r>
              <a:rPr lang="en-US" dirty="0"/>
              <a:t>Use only anchor-based selectors for this exercise.</a:t>
            </a:r>
          </a:p>
          <a:p>
            <a:endParaRPr lang="ta-IN" dirty="0"/>
          </a:p>
        </p:txBody>
      </p:sp>
    </p:spTree>
    <p:extLst>
      <p:ext uri="{BB962C8B-B14F-4D97-AF65-F5344CB8AC3E}">
        <p14:creationId xmlns:p14="http://schemas.microsoft.com/office/powerpoint/2010/main" val="393038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0F15-7803-435E-B979-41EDE8784D5D}"/>
              </a:ext>
            </a:extLst>
          </p:cNvPr>
          <p:cNvSpPr>
            <a:spLocks noGrp="1"/>
          </p:cNvSpPr>
          <p:nvPr>
            <p:ph type="title"/>
          </p:nvPr>
        </p:nvSpPr>
        <p:spPr/>
        <p:txBody>
          <a:bodyPr/>
          <a:lstStyle/>
          <a:p>
            <a:r>
              <a:rPr lang="en-US" b="1" dirty="0"/>
              <a:t>Practice 3 - Highlight WFT Type Items on ACME</a:t>
            </a:r>
            <a:br>
              <a:rPr lang="en-US" b="1" dirty="0"/>
            </a:br>
            <a:endParaRPr lang="ta-IN" dirty="0"/>
          </a:p>
        </p:txBody>
      </p:sp>
      <p:sp>
        <p:nvSpPr>
          <p:cNvPr id="3" name="Content Placeholder 2">
            <a:extLst>
              <a:ext uri="{FF2B5EF4-FFF2-40B4-BE49-F238E27FC236}">
                <a16:creationId xmlns:a16="http://schemas.microsoft.com/office/drawing/2014/main" id="{7AF3ABE4-6BB1-49E9-A280-4FB578007EF0}"/>
              </a:ext>
            </a:extLst>
          </p:cNvPr>
          <p:cNvSpPr>
            <a:spLocks noGrp="1"/>
          </p:cNvSpPr>
          <p:nvPr>
            <p:ph idx="1"/>
          </p:nvPr>
        </p:nvSpPr>
        <p:spPr/>
        <p:txBody>
          <a:bodyPr/>
          <a:lstStyle/>
          <a:p>
            <a:r>
              <a:rPr lang="en-US" dirty="0"/>
              <a:t>Create a workflow that can highlight each specific type of workflow on the ACME Test website (www.acme-test.com). </a:t>
            </a:r>
          </a:p>
          <a:p>
            <a:r>
              <a:rPr lang="en-US" dirty="0"/>
              <a:t>Notes: </a:t>
            </a:r>
          </a:p>
          <a:p>
            <a:pPr lvl="1"/>
            <a:r>
              <a:rPr lang="en-US" dirty="0"/>
              <a:t>You will need an ACME account for this exercise. If you don’t have it, make sure you create it</a:t>
            </a:r>
          </a:p>
          <a:p>
            <a:pPr lvl="1"/>
            <a:r>
              <a:rPr lang="en-US" dirty="0"/>
              <a:t>Before starting the exercise, make sure you go to User Options and Reset Test Data.</a:t>
            </a:r>
          </a:p>
          <a:p>
            <a:pPr lvl="1"/>
            <a:r>
              <a:rPr lang="en-US" dirty="0"/>
              <a:t>Give the user the option to choose between the WI1, WI2, WI3, WI4 and WI5 types of workflows</a:t>
            </a:r>
          </a:p>
          <a:p>
            <a:endParaRPr lang="ta-IN" dirty="0"/>
          </a:p>
        </p:txBody>
      </p:sp>
    </p:spTree>
    <p:extLst>
      <p:ext uri="{BB962C8B-B14F-4D97-AF65-F5344CB8AC3E}">
        <p14:creationId xmlns:p14="http://schemas.microsoft.com/office/powerpoint/2010/main" val="167864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635E-634D-46D7-8CDD-12E25E3A8510}"/>
              </a:ext>
            </a:extLst>
          </p:cNvPr>
          <p:cNvSpPr>
            <a:spLocks noGrp="1"/>
          </p:cNvSpPr>
          <p:nvPr>
            <p:ph type="title"/>
          </p:nvPr>
        </p:nvSpPr>
        <p:spPr/>
        <p:txBody>
          <a:bodyPr/>
          <a:lstStyle/>
          <a:p>
            <a:r>
              <a:rPr lang="en-US" dirty="0"/>
              <a:t>Quiz 01/10</a:t>
            </a:r>
            <a:endParaRPr lang="ta-IN" dirty="0"/>
          </a:p>
        </p:txBody>
      </p:sp>
      <p:pic>
        <p:nvPicPr>
          <p:cNvPr id="4" name="Content Placeholder 3">
            <a:extLst>
              <a:ext uri="{FF2B5EF4-FFF2-40B4-BE49-F238E27FC236}">
                <a16:creationId xmlns:a16="http://schemas.microsoft.com/office/drawing/2014/main" id="{14EBA230-10C0-4EDC-95F4-D9CF2BB31056}"/>
              </a:ext>
            </a:extLst>
          </p:cNvPr>
          <p:cNvPicPr>
            <a:picLocks noGrp="1" noChangeAspect="1"/>
          </p:cNvPicPr>
          <p:nvPr>
            <p:ph idx="1"/>
          </p:nvPr>
        </p:nvPicPr>
        <p:blipFill>
          <a:blip r:embed="rId2"/>
          <a:stretch>
            <a:fillRect/>
          </a:stretch>
        </p:blipFill>
        <p:spPr>
          <a:xfrm>
            <a:off x="750013" y="1315092"/>
            <a:ext cx="8578303" cy="4267433"/>
          </a:xfrm>
          <a:prstGeom prst="rect">
            <a:avLst/>
          </a:prstGeom>
        </p:spPr>
      </p:pic>
      <p:sp>
        <p:nvSpPr>
          <p:cNvPr id="3" name="Rectangle 2">
            <a:extLst>
              <a:ext uri="{FF2B5EF4-FFF2-40B4-BE49-F238E27FC236}">
                <a16:creationId xmlns:a16="http://schemas.microsoft.com/office/drawing/2014/main" id="{2EE6CD0D-F7BB-4323-BEA4-7B0CB58A8070}"/>
              </a:ext>
            </a:extLst>
          </p:cNvPr>
          <p:cNvSpPr/>
          <p:nvPr/>
        </p:nvSpPr>
        <p:spPr>
          <a:xfrm>
            <a:off x="1232899" y="3061699"/>
            <a:ext cx="2578813" cy="5548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24301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BD08-2C62-40F1-ABF8-422570281E38}"/>
              </a:ext>
            </a:extLst>
          </p:cNvPr>
          <p:cNvSpPr>
            <a:spLocks noGrp="1"/>
          </p:cNvSpPr>
          <p:nvPr>
            <p:ph type="title"/>
          </p:nvPr>
        </p:nvSpPr>
        <p:spPr/>
        <p:txBody>
          <a:bodyPr/>
          <a:lstStyle/>
          <a:p>
            <a:r>
              <a:rPr lang="en-US" dirty="0"/>
              <a:t>Quiz 02/10</a:t>
            </a:r>
            <a:endParaRPr lang="ta-IN" dirty="0"/>
          </a:p>
        </p:txBody>
      </p:sp>
      <p:pic>
        <p:nvPicPr>
          <p:cNvPr id="4" name="Content Placeholder 3">
            <a:extLst>
              <a:ext uri="{FF2B5EF4-FFF2-40B4-BE49-F238E27FC236}">
                <a16:creationId xmlns:a16="http://schemas.microsoft.com/office/drawing/2014/main" id="{488654F7-E711-4596-B6F6-40605BA7578E}"/>
              </a:ext>
            </a:extLst>
          </p:cNvPr>
          <p:cNvPicPr>
            <a:picLocks noGrp="1" noChangeAspect="1"/>
          </p:cNvPicPr>
          <p:nvPr>
            <p:ph idx="1"/>
          </p:nvPr>
        </p:nvPicPr>
        <p:blipFill>
          <a:blip r:embed="rId2"/>
          <a:stretch>
            <a:fillRect/>
          </a:stretch>
        </p:blipFill>
        <p:spPr>
          <a:xfrm>
            <a:off x="657546" y="1489753"/>
            <a:ext cx="8727923" cy="4400763"/>
          </a:xfrm>
          <a:prstGeom prst="rect">
            <a:avLst/>
          </a:prstGeom>
        </p:spPr>
      </p:pic>
      <p:sp>
        <p:nvSpPr>
          <p:cNvPr id="3" name="Rectangle 2">
            <a:extLst>
              <a:ext uri="{FF2B5EF4-FFF2-40B4-BE49-F238E27FC236}">
                <a16:creationId xmlns:a16="http://schemas.microsoft.com/office/drawing/2014/main" id="{10B58A44-B88E-4FD5-A263-29D28675996F}"/>
              </a:ext>
            </a:extLst>
          </p:cNvPr>
          <p:cNvSpPr/>
          <p:nvPr/>
        </p:nvSpPr>
        <p:spPr>
          <a:xfrm>
            <a:off x="1078787" y="5250094"/>
            <a:ext cx="4602822" cy="554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
        <p:nvSpPr>
          <p:cNvPr id="5" name="Rectangle 4">
            <a:extLst>
              <a:ext uri="{FF2B5EF4-FFF2-40B4-BE49-F238E27FC236}">
                <a16:creationId xmlns:a16="http://schemas.microsoft.com/office/drawing/2014/main" id="{F26970AC-7B0F-4180-B44E-F3021B2A8965}"/>
              </a:ext>
            </a:extLst>
          </p:cNvPr>
          <p:cNvSpPr/>
          <p:nvPr/>
        </p:nvSpPr>
        <p:spPr>
          <a:xfrm>
            <a:off x="1078787" y="3429000"/>
            <a:ext cx="4058292" cy="7012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3316139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725</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What are Selectors? </vt:lpstr>
      <vt:lpstr>Tags &amp; Attributes of Selectors </vt:lpstr>
      <vt:lpstr>The UiExplorer</vt:lpstr>
      <vt:lpstr>When are partial or full selectors used? </vt:lpstr>
      <vt:lpstr>Practice 1 - Get and Sort Data </vt:lpstr>
      <vt:lpstr>Practice 2 - Set Data </vt:lpstr>
      <vt:lpstr>Practice 3 - Highlight WFT Type Items on ACME </vt:lpstr>
      <vt:lpstr>Quiz 01/10</vt:lpstr>
      <vt:lpstr>Quiz 02/10</vt:lpstr>
      <vt:lpstr>Quiz 03/10</vt:lpstr>
      <vt:lpstr>Quiz 04/10</vt:lpstr>
      <vt:lpstr>Quiz 05/10</vt:lpstr>
      <vt:lpstr>Quiz 06/10</vt:lpstr>
      <vt:lpstr>Quiz 07/10</vt:lpstr>
      <vt:lpstr>Quiz 08/10</vt:lpstr>
      <vt:lpstr>Quiz 09/10</vt:lpstr>
      <vt:lpstr>Quiz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Ramadoss, Stalin</dc:creator>
  <cp:lastModifiedBy>Ramadoss, Stalin</cp:lastModifiedBy>
  <cp:revision>31</cp:revision>
  <dcterms:created xsi:type="dcterms:W3CDTF">2020-08-23T16:17:48Z</dcterms:created>
  <dcterms:modified xsi:type="dcterms:W3CDTF">2020-10-06T18:46:40Z</dcterms:modified>
</cp:coreProperties>
</file>