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B455-86FA-44A8-BACC-5032395BD7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F35DDB15-3B6B-454C-BEB8-A22A22AEB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8D9CDA26-AF32-48BB-A89F-AE054CB8A5A2}"/>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5" name="Footer Placeholder 4">
            <a:extLst>
              <a:ext uri="{FF2B5EF4-FFF2-40B4-BE49-F238E27FC236}">
                <a16:creationId xmlns:a16="http://schemas.microsoft.com/office/drawing/2014/main" id="{40453988-B1E6-4286-931F-A7EA0C5A8F3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BF487962-2570-4D29-92DA-46E5569CE1D3}"/>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58740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DFE0-3E20-4500-96B5-BA06B5FE75C8}"/>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874FCE31-6465-47BA-BB2C-BF9DFF6BF3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5588653A-876C-4B58-861A-E786F4D0BB4A}"/>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5" name="Footer Placeholder 4">
            <a:extLst>
              <a:ext uri="{FF2B5EF4-FFF2-40B4-BE49-F238E27FC236}">
                <a16:creationId xmlns:a16="http://schemas.microsoft.com/office/drawing/2014/main" id="{117CF21F-78F1-47FE-B4DB-4E8234B8A5B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D5B5BA2-6942-42BF-AA56-714666BB984E}"/>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55766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FA719-04E1-4E8C-9BA5-D9E1C4A90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8F6FD0AD-A8F4-49D9-A189-246B131BC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55D487DB-FAA5-409E-B773-A18371F41F93}"/>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5" name="Footer Placeholder 4">
            <a:extLst>
              <a:ext uri="{FF2B5EF4-FFF2-40B4-BE49-F238E27FC236}">
                <a16:creationId xmlns:a16="http://schemas.microsoft.com/office/drawing/2014/main" id="{DBAD7BCB-F727-4A6F-BC9C-7C527E0B0F07}"/>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6BAE34CA-8630-4896-93B1-D2E14E36ECD3}"/>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62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3539-BC05-4F6C-AB8C-0CCB39517A4C}"/>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5BD85238-0DFC-4DBA-9F90-FF1BF0CD0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A29F503C-B3CE-491E-A726-CC77457D458F}"/>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5" name="Footer Placeholder 4">
            <a:extLst>
              <a:ext uri="{FF2B5EF4-FFF2-40B4-BE49-F238E27FC236}">
                <a16:creationId xmlns:a16="http://schemas.microsoft.com/office/drawing/2014/main" id="{209F73BB-475E-46F9-914D-7592735EC9EA}"/>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D01E3FEB-1ED2-45AF-ACE3-5F791A009071}"/>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49651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2A3B-D575-43C4-9D79-C687B81C4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DE420A80-94E4-4BA8-99AB-584F1248C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FFA496-6A4F-4B81-A334-625CD97A9E9B}"/>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5" name="Footer Placeholder 4">
            <a:extLst>
              <a:ext uri="{FF2B5EF4-FFF2-40B4-BE49-F238E27FC236}">
                <a16:creationId xmlns:a16="http://schemas.microsoft.com/office/drawing/2014/main" id="{0EB98249-EC5D-4C86-B6D2-EAEA1B3F4D3C}"/>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6333396-5C04-4ABD-A2F1-D2555BD8F9DC}"/>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27006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AC6A-1D9B-4CEE-8F08-1993FC9F2B09}"/>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8CE572DF-558E-44FF-BCF1-6506078F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E531F14F-E048-4273-AFCA-9E34665135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E1D1FBEC-D0CC-40B4-83D4-49F12AE0A704}"/>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6" name="Footer Placeholder 5">
            <a:extLst>
              <a:ext uri="{FF2B5EF4-FFF2-40B4-BE49-F238E27FC236}">
                <a16:creationId xmlns:a16="http://schemas.microsoft.com/office/drawing/2014/main" id="{96B30CCF-C68E-4062-A35F-4CC9C54AECFE}"/>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48DD6FC2-E34D-401E-9CE9-159C37226778}"/>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93970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5099C-0D9E-4AAE-9F60-C2BAEF9D2D6A}"/>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1D2A72AB-D2B9-4DBC-BE2C-7B6B1AE5B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01536-8A4C-4451-8265-906A8A681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161C8935-7E79-4D6C-8535-307F481E7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01A46-2256-449D-8EB1-98D366A6C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2D9BB5CC-011B-46FF-9EA0-EF593A637CB1}"/>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8" name="Footer Placeholder 7">
            <a:extLst>
              <a:ext uri="{FF2B5EF4-FFF2-40B4-BE49-F238E27FC236}">
                <a16:creationId xmlns:a16="http://schemas.microsoft.com/office/drawing/2014/main" id="{2827B307-7451-4BB5-B3EC-7AF91E096B60}"/>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1924CA0D-2161-4B8E-9E62-8F22C399AF66}"/>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65923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38BC-1965-4DB2-9F71-EF88B1E485A8}"/>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320AB745-707D-4351-B351-E94759E83FD7}"/>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4" name="Footer Placeholder 3">
            <a:extLst>
              <a:ext uri="{FF2B5EF4-FFF2-40B4-BE49-F238E27FC236}">
                <a16:creationId xmlns:a16="http://schemas.microsoft.com/office/drawing/2014/main" id="{52EEC30E-888C-4C27-9385-2581D898467B}"/>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2C615DBF-76AF-40D7-B218-A6262A979DB2}"/>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76877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32241-3831-47B3-8B43-EFBC26C784AC}"/>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3" name="Footer Placeholder 2">
            <a:extLst>
              <a:ext uri="{FF2B5EF4-FFF2-40B4-BE49-F238E27FC236}">
                <a16:creationId xmlns:a16="http://schemas.microsoft.com/office/drawing/2014/main" id="{3F9F9609-7686-4531-981D-3B4E183B317D}"/>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C0D538CD-E5B3-428A-A157-9A9CA2B4C50A}"/>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249553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E539-EE68-4BE8-8E44-8682B51A0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7EA99101-024E-4FC6-B334-39A8BC6F7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25A11A18-2930-4E93-9F94-A7674D199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31DFE-515E-477D-B0AC-246ABA27415E}"/>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6" name="Footer Placeholder 5">
            <a:extLst>
              <a:ext uri="{FF2B5EF4-FFF2-40B4-BE49-F238E27FC236}">
                <a16:creationId xmlns:a16="http://schemas.microsoft.com/office/drawing/2014/main" id="{1391C6E6-D376-4742-8A19-9558884436D3}"/>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15C7FDB8-E27C-4E5E-8BA4-F3C457F62184}"/>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14444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E59E-1656-4887-B1B6-4DABEAEE6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65E682C8-84F8-446A-AF55-F12C61882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B141907C-0933-4535-875A-BE6DA5807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AC828-F8FA-4651-9DD0-0BFCABCA2CDD}"/>
              </a:ext>
            </a:extLst>
          </p:cNvPr>
          <p:cNvSpPr>
            <a:spLocks noGrp="1"/>
          </p:cNvSpPr>
          <p:nvPr>
            <p:ph type="dt" sz="half" idx="10"/>
          </p:nvPr>
        </p:nvSpPr>
        <p:spPr/>
        <p:txBody>
          <a:bodyPr/>
          <a:lstStyle/>
          <a:p>
            <a:fld id="{79C48E56-DBC2-4704-9DD2-4EC938B27BFA}" type="datetimeFigureOut">
              <a:rPr lang="ta-IN" smtClean="0"/>
              <a:t>06-10-2020</a:t>
            </a:fld>
            <a:endParaRPr lang="ta-IN"/>
          </a:p>
        </p:txBody>
      </p:sp>
      <p:sp>
        <p:nvSpPr>
          <p:cNvPr id="6" name="Footer Placeholder 5">
            <a:extLst>
              <a:ext uri="{FF2B5EF4-FFF2-40B4-BE49-F238E27FC236}">
                <a16:creationId xmlns:a16="http://schemas.microsoft.com/office/drawing/2014/main" id="{1213775C-1D2C-4305-9AD6-D1648439B03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2BF717EE-875B-4283-9821-227EE385399D}"/>
              </a:ext>
            </a:extLst>
          </p:cNvPr>
          <p:cNvSpPr>
            <a:spLocks noGrp="1"/>
          </p:cNvSpPr>
          <p:nvPr>
            <p:ph type="sldNum" sz="quarter" idx="12"/>
          </p:nvPr>
        </p:nvSpPr>
        <p:spPr/>
        <p:txBody>
          <a:bodyPr/>
          <a:lstStyle/>
          <a:p>
            <a:fld id="{C090877F-956A-40C7-A17B-E0C93E950CFC}" type="slidenum">
              <a:rPr lang="ta-IN" smtClean="0"/>
              <a:t>‹#›</a:t>
            </a:fld>
            <a:endParaRPr lang="ta-IN"/>
          </a:p>
        </p:txBody>
      </p:sp>
    </p:spTree>
    <p:extLst>
      <p:ext uri="{BB962C8B-B14F-4D97-AF65-F5344CB8AC3E}">
        <p14:creationId xmlns:p14="http://schemas.microsoft.com/office/powerpoint/2010/main" val="382455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E6CCD-4ACE-472A-91A5-ACCD4378E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4293D9D9-90D9-4A8E-A506-DB08FB8DB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2F909083-037E-4E6F-92EE-D3962E17BE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48E56-DBC2-4704-9DD2-4EC938B27BFA}" type="datetimeFigureOut">
              <a:rPr lang="ta-IN" smtClean="0"/>
              <a:t>06-10-2020</a:t>
            </a:fld>
            <a:endParaRPr lang="ta-IN"/>
          </a:p>
        </p:txBody>
      </p:sp>
      <p:sp>
        <p:nvSpPr>
          <p:cNvPr id="5" name="Footer Placeholder 4">
            <a:extLst>
              <a:ext uri="{FF2B5EF4-FFF2-40B4-BE49-F238E27FC236}">
                <a16:creationId xmlns:a16="http://schemas.microsoft.com/office/drawing/2014/main" id="{1C118F46-B6D0-41E1-8607-27736594A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BC3FB5E6-7365-46E5-8F13-31BB42AD3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0877F-956A-40C7-A17B-E0C93E950CFC}" type="slidenum">
              <a:rPr lang="ta-IN" smtClean="0"/>
              <a:t>‹#›</a:t>
            </a:fld>
            <a:endParaRPr lang="ta-IN"/>
          </a:p>
        </p:txBody>
      </p:sp>
    </p:spTree>
    <p:extLst>
      <p:ext uri="{BB962C8B-B14F-4D97-AF65-F5344CB8AC3E}">
        <p14:creationId xmlns:p14="http://schemas.microsoft.com/office/powerpoint/2010/main" val="334141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C345-09EC-48BE-B3E2-EF2EAED2B42C}"/>
              </a:ext>
            </a:extLst>
          </p:cNvPr>
          <p:cNvSpPr>
            <a:spLocks noGrp="1"/>
          </p:cNvSpPr>
          <p:nvPr>
            <p:ph type="title"/>
          </p:nvPr>
        </p:nvSpPr>
        <p:spPr/>
        <p:txBody>
          <a:bodyPr/>
          <a:lstStyle/>
          <a:p>
            <a:r>
              <a:rPr lang="en-US" dirty="0"/>
              <a:t>Error and Exception</a:t>
            </a:r>
            <a:endParaRPr lang="ta-IN" dirty="0"/>
          </a:p>
        </p:txBody>
      </p:sp>
      <p:sp>
        <p:nvSpPr>
          <p:cNvPr id="3" name="Content Placeholder 2">
            <a:extLst>
              <a:ext uri="{FF2B5EF4-FFF2-40B4-BE49-F238E27FC236}">
                <a16:creationId xmlns:a16="http://schemas.microsoft.com/office/drawing/2014/main" id="{2D9A2907-D53F-428A-A706-6E12B05526F6}"/>
              </a:ext>
            </a:extLst>
          </p:cNvPr>
          <p:cNvSpPr>
            <a:spLocks noGrp="1"/>
          </p:cNvSpPr>
          <p:nvPr>
            <p:ph idx="1"/>
          </p:nvPr>
        </p:nvSpPr>
        <p:spPr/>
        <p:txBody>
          <a:bodyPr>
            <a:normAutofit fontScale="77500" lnSpcReduction="20000"/>
          </a:bodyPr>
          <a:lstStyle/>
          <a:p>
            <a:pPr fontAlgn="base"/>
            <a:r>
              <a:rPr lang="en-US" b="1" dirty="0"/>
              <a:t>Errors</a:t>
            </a:r>
          </a:p>
          <a:p>
            <a:pPr lvl="1" fontAlgn="base"/>
            <a:r>
              <a:rPr lang="en-US" dirty="0"/>
              <a:t>Errors are events that a particular program can’t normally deal with. There are different types of errors, based on what's causing them - for example: </a:t>
            </a:r>
          </a:p>
          <a:p>
            <a:pPr lvl="1" fontAlgn="base"/>
            <a:r>
              <a:rPr lang="en-US" b="1" dirty="0"/>
              <a:t>Syntax errors</a:t>
            </a:r>
            <a:r>
              <a:rPr lang="en-US" dirty="0"/>
              <a:t>, where the compiler/interpreter cannot parse the written code into meaningful computer instructions;</a:t>
            </a:r>
          </a:p>
          <a:p>
            <a:pPr lvl="1" fontAlgn="base"/>
            <a:r>
              <a:rPr lang="en-US" b="1" dirty="0"/>
              <a:t>User errors</a:t>
            </a:r>
            <a:r>
              <a:rPr lang="en-US" dirty="0"/>
              <a:t>, where the software determines that the user’s input is not acceptable for some reason;</a:t>
            </a:r>
          </a:p>
          <a:p>
            <a:pPr lvl="1" fontAlgn="base"/>
            <a:r>
              <a:rPr lang="en-US" b="1" dirty="0"/>
              <a:t>Programming errors</a:t>
            </a:r>
            <a:r>
              <a:rPr lang="en-US" dirty="0"/>
              <a:t>, where the program contains no syntax errors, but does not produce the expected results. This are often called bugs.</a:t>
            </a:r>
          </a:p>
          <a:p>
            <a:pPr fontAlgn="base"/>
            <a:r>
              <a:rPr lang="en-US" b="1" dirty="0"/>
              <a:t>Exceptions</a:t>
            </a:r>
          </a:p>
          <a:p>
            <a:pPr fontAlgn="base"/>
            <a:r>
              <a:rPr lang="en-US" dirty="0"/>
              <a:t>Exceptions are events that are recognized (caught) by the program, categorized and handled. More specifically, there is a routine configured by the developer that is activated when an exception is caught. Sometimes, the handling mechanism can be simply stopping the execution.</a:t>
            </a:r>
          </a:p>
          <a:p>
            <a:pPr fontAlgn="base"/>
            <a:r>
              <a:rPr lang="en-US" dirty="0"/>
              <a:t>Some of the exceptions are linked to the systems used, while others are linked to the logic of the business process.</a:t>
            </a:r>
          </a:p>
          <a:p>
            <a:endParaRPr lang="ta-IN" dirty="0"/>
          </a:p>
        </p:txBody>
      </p:sp>
    </p:spTree>
    <p:extLst>
      <p:ext uri="{BB962C8B-B14F-4D97-AF65-F5344CB8AC3E}">
        <p14:creationId xmlns:p14="http://schemas.microsoft.com/office/powerpoint/2010/main" val="299489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AA6A-FCE7-46F9-A83D-7681CEE5CFD2}"/>
              </a:ext>
            </a:extLst>
          </p:cNvPr>
          <p:cNvSpPr>
            <a:spLocks noGrp="1"/>
          </p:cNvSpPr>
          <p:nvPr>
            <p:ph type="title"/>
          </p:nvPr>
        </p:nvSpPr>
        <p:spPr/>
        <p:txBody>
          <a:bodyPr/>
          <a:lstStyle/>
          <a:p>
            <a:r>
              <a:rPr lang="en-IN" dirty="0"/>
              <a:t>Quiz 02/07</a:t>
            </a:r>
            <a:endParaRPr lang="ta-IN" dirty="0"/>
          </a:p>
        </p:txBody>
      </p:sp>
      <p:pic>
        <p:nvPicPr>
          <p:cNvPr id="4" name="Content Placeholder 3">
            <a:extLst>
              <a:ext uri="{FF2B5EF4-FFF2-40B4-BE49-F238E27FC236}">
                <a16:creationId xmlns:a16="http://schemas.microsoft.com/office/drawing/2014/main" id="{378C289B-A8AC-4C15-8D2E-3FDAA2DD50D3}"/>
              </a:ext>
            </a:extLst>
          </p:cNvPr>
          <p:cNvPicPr>
            <a:picLocks noGrp="1" noChangeAspect="1"/>
          </p:cNvPicPr>
          <p:nvPr>
            <p:ph idx="1"/>
          </p:nvPr>
        </p:nvPicPr>
        <p:blipFill>
          <a:blip r:embed="rId2"/>
          <a:stretch>
            <a:fillRect/>
          </a:stretch>
        </p:blipFill>
        <p:spPr>
          <a:xfrm>
            <a:off x="297455" y="1200839"/>
            <a:ext cx="8573637" cy="4156249"/>
          </a:xfrm>
          <a:prstGeom prst="rect">
            <a:avLst/>
          </a:prstGeom>
        </p:spPr>
      </p:pic>
      <p:sp>
        <p:nvSpPr>
          <p:cNvPr id="3" name="Rectangle 2">
            <a:extLst>
              <a:ext uri="{FF2B5EF4-FFF2-40B4-BE49-F238E27FC236}">
                <a16:creationId xmlns:a16="http://schemas.microsoft.com/office/drawing/2014/main" id="{F1F45735-1519-4EB7-9C62-0FAB1B3E7429}"/>
              </a:ext>
            </a:extLst>
          </p:cNvPr>
          <p:cNvSpPr/>
          <p:nvPr/>
        </p:nvSpPr>
        <p:spPr>
          <a:xfrm>
            <a:off x="1130157" y="4623371"/>
            <a:ext cx="4551452" cy="544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08463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119B-F605-453B-A9EF-A73CC4F83C76}"/>
              </a:ext>
            </a:extLst>
          </p:cNvPr>
          <p:cNvSpPr>
            <a:spLocks noGrp="1"/>
          </p:cNvSpPr>
          <p:nvPr>
            <p:ph type="title"/>
          </p:nvPr>
        </p:nvSpPr>
        <p:spPr/>
        <p:txBody>
          <a:bodyPr/>
          <a:lstStyle/>
          <a:p>
            <a:r>
              <a:rPr lang="en-IN" dirty="0"/>
              <a:t>Quiz 03/07</a:t>
            </a:r>
            <a:endParaRPr lang="ta-IN" dirty="0"/>
          </a:p>
        </p:txBody>
      </p:sp>
      <p:pic>
        <p:nvPicPr>
          <p:cNvPr id="4" name="Content Placeholder 3">
            <a:extLst>
              <a:ext uri="{FF2B5EF4-FFF2-40B4-BE49-F238E27FC236}">
                <a16:creationId xmlns:a16="http://schemas.microsoft.com/office/drawing/2014/main" id="{244B7444-924B-44DC-83EE-A14BA31078AF}"/>
              </a:ext>
            </a:extLst>
          </p:cNvPr>
          <p:cNvPicPr>
            <a:picLocks noGrp="1" noChangeAspect="1"/>
          </p:cNvPicPr>
          <p:nvPr>
            <p:ph idx="1"/>
          </p:nvPr>
        </p:nvPicPr>
        <p:blipFill>
          <a:blip r:embed="rId2"/>
          <a:stretch>
            <a:fillRect/>
          </a:stretch>
        </p:blipFill>
        <p:spPr>
          <a:xfrm>
            <a:off x="0" y="1377108"/>
            <a:ext cx="9042551" cy="3849799"/>
          </a:xfrm>
          <a:prstGeom prst="rect">
            <a:avLst/>
          </a:prstGeom>
        </p:spPr>
      </p:pic>
      <p:sp>
        <p:nvSpPr>
          <p:cNvPr id="3" name="Rectangle 2">
            <a:extLst>
              <a:ext uri="{FF2B5EF4-FFF2-40B4-BE49-F238E27FC236}">
                <a16:creationId xmlns:a16="http://schemas.microsoft.com/office/drawing/2014/main" id="{134315C6-F546-4E9E-970F-15FDC1CBE578}"/>
              </a:ext>
            </a:extLst>
          </p:cNvPr>
          <p:cNvSpPr/>
          <p:nvPr/>
        </p:nvSpPr>
        <p:spPr>
          <a:xfrm>
            <a:off x="1253447" y="4335694"/>
            <a:ext cx="4654193" cy="636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42284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BD58-32E6-4940-B9F2-17016CB29AE3}"/>
              </a:ext>
            </a:extLst>
          </p:cNvPr>
          <p:cNvSpPr>
            <a:spLocks noGrp="1"/>
          </p:cNvSpPr>
          <p:nvPr>
            <p:ph type="title"/>
          </p:nvPr>
        </p:nvSpPr>
        <p:spPr/>
        <p:txBody>
          <a:bodyPr/>
          <a:lstStyle/>
          <a:p>
            <a:r>
              <a:rPr lang="en-IN" dirty="0"/>
              <a:t>Quiz 04/07</a:t>
            </a:r>
            <a:endParaRPr lang="ta-IN" dirty="0"/>
          </a:p>
        </p:txBody>
      </p:sp>
      <p:pic>
        <p:nvPicPr>
          <p:cNvPr id="5" name="Content Placeholder 4">
            <a:extLst>
              <a:ext uri="{FF2B5EF4-FFF2-40B4-BE49-F238E27FC236}">
                <a16:creationId xmlns:a16="http://schemas.microsoft.com/office/drawing/2014/main" id="{0D7C55CC-BBC4-452F-9178-57C34F8EE5F3}"/>
              </a:ext>
            </a:extLst>
          </p:cNvPr>
          <p:cNvPicPr>
            <a:picLocks noGrp="1" noChangeAspect="1"/>
          </p:cNvPicPr>
          <p:nvPr>
            <p:ph idx="1"/>
          </p:nvPr>
        </p:nvPicPr>
        <p:blipFill>
          <a:blip r:embed="rId2"/>
          <a:stretch>
            <a:fillRect/>
          </a:stretch>
        </p:blipFill>
        <p:spPr>
          <a:xfrm>
            <a:off x="165254" y="1498295"/>
            <a:ext cx="8664562" cy="3722262"/>
          </a:xfrm>
          <a:prstGeom prst="rect">
            <a:avLst/>
          </a:prstGeom>
        </p:spPr>
      </p:pic>
      <p:sp>
        <p:nvSpPr>
          <p:cNvPr id="3" name="Rectangle 2">
            <a:extLst>
              <a:ext uri="{FF2B5EF4-FFF2-40B4-BE49-F238E27FC236}">
                <a16:creationId xmlns:a16="http://schemas.microsoft.com/office/drawing/2014/main" id="{D7175FD7-B122-4EE6-A4DA-9C5C46B1857D}"/>
              </a:ext>
            </a:extLst>
          </p:cNvPr>
          <p:cNvSpPr/>
          <p:nvPr/>
        </p:nvSpPr>
        <p:spPr>
          <a:xfrm>
            <a:off x="838200" y="3429000"/>
            <a:ext cx="5583148" cy="690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62117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4EC5-0B72-4B40-81F9-B4C1E6FFE2B3}"/>
              </a:ext>
            </a:extLst>
          </p:cNvPr>
          <p:cNvSpPr>
            <a:spLocks noGrp="1"/>
          </p:cNvSpPr>
          <p:nvPr>
            <p:ph type="title"/>
          </p:nvPr>
        </p:nvSpPr>
        <p:spPr/>
        <p:txBody>
          <a:bodyPr/>
          <a:lstStyle/>
          <a:p>
            <a:r>
              <a:rPr lang="en-IN" dirty="0"/>
              <a:t>Quiz 05/07</a:t>
            </a:r>
            <a:endParaRPr lang="ta-IN" dirty="0"/>
          </a:p>
        </p:txBody>
      </p:sp>
      <p:pic>
        <p:nvPicPr>
          <p:cNvPr id="7" name="Content Placeholder 6">
            <a:extLst>
              <a:ext uri="{FF2B5EF4-FFF2-40B4-BE49-F238E27FC236}">
                <a16:creationId xmlns:a16="http://schemas.microsoft.com/office/drawing/2014/main" id="{96E240DF-346D-49D5-92FA-20047ECAF2DB}"/>
              </a:ext>
            </a:extLst>
          </p:cNvPr>
          <p:cNvPicPr>
            <a:picLocks noGrp="1" noChangeAspect="1"/>
          </p:cNvPicPr>
          <p:nvPr>
            <p:ph idx="1"/>
          </p:nvPr>
        </p:nvPicPr>
        <p:blipFill>
          <a:blip r:embed="rId2"/>
          <a:stretch>
            <a:fillRect/>
          </a:stretch>
        </p:blipFill>
        <p:spPr>
          <a:xfrm>
            <a:off x="297455" y="1575412"/>
            <a:ext cx="8814950" cy="3889632"/>
          </a:xfrm>
          <a:prstGeom prst="rect">
            <a:avLst/>
          </a:prstGeom>
        </p:spPr>
      </p:pic>
      <p:sp>
        <p:nvSpPr>
          <p:cNvPr id="3" name="Rectangle 2">
            <a:extLst>
              <a:ext uri="{FF2B5EF4-FFF2-40B4-BE49-F238E27FC236}">
                <a16:creationId xmlns:a16="http://schemas.microsoft.com/office/drawing/2014/main" id="{01092697-EED9-43E7-8443-DEB19D59FA1C}"/>
              </a:ext>
            </a:extLst>
          </p:cNvPr>
          <p:cNvSpPr/>
          <p:nvPr/>
        </p:nvSpPr>
        <p:spPr>
          <a:xfrm>
            <a:off x="1428108" y="2702103"/>
            <a:ext cx="4345968" cy="5034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8337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1C24-E19B-4048-AE49-8F9372CE1900}"/>
              </a:ext>
            </a:extLst>
          </p:cNvPr>
          <p:cNvSpPr>
            <a:spLocks noGrp="1"/>
          </p:cNvSpPr>
          <p:nvPr>
            <p:ph type="title"/>
          </p:nvPr>
        </p:nvSpPr>
        <p:spPr/>
        <p:txBody>
          <a:bodyPr/>
          <a:lstStyle/>
          <a:p>
            <a:r>
              <a:rPr lang="en-IN" dirty="0"/>
              <a:t>Quiz 06/07</a:t>
            </a:r>
            <a:endParaRPr lang="ta-IN" dirty="0"/>
          </a:p>
        </p:txBody>
      </p:sp>
      <p:pic>
        <p:nvPicPr>
          <p:cNvPr id="4" name="Content Placeholder 3">
            <a:extLst>
              <a:ext uri="{FF2B5EF4-FFF2-40B4-BE49-F238E27FC236}">
                <a16:creationId xmlns:a16="http://schemas.microsoft.com/office/drawing/2014/main" id="{EF12A429-0060-41CB-B2AC-B84D142893A2}"/>
              </a:ext>
            </a:extLst>
          </p:cNvPr>
          <p:cNvPicPr>
            <a:picLocks noGrp="1" noChangeAspect="1"/>
          </p:cNvPicPr>
          <p:nvPr>
            <p:ph idx="1"/>
          </p:nvPr>
        </p:nvPicPr>
        <p:blipFill>
          <a:blip r:embed="rId2"/>
          <a:stretch>
            <a:fillRect/>
          </a:stretch>
        </p:blipFill>
        <p:spPr>
          <a:xfrm>
            <a:off x="231354" y="1377108"/>
            <a:ext cx="8798497" cy="3891076"/>
          </a:xfrm>
          <a:prstGeom prst="rect">
            <a:avLst/>
          </a:prstGeom>
        </p:spPr>
      </p:pic>
      <p:sp>
        <p:nvSpPr>
          <p:cNvPr id="3" name="Rectangle 2">
            <a:extLst>
              <a:ext uri="{FF2B5EF4-FFF2-40B4-BE49-F238E27FC236}">
                <a16:creationId xmlns:a16="http://schemas.microsoft.com/office/drawing/2014/main" id="{73803AF2-40C7-4035-8D2E-25FB92F0B378}"/>
              </a:ext>
            </a:extLst>
          </p:cNvPr>
          <p:cNvSpPr/>
          <p:nvPr/>
        </p:nvSpPr>
        <p:spPr>
          <a:xfrm>
            <a:off x="1438382" y="4263775"/>
            <a:ext cx="3000054"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74078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3EA9-0FA2-4B92-90F4-803EDE71658F}"/>
              </a:ext>
            </a:extLst>
          </p:cNvPr>
          <p:cNvSpPr>
            <a:spLocks noGrp="1"/>
          </p:cNvSpPr>
          <p:nvPr>
            <p:ph type="title"/>
          </p:nvPr>
        </p:nvSpPr>
        <p:spPr/>
        <p:txBody>
          <a:bodyPr/>
          <a:lstStyle/>
          <a:p>
            <a:r>
              <a:rPr lang="en-IN"/>
              <a:t>Quiz 07/07</a:t>
            </a:r>
            <a:endParaRPr lang="ta-IN" dirty="0"/>
          </a:p>
        </p:txBody>
      </p:sp>
      <p:pic>
        <p:nvPicPr>
          <p:cNvPr id="4" name="Content Placeholder 3">
            <a:extLst>
              <a:ext uri="{FF2B5EF4-FFF2-40B4-BE49-F238E27FC236}">
                <a16:creationId xmlns:a16="http://schemas.microsoft.com/office/drawing/2014/main" id="{52A96755-B23E-4417-A216-6EFFBC78B431}"/>
              </a:ext>
            </a:extLst>
          </p:cNvPr>
          <p:cNvPicPr>
            <a:picLocks noGrp="1" noChangeAspect="1"/>
          </p:cNvPicPr>
          <p:nvPr>
            <p:ph idx="1"/>
          </p:nvPr>
        </p:nvPicPr>
        <p:blipFill>
          <a:blip r:embed="rId2"/>
          <a:stretch>
            <a:fillRect/>
          </a:stretch>
        </p:blipFill>
        <p:spPr>
          <a:xfrm>
            <a:off x="440675" y="1355076"/>
            <a:ext cx="8319287" cy="4075042"/>
          </a:xfrm>
          <a:prstGeom prst="rect">
            <a:avLst/>
          </a:prstGeom>
        </p:spPr>
      </p:pic>
      <p:sp>
        <p:nvSpPr>
          <p:cNvPr id="3" name="Rectangle 2">
            <a:extLst>
              <a:ext uri="{FF2B5EF4-FFF2-40B4-BE49-F238E27FC236}">
                <a16:creationId xmlns:a16="http://schemas.microsoft.com/office/drawing/2014/main" id="{D1F7E628-1C35-48C5-8851-8ADF11BA035A}"/>
              </a:ext>
            </a:extLst>
          </p:cNvPr>
          <p:cNvSpPr/>
          <p:nvPr/>
        </p:nvSpPr>
        <p:spPr>
          <a:xfrm>
            <a:off x="1027416" y="2198670"/>
            <a:ext cx="3328827" cy="626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
        <p:nvSpPr>
          <p:cNvPr id="5" name="Rectangle 4">
            <a:extLst>
              <a:ext uri="{FF2B5EF4-FFF2-40B4-BE49-F238E27FC236}">
                <a16:creationId xmlns:a16="http://schemas.microsoft.com/office/drawing/2014/main" id="{A6FE0086-59B0-4CAC-A9F6-7654CE6FA201}"/>
              </a:ext>
            </a:extLst>
          </p:cNvPr>
          <p:cNvSpPr/>
          <p:nvPr/>
        </p:nvSpPr>
        <p:spPr>
          <a:xfrm>
            <a:off x="1130157" y="4150760"/>
            <a:ext cx="4397340" cy="945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52480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5110-B31C-4B5D-BC56-8A7C2E31C068}"/>
              </a:ext>
            </a:extLst>
          </p:cNvPr>
          <p:cNvSpPr>
            <a:spLocks noGrp="1"/>
          </p:cNvSpPr>
          <p:nvPr>
            <p:ph type="title"/>
          </p:nvPr>
        </p:nvSpPr>
        <p:spPr>
          <a:xfrm>
            <a:off x="838200" y="365126"/>
            <a:ext cx="10515600" cy="593342"/>
          </a:xfrm>
        </p:spPr>
        <p:txBody>
          <a:bodyPr>
            <a:normAutofit fontScale="90000"/>
          </a:bodyPr>
          <a:lstStyle/>
          <a:p>
            <a:r>
              <a:rPr lang="en-US" b="1" dirty="0"/>
              <a:t>Common Exceptions</a:t>
            </a:r>
            <a:br>
              <a:rPr lang="en-US" b="1" dirty="0"/>
            </a:br>
            <a:endParaRPr lang="ta-IN" dirty="0"/>
          </a:p>
        </p:txBody>
      </p:sp>
      <p:sp>
        <p:nvSpPr>
          <p:cNvPr id="3" name="Content Placeholder 2">
            <a:extLst>
              <a:ext uri="{FF2B5EF4-FFF2-40B4-BE49-F238E27FC236}">
                <a16:creationId xmlns:a16="http://schemas.microsoft.com/office/drawing/2014/main" id="{17467665-A897-48E4-9569-6D11112A3B0F}"/>
              </a:ext>
            </a:extLst>
          </p:cNvPr>
          <p:cNvSpPr>
            <a:spLocks noGrp="1"/>
          </p:cNvSpPr>
          <p:nvPr>
            <p:ph idx="1"/>
          </p:nvPr>
        </p:nvSpPr>
        <p:spPr>
          <a:xfrm>
            <a:off x="838200" y="782198"/>
            <a:ext cx="10515600" cy="5394765"/>
          </a:xfrm>
        </p:spPr>
        <p:txBody>
          <a:bodyPr>
            <a:normAutofit fontScale="77500" lnSpcReduction="20000"/>
          </a:bodyPr>
          <a:lstStyle/>
          <a:p>
            <a:r>
              <a:rPr lang="en-US" dirty="0">
                <a:effectLst/>
              </a:rPr>
              <a:t>Below you can find the most common exceptions that you can encounter in projects developed with UiPath. As a general note, all exceptions are types derived from</a:t>
            </a:r>
            <a:r>
              <a:rPr lang="en-US" b="1" dirty="0">
                <a:effectLst/>
              </a:rPr>
              <a:t> </a:t>
            </a:r>
            <a:r>
              <a:rPr lang="en-US" b="1" dirty="0" err="1">
                <a:effectLst/>
              </a:rPr>
              <a:t>System.Exception</a:t>
            </a:r>
            <a:r>
              <a:rPr lang="en-US" dirty="0">
                <a:effectLst/>
              </a:rPr>
              <a:t>, so using this generic type in a Try Catch, for example, will catch all types of errors.</a:t>
            </a:r>
          </a:p>
          <a:p>
            <a:r>
              <a:rPr lang="en-US" b="1" dirty="0" err="1">
                <a:effectLst/>
              </a:rPr>
              <a:t>NullReferenceException</a:t>
            </a:r>
            <a:r>
              <a:rPr lang="en-US" dirty="0">
                <a:effectLst/>
              </a:rPr>
              <a:t> - This error usually occurs when using a variable with no set value (not initialized).</a:t>
            </a:r>
          </a:p>
          <a:p>
            <a:r>
              <a:rPr lang="en-US" b="1" dirty="0" err="1">
                <a:effectLst/>
              </a:rPr>
              <a:t>IndexOutOfRangeException</a:t>
            </a:r>
            <a:r>
              <a:rPr lang="en-US" dirty="0">
                <a:effectLst/>
              </a:rPr>
              <a:t> - Occurs when the index of an object is out of the limits of the collection. </a:t>
            </a:r>
          </a:p>
          <a:p>
            <a:r>
              <a:rPr lang="en-US" b="1" dirty="0" err="1">
                <a:effectLst/>
              </a:rPr>
              <a:t>ArgumentException</a:t>
            </a:r>
            <a:r>
              <a:rPr lang="en-US" dirty="0">
                <a:effectLst/>
              </a:rPr>
              <a:t> - Is thrown when a method is invoked and at least one of the passed arguments does not meet the parameter specification of the called method.</a:t>
            </a:r>
          </a:p>
          <a:p>
            <a:r>
              <a:rPr lang="en-US" b="1" dirty="0" err="1">
                <a:effectLst/>
              </a:rPr>
              <a:t>SelectorNotFoundException</a:t>
            </a:r>
            <a:r>
              <a:rPr lang="en-US" dirty="0">
                <a:effectLst/>
              </a:rPr>
              <a:t> - Is thrown when the robot is unable to find the designated selector for an activity in the target app within the </a:t>
            </a:r>
            <a:r>
              <a:rPr lang="en-US" dirty="0" err="1">
                <a:effectLst/>
              </a:rPr>
              <a:t>TimeOut</a:t>
            </a:r>
            <a:r>
              <a:rPr lang="en-US" dirty="0">
                <a:effectLst/>
              </a:rPr>
              <a:t> period.</a:t>
            </a:r>
          </a:p>
          <a:p>
            <a:r>
              <a:rPr lang="en-US" b="1" dirty="0" err="1">
                <a:effectLst/>
              </a:rPr>
              <a:t>ImageOperationException</a:t>
            </a:r>
            <a:r>
              <a:rPr lang="en-US" b="1" dirty="0">
                <a:effectLst/>
              </a:rPr>
              <a:t> </a:t>
            </a:r>
            <a:r>
              <a:rPr lang="en-US" dirty="0">
                <a:effectLst/>
              </a:rPr>
              <a:t>- Occurs when an image is not found within the </a:t>
            </a:r>
            <a:r>
              <a:rPr lang="en-US" dirty="0" err="1">
                <a:effectLst/>
              </a:rPr>
              <a:t>TimeOut</a:t>
            </a:r>
            <a:r>
              <a:rPr lang="en-US" dirty="0">
                <a:effectLst/>
              </a:rPr>
              <a:t> period.</a:t>
            </a:r>
          </a:p>
          <a:p>
            <a:r>
              <a:rPr lang="en-US" b="1" dirty="0" err="1">
                <a:effectLst/>
              </a:rPr>
              <a:t>TextNotFoundException</a:t>
            </a:r>
            <a:r>
              <a:rPr lang="en-US" dirty="0">
                <a:effectLst/>
              </a:rPr>
              <a:t> - Occurs when the indicated text is not found within the </a:t>
            </a:r>
            <a:r>
              <a:rPr lang="en-US" dirty="0" err="1">
                <a:effectLst/>
              </a:rPr>
              <a:t>TimeOut</a:t>
            </a:r>
            <a:r>
              <a:rPr lang="en-US" dirty="0">
                <a:effectLst/>
              </a:rPr>
              <a:t> period.</a:t>
            </a:r>
          </a:p>
          <a:p>
            <a:r>
              <a:rPr lang="en-US" b="1" dirty="0" err="1">
                <a:effectLst/>
              </a:rPr>
              <a:t>ApplicationException</a:t>
            </a:r>
            <a:r>
              <a:rPr lang="en-US" dirty="0">
                <a:effectLst/>
              </a:rPr>
              <a:t> - describes an error rooted in a technical issue, such as an application that is not responding.</a:t>
            </a:r>
          </a:p>
          <a:p>
            <a:endParaRPr lang="ta-IN" dirty="0"/>
          </a:p>
        </p:txBody>
      </p:sp>
    </p:spTree>
    <p:extLst>
      <p:ext uri="{BB962C8B-B14F-4D97-AF65-F5344CB8AC3E}">
        <p14:creationId xmlns:p14="http://schemas.microsoft.com/office/powerpoint/2010/main" val="200907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B7B2-0B8A-4719-B162-F103A9223F57}"/>
              </a:ext>
            </a:extLst>
          </p:cNvPr>
          <p:cNvSpPr>
            <a:spLocks noGrp="1"/>
          </p:cNvSpPr>
          <p:nvPr>
            <p:ph type="title"/>
          </p:nvPr>
        </p:nvSpPr>
        <p:spPr>
          <a:xfrm>
            <a:off x="838200" y="365125"/>
            <a:ext cx="10515600" cy="571309"/>
          </a:xfrm>
        </p:spPr>
        <p:txBody>
          <a:bodyPr>
            <a:normAutofit fontScale="90000"/>
          </a:bodyPr>
          <a:lstStyle/>
          <a:p>
            <a:r>
              <a:rPr lang="en-US" b="1" dirty="0"/>
              <a:t>Business Rule Exceptions</a:t>
            </a:r>
            <a:endParaRPr lang="ta-IN" dirty="0"/>
          </a:p>
        </p:txBody>
      </p:sp>
      <p:sp>
        <p:nvSpPr>
          <p:cNvPr id="3" name="Content Placeholder 2">
            <a:extLst>
              <a:ext uri="{FF2B5EF4-FFF2-40B4-BE49-F238E27FC236}">
                <a16:creationId xmlns:a16="http://schemas.microsoft.com/office/drawing/2014/main" id="{E3530945-79BC-498A-9B06-24E8337DA884}"/>
              </a:ext>
            </a:extLst>
          </p:cNvPr>
          <p:cNvSpPr>
            <a:spLocks noGrp="1"/>
          </p:cNvSpPr>
          <p:nvPr>
            <p:ph idx="1"/>
          </p:nvPr>
        </p:nvSpPr>
        <p:spPr>
          <a:xfrm>
            <a:off x="838200" y="936434"/>
            <a:ext cx="10515600" cy="5240529"/>
          </a:xfrm>
        </p:spPr>
        <p:txBody>
          <a:bodyPr/>
          <a:lstStyle/>
          <a:p>
            <a:r>
              <a:rPr lang="en-US" b="1" dirty="0"/>
              <a:t>Business Rule Exceptions</a:t>
            </a:r>
            <a:r>
              <a:rPr lang="en-US" dirty="0"/>
              <a:t> are separate from all the System Exceptions listed above. These describe errors rooted in the fact that certain data which the automation project depends on is incomplete, missing, outside of set boundaries (like trying to extract more from the ATM than the daily limit) or does not pass other data validation criteria (like an invoice amount containing letters).</a:t>
            </a:r>
          </a:p>
          <a:p>
            <a:r>
              <a:rPr lang="en-US" dirty="0"/>
              <a:t>The Business Rule Exceptions will not be thrown by using the generic </a:t>
            </a:r>
            <a:r>
              <a:rPr lang="en-US" dirty="0" err="1"/>
              <a:t>System.Exception</a:t>
            </a:r>
            <a:r>
              <a:rPr lang="en-US" dirty="0"/>
              <a:t> in a Try Catch activity. The mechanism of handling this exception has to be separately defined by the developer (based on the rules set by the process owner), or it can be reduced to stopping the execution of the process, by using a simple </a:t>
            </a:r>
            <a:r>
              <a:rPr lang="en-US" b="1" dirty="0"/>
              <a:t>Throw</a:t>
            </a:r>
            <a:r>
              <a:rPr lang="en-US" dirty="0"/>
              <a:t> activity, for example.</a:t>
            </a:r>
          </a:p>
          <a:p>
            <a:endParaRPr lang="ta-IN" dirty="0"/>
          </a:p>
        </p:txBody>
      </p:sp>
    </p:spTree>
    <p:extLst>
      <p:ext uri="{BB962C8B-B14F-4D97-AF65-F5344CB8AC3E}">
        <p14:creationId xmlns:p14="http://schemas.microsoft.com/office/powerpoint/2010/main" val="405103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4258-15B6-4906-AAD9-86CDEC2814E7}"/>
              </a:ext>
            </a:extLst>
          </p:cNvPr>
          <p:cNvSpPr>
            <a:spLocks noGrp="1"/>
          </p:cNvSpPr>
          <p:nvPr>
            <p:ph type="title"/>
          </p:nvPr>
        </p:nvSpPr>
        <p:spPr>
          <a:xfrm>
            <a:off x="838200" y="365125"/>
            <a:ext cx="10515600" cy="494191"/>
          </a:xfrm>
        </p:spPr>
        <p:txBody>
          <a:bodyPr>
            <a:normAutofit fontScale="90000"/>
          </a:bodyPr>
          <a:lstStyle/>
          <a:p>
            <a:r>
              <a:rPr lang="en-US" b="1" dirty="0"/>
              <a:t>Try Catch</a:t>
            </a:r>
            <a:endParaRPr lang="ta-IN" dirty="0"/>
          </a:p>
        </p:txBody>
      </p:sp>
      <p:sp>
        <p:nvSpPr>
          <p:cNvPr id="3" name="Content Placeholder 2">
            <a:extLst>
              <a:ext uri="{FF2B5EF4-FFF2-40B4-BE49-F238E27FC236}">
                <a16:creationId xmlns:a16="http://schemas.microsoft.com/office/drawing/2014/main" id="{AB9E6D6E-1861-4351-9D00-1DF79994C06E}"/>
              </a:ext>
            </a:extLst>
          </p:cNvPr>
          <p:cNvSpPr>
            <a:spLocks noGrp="1"/>
          </p:cNvSpPr>
          <p:nvPr>
            <p:ph idx="1"/>
          </p:nvPr>
        </p:nvSpPr>
        <p:spPr>
          <a:xfrm>
            <a:off x="838200" y="859316"/>
            <a:ext cx="10515600" cy="5317647"/>
          </a:xfrm>
        </p:spPr>
        <p:txBody>
          <a:bodyPr>
            <a:normAutofit fontScale="92500" lnSpcReduction="20000"/>
          </a:bodyPr>
          <a:lstStyle/>
          <a:p>
            <a:r>
              <a:rPr lang="en-US" dirty="0"/>
              <a:t>As a mechanism, Try Catch runs the activities in the Try block and, if an error takes place, executes the activities in the Catch block. The Finally block is only executed when no exceptions are thrown or when an exception is caught and handled in the Catch block (without being re-thrown). </a:t>
            </a:r>
          </a:p>
          <a:p>
            <a:r>
              <a:rPr lang="en-US" b="1" dirty="0"/>
              <a:t>Try</a:t>
            </a:r>
          </a:p>
          <a:p>
            <a:pPr lvl="1"/>
            <a:r>
              <a:rPr lang="en-US" dirty="0"/>
              <a:t>The activities performed which have a chance of throwing an error.</a:t>
            </a:r>
          </a:p>
          <a:p>
            <a:r>
              <a:rPr lang="en-US" b="1" dirty="0"/>
              <a:t>Catch</a:t>
            </a:r>
          </a:p>
          <a:p>
            <a:pPr lvl="1"/>
            <a:r>
              <a:rPr lang="en-US" dirty="0"/>
              <a:t>The activity or set of activities to be performed when an error occurs. Please note that multiple errors and corresponding activities can be added in this block.</a:t>
            </a:r>
          </a:p>
          <a:p>
            <a:r>
              <a:rPr lang="en-US" b="1" dirty="0"/>
              <a:t>Finally</a:t>
            </a:r>
          </a:p>
          <a:p>
            <a:pPr lvl="1"/>
            <a:r>
              <a:rPr lang="en-US" dirty="0"/>
              <a:t>The activity or set of activities to be performed after the Try Catch block. This section is executed only when no exceptions are thrown or when an error occurs and is caught in the Catch section.</a:t>
            </a:r>
          </a:p>
          <a:p>
            <a:r>
              <a:rPr lang="en-US" b="1" dirty="0"/>
              <a:t>Continue on </a:t>
            </a:r>
            <a:r>
              <a:rPr lang="en-US" sz="2400" b="1" dirty="0"/>
              <a:t>error</a:t>
            </a:r>
            <a:r>
              <a:rPr lang="en-US" sz="2400" dirty="0"/>
              <a:t>-Continue on Error is a property that specifies if the execution should continue even when the activity throws an error. </a:t>
            </a:r>
            <a:endParaRPr lang="ta-IN" sz="2400" dirty="0"/>
          </a:p>
        </p:txBody>
      </p:sp>
    </p:spTree>
    <p:extLst>
      <p:ext uri="{BB962C8B-B14F-4D97-AF65-F5344CB8AC3E}">
        <p14:creationId xmlns:p14="http://schemas.microsoft.com/office/powerpoint/2010/main" val="9209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CE4-D39A-4562-A6C5-FDEF648D0E8E}"/>
              </a:ext>
            </a:extLst>
          </p:cNvPr>
          <p:cNvSpPr>
            <a:spLocks noGrp="1"/>
          </p:cNvSpPr>
          <p:nvPr>
            <p:ph type="title"/>
          </p:nvPr>
        </p:nvSpPr>
        <p:spPr>
          <a:xfrm>
            <a:off x="838200" y="365125"/>
            <a:ext cx="10515600" cy="604359"/>
          </a:xfrm>
        </p:spPr>
        <p:txBody>
          <a:bodyPr>
            <a:normAutofit fontScale="90000"/>
          </a:bodyPr>
          <a:lstStyle/>
          <a:p>
            <a:br>
              <a:rPr lang="en-US" dirty="0">
                <a:effectLst/>
              </a:rPr>
            </a:br>
            <a:r>
              <a:rPr lang="en-US" b="1" dirty="0">
                <a:effectLst/>
              </a:rPr>
              <a:t>Retry Scope</a:t>
            </a:r>
            <a:br>
              <a:rPr lang="en-US" dirty="0">
                <a:effectLst/>
              </a:rPr>
            </a:br>
            <a:endParaRPr lang="ta-IN" dirty="0"/>
          </a:p>
        </p:txBody>
      </p:sp>
      <p:sp>
        <p:nvSpPr>
          <p:cNvPr id="3" name="Content Placeholder 2">
            <a:extLst>
              <a:ext uri="{FF2B5EF4-FFF2-40B4-BE49-F238E27FC236}">
                <a16:creationId xmlns:a16="http://schemas.microsoft.com/office/drawing/2014/main" id="{D3EB1C7A-C110-40FD-B397-062F4D381CA7}"/>
              </a:ext>
            </a:extLst>
          </p:cNvPr>
          <p:cNvSpPr>
            <a:spLocks noGrp="1"/>
          </p:cNvSpPr>
          <p:nvPr>
            <p:ph idx="1"/>
          </p:nvPr>
        </p:nvSpPr>
        <p:spPr>
          <a:xfrm>
            <a:off x="838200" y="969484"/>
            <a:ext cx="10515600" cy="5207479"/>
          </a:xfrm>
        </p:spPr>
        <p:txBody>
          <a:bodyPr>
            <a:normAutofit/>
          </a:bodyPr>
          <a:lstStyle/>
          <a:p>
            <a:r>
              <a:rPr lang="en-US" dirty="0"/>
              <a:t>The Retry scope activity retries the contained activities as long as the condition is not met, or an error is thrown.</a:t>
            </a:r>
          </a:p>
          <a:p>
            <a:r>
              <a:rPr lang="en-US" dirty="0"/>
              <a:t>The Retry Scope activity is used for catching and handling an error, which is why it’s similar to Try Catch. The difference is that this activity simply retries the execution instead of providing a more complex handling mechanism.</a:t>
            </a:r>
          </a:p>
          <a:p>
            <a:r>
              <a:rPr lang="en-US" dirty="0"/>
              <a:t>It can be used without a termination condition, in which case it will retry the activities until no exception occurs (or the provided number of attempts is exceeded).</a:t>
            </a:r>
          </a:p>
          <a:p>
            <a:r>
              <a:rPr lang="en-US" b="1" dirty="0"/>
              <a:t>Additional Properties</a:t>
            </a:r>
            <a:endParaRPr lang="en-US" dirty="0"/>
          </a:p>
          <a:p>
            <a:pPr lvl="1"/>
            <a:r>
              <a:rPr lang="en-US" b="1" dirty="0" err="1"/>
              <a:t>NumberOfRetries</a:t>
            </a:r>
            <a:r>
              <a:rPr lang="en-US" b="1" dirty="0"/>
              <a:t> - </a:t>
            </a:r>
            <a:r>
              <a:rPr lang="en-US" dirty="0"/>
              <a:t>The number of times that the sequence is to be retried.</a:t>
            </a:r>
          </a:p>
          <a:p>
            <a:pPr lvl="1"/>
            <a:r>
              <a:rPr lang="en-US" b="1" dirty="0" err="1"/>
              <a:t>RetryInterval</a:t>
            </a:r>
            <a:r>
              <a:rPr lang="en-US" b="1" dirty="0"/>
              <a:t> - </a:t>
            </a:r>
            <a:r>
              <a:rPr lang="en-US" dirty="0"/>
              <a:t>Specifies the amount of time (in seconds) between each retry</a:t>
            </a:r>
          </a:p>
          <a:p>
            <a:pPr marL="457200" lvl="1" indent="0">
              <a:buNone/>
            </a:pPr>
            <a:endParaRPr lang="en-US" dirty="0"/>
          </a:p>
          <a:p>
            <a:endParaRPr lang="en-US" dirty="0"/>
          </a:p>
        </p:txBody>
      </p:sp>
    </p:spTree>
    <p:extLst>
      <p:ext uri="{BB962C8B-B14F-4D97-AF65-F5344CB8AC3E}">
        <p14:creationId xmlns:p14="http://schemas.microsoft.com/office/powerpoint/2010/main" val="210834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34EF-7FE3-42A1-9065-037D9D229592}"/>
              </a:ext>
            </a:extLst>
          </p:cNvPr>
          <p:cNvSpPr>
            <a:spLocks noGrp="1"/>
          </p:cNvSpPr>
          <p:nvPr>
            <p:ph type="title"/>
          </p:nvPr>
        </p:nvSpPr>
        <p:spPr>
          <a:xfrm>
            <a:off x="838200" y="365125"/>
            <a:ext cx="10515600" cy="571309"/>
          </a:xfrm>
        </p:spPr>
        <p:txBody>
          <a:bodyPr>
            <a:normAutofit fontScale="90000"/>
          </a:bodyPr>
          <a:lstStyle/>
          <a:p>
            <a:r>
              <a:rPr lang="en-US" b="1" dirty="0"/>
              <a:t>Global Exception Handler</a:t>
            </a:r>
            <a:endParaRPr lang="ta-IN" dirty="0"/>
          </a:p>
        </p:txBody>
      </p:sp>
      <p:sp>
        <p:nvSpPr>
          <p:cNvPr id="3" name="Content Placeholder 2">
            <a:extLst>
              <a:ext uri="{FF2B5EF4-FFF2-40B4-BE49-F238E27FC236}">
                <a16:creationId xmlns:a16="http://schemas.microsoft.com/office/drawing/2014/main" id="{62540C74-D120-4707-A018-32BBF68426CE}"/>
              </a:ext>
            </a:extLst>
          </p:cNvPr>
          <p:cNvSpPr>
            <a:spLocks noGrp="1"/>
          </p:cNvSpPr>
          <p:nvPr>
            <p:ph idx="1"/>
          </p:nvPr>
        </p:nvSpPr>
        <p:spPr>
          <a:xfrm>
            <a:off x="838200" y="936434"/>
            <a:ext cx="10515600" cy="5240529"/>
          </a:xfrm>
        </p:spPr>
        <p:txBody>
          <a:bodyPr>
            <a:normAutofit/>
          </a:bodyPr>
          <a:lstStyle/>
          <a:p>
            <a:r>
              <a:rPr lang="en-US" dirty="0"/>
              <a:t>The Global Exception Handler is a type of workflow designed to determine the behavior when encountering an execution error at the project level. This is why only one Global Exception Handler can be set per automation project</a:t>
            </a:r>
          </a:p>
          <a:p>
            <a:r>
              <a:rPr lang="en-US" b="1" dirty="0"/>
              <a:t>How does is work?</a:t>
            </a:r>
          </a:p>
          <a:p>
            <a:pPr lvl="1"/>
            <a:r>
              <a:rPr lang="en-US" dirty="0"/>
              <a:t>The Global Exception Handler has 2 predefined arguments, that shouldn't be removed:</a:t>
            </a:r>
          </a:p>
          <a:p>
            <a:pPr lvl="1"/>
            <a:r>
              <a:rPr lang="en-US" dirty="0" err="1"/>
              <a:t>errorInfo</a:t>
            </a:r>
            <a:r>
              <a:rPr lang="en-US" dirty="0"/>
              <a:t>, with the In direction - contains the error that was thrown and the workflow that failed;</a:t>
            </a:r>
          </a:p>
          <a:p>
            <a:pPr lvl="1"/>
            <a:r>
              <a:rPr lang="en-US" dirty="0"/>
              <a:t>result, with the Out direction - will store the next behavior of the process when it encounters the error.</a:t>
            </a:r>
          </a:p>
          <a:p>
            <a:endParaRPr lang="en-US" dirty="0"/>
          </a:p>
        </p:txBody>
      </p:sp>
    </p:spTree>
    <p:extLst>
      <p:ext uri="{BB962C8B-B14F-4D97-AF65-F5344CB8AC3E}">
        <p14:creationId xmlns:p14="http://schemas.microsoft.com/office/powerpoint/2010/main" val="208542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4973-09C3-4C25-9045-54D2F1AC0F94}"/>
              </a:ext>
            </a:extLst>
          </p:cNvPr>
          <p:cNvSpPr>
            <a:spLocks noGrp="1"/>
          </p:cNvSpPr>
          <p:nvPr>
            <p:ph type="title"/>
          </p:nvPr>
        </p:nvSpPr>
        <p:spPr/>
        <p:txBody>
          <a:bodyPr/>
          <a:lstStyle/>
          <a:p>
            <a:r>
              <a:rPr lang="en-US" b="1" dirty="0"/>
              <a:t>Practice 1 - Automation of Spreadsheet Calculation</a:t>
            </a:r>
            <a:endParaRPr lang="ta-IN" dirty="0"/>
          </a:p>
        </p:txBody>
      </p:sp>
      <p:sp>
        <p:nvSpPr>
          <p:cNvPr id="3" name="Content Placeholder 2">
            <a:extLst>
              <a:ext uri="{FF2B5EF4-FFF2-40B4-BE49-F238E27FC236}">
                <a16:creationId xmlns:a16="http://schemas.microsoft.com/office/drawing/2014/main" id="{68ECFE15-9994-4570-A401-8947278CD77B}"/>
              </a:ext>
            </a:extLst>
          </p:cNvPr>
          <p:cNvSpPr>
            <a:spLocks noGrp="1"/>
          </p:cNvSpPr>
          <p:nvPr>
            <p:ph idx="1"/>
          </p:nvPr>
        </p:nvSpPr>
        <p:spPr/>
        <p:txBody>
          <a:bodyPr>
            <a:normAutofit fontScale="92500" lnSpcReduction="20000"/>
          </a:bodyPr>
          <a:lstStyle/>
          <a:p>
            <a:r>
              <a:rPr lang="en-US" b="1" dirty="0"/>
              <a:t>Handle Exceptions in your client's Cash Flow </a:t>
            </a:r>
          </a:p>
          <a:p>
            <a:r>
              <a:rPr lang="en-US" dirty="0"/>
              <a:t>Your task is to automate the calculation of the difference between two fields in an Excel file (Cash In and Cash Out) and input it in the third column. Unfortunately, the file has accumulated a lot of errors over time. A simple workflow will throw </a:t>
            </a:r>
            <a:r>
              <a:rPr lang="en-US" b="1" dirty="0" err="1"/>
              <a:t>System.Exception</a:t>
            </a:r>
            <a:r>
              <a:rPr lang="en-US" dirty="0"/>
              <a:t> because the robot will try to perform math calculations with Int32 variables that contain letters. </a:t>
            </a:r>
          </a:p>
          <a:p>
            <a:r>
              <a:rPr lang="en-US" dirty="0"/>
              <a:t>Create a workflow that takes as input the excel file attached below and adds the difference between Cash In value and Cash Out value for each row on the third column. If the calculation of the difference between the two is successful, set the Status to Success, otherwise set it to either Cash In wrong or Cash Out wrong.</a:t>
            </a:r>
          </a:p>
          <a:p>
            <a:r>
              <a:rPr lang="en-US" dirty="0"/>
              <a:t>Use Try Catch blocks to catch exceptions when trying to convert Cash In and Cash Out values.</a:t>
            </a:r>
          </a:p>
          <a:p>
            <a:endParaRPr lang="ta-IN" dirty="0"/>
          </a:p>
        </p:txBody>
      </p:sp>
    </p:spTree>
    <p:extLst>
      <p:ext uri="{BB962C8B-B14F-4D97-AF65-F5344CB8AC3E}">
        <p14:creationId xmlns:p14="http://schemas.microsoft.com/office/powerpoint/2010/main" val="427324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84B4-6D73-45AA-A207-DE2FABAE3459}"/>
              </a:ext>
            </a:extLst>
          </p:cNvPr>
          <p:cNvSpPr>
            <a:spLocks noGrp="1"/>
          </p:cNvSpPr>
          <p:nvPr>
            <p:ph type="title"/>
          </p:nvPr>
        </p:nvSpPr>
        <p:spPr>
          <a:xfrm>
            <a:off x="838200" y="365126"/>
            <a:ext cx="10515600" cy="714528"/>
          </a:xfrm>
        </p:spPr>
        <p:txBody>
          <a:bodyPr>
            <a:normAutofit fontScale="90000"/>
          </a:bodyPr>
          <a:lstStyle/>
          <a:p>
            <a:br>
              <a:rPr lang="en-US" dirty="0"/>
            </a:br>
            <a:r>
              <a:rPr lang="en-US" b="1" dirty="0"/>
              <a:t>Practice 2 - Using the Global Exception Handler</a:t>
            </a:r>
            <a:br>
              <a:rPr lang="en-US" dirty="0"/>
            </a:br>
            <a:endParaRPr lang="ta-IN" dirty="0"/>
          </a:p>
        </p:txBody>
      </p:sp>
      <p:sp>
        <p:nvSpPr>
          <p:cNvPr id="3" name="Content Placeholder 2">
            <a:extLst>
              <a:ext uri="{FF2B5EF4-FFF2-40B4-BE49-F238E27FC236}">
                <a16:creationId xmlns:a16="http://schemas.microsoft.com/office/drawing/2014/main" id="{F145E18D-605D-49E5-87F5-F07E8E412FA5}"/>
              </a:ext>
            </a:extLst>
          </p:cNvPr>
          <p:cNvSpPr>
            <a:spLocks noGrp="1"/>
          </p:cNvSpPr>
          <p:nvPr>
            <p:ph idx="1"/>
          </p:nvPr>
        </p:nvSpPr>
        <p:spPr>
          <a:xfrm>
            <a:off x="838200" y="1079654"/>
            <a:ext cx="10515600" cy="5174427"/>
          </a:xfrm>
        </p:spPr>
        <p:txBody>
          <a:bodyPr/>
          <a:lstStyle/>
          <a:p>
            <a:r>
              <a:rPr lang="en-US" dirty="0"/>
              <a:t>Use the same workflow as for Practice 1 and use the Global Exception Handler to solve 2 issues by displaying the errors - a different sheet name or a different column name. This is a common type of error in real-life scenarios (wrong input).</a:t>
            </a:r>
            <a:endParaRPr lang="ta-IN" dirty="0"/>
          </a:p>
        </p:txBody>
      </p:sp>
    </p:spTree>
    <p:extLst>
      <p:ext uri="{BB962C8B-B14F-4D97-AF65-F5344CB8AC3E}">
        <p14:creationId xmlns:p14="http://schemas.microsoft.com/office/powerpoint/2010/main" val="400964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BF54-5C81-4157-B80F-7262521B0B12}"/>
              </a:ext>
            </a:extLst>
          </p:cNvPr>
          <p:cNvSpPr>
            <a:spLocks noGrp="1"/>
          </p:cNvSpPr>
          <p:nvPr>
            <p:ph type="title"/>
          </p:nvPr>
        </p:nvSpPr>
        <p:spPr/>
        <p:txBody>
          <a:bodyPr/>
          <a:lstStyle/>
          <a:p>
            <a:r>
              <a:rPr lang="en-IN" dirty="0"/>
              <a:t>Quiz 01/07</a:t>
            </a:r>
            <a:endParaRPr lang="ta-IN" dirty="0"/>
          </a:p>
        </p:txBody>
      </p:sp>
      <p:pic>
        <p:nvPicPr>
          <p:cNvPr id="4" name="Content Placeholder 3">
            <a:extLst>
              <a:ext uri="{FF2B5EF4-FFF2-40B4-BE49-F238E27FC236}">
                <a16:creationId xmlns:a16="http://schemas.microsoft.com/office/drawing/2014/main" id="{125C1A10-F6B9-4B96-A57E-356A714B4604}"/>
              </a:ext>
            </a:extLst>
          </p:cNvPr>
          <p:cNvPicPr>
            <a:picLocks noGrp="1" noChangeAspect="1"/>
          </p:cNvPicPr>
          <p:nvPr>
            <p:ph idx="1"/>
          </p:nvPr>
        </p:nvPicPr>
        <p:blipFill>
          <a:blip r:embed="rId2"/>
          <a:stretch>
            <a:fillRect/>
          </a:stretch>
        </p:blipFill>
        <p:spPr>
          <a:xfrm>
            <a:off x="838200" y="1553378"/>
            <a:ext cx="7655048" cy="3730682"/>
          </a:xfrm>
          <a:prstGeom prst="rect">
            <a:avLst/>
          </a:prstGeom>
        </p:spPr>
      </p:pic>
      <p:sp>
        <p:nvSpPr>
          <p:cNvPr id="3" name="Rectangle 2">
            <a:extLst>
              <a:ext uri="{FF2B5EF4-FFF2-40B4-BE49-F238E27FC236}">
                <a16:creationId xmlns:a16="http://schemas.microsoft.com/office/drawing/2014/main" id="{8E103162-4756-489C-843E-069E9C6978C6}"/>
              </a:ext>
            </a:extLst>
          </p:cNvPr>
          <p:cNvSpPr/>
          <p:nvPr/>
        </p:nvSpPr>
        <p:spPr>
          <a:xfrm>
            <a:off x="986319" y="4222679"/>
            <a:ext cx="701725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3163731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1129</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Error and Exception</vt:lpstr>
      <vt:lpstr>Common Exceptions </vt:lpstr>
      <vt:lpstr>Business Rule Exceptions</vt:lpstr>
      <vt:lpstr>Try Catch</vt:lpstr>
      <vt:lpstr> Retry Scope </vt:lpstr>
      <vt:lpstr>Global Exception Handler</vt:lpstr>
      <vt:lpstr>Practice 1 - Automation of Spreadsheet Calculation</vt:lpstr>
      <vt:lpstr> Practice 2 - Using the Global Exception Handler </vt:lpstr>
      <vt:lpstr>Quiz 01/07</vt:lpstr>
      <vt:lpstr>Quiz 02/07</vt:lpstr>
      <vt:lpstr>Quiz 03/07</vt:lpstr>
      <vt:lpstr>Quiz 04/07</vt:lpstr>
      <vt:lpstr>Quiz 05/07</vt:lpstr>
      <vt:lpstr>Quiz 06/07</vt:lpstr>
      <vt:lpstr>Quiz 07/07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Exceptions </dc:title>
  <dc:creator>Ramadoss, Stalin</dc:creator>
  <cp:lastModifiedBy>Ramadoss, Stalin</cp:lastModifiedBy>
  <cp:revision>24</cp:revision>
  <dcterms:created xsi:type="dcterms:W3CDTF">2020-08-24T06:48:44Z</dcterms:created>
  <dcterms:modified xsi:type="dcterms:W3CDTF">2020-10-06T18:36:37Z</dcterms:modified>
</cp:coreProperties>
</file>