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8"/>
  </p:notesMasterIdLst>
  <p:handoutMasterIdLst>
    <p:handoutMasterId r:id="rId69"/>
  </p:handoutMasterIdLst>
  <p:sldIdLst>
    <p:sldId id="257" r:id="rId5"/>
    <p:sldId id="268" r:id="rId6"/>
    <p:sldId id="272" r:id="rId7"/>
    <p:sldId id="274" r:id="rId8"/>
    <p:sldId id="275" r:id="rId9"/>
    <p:sldId id="276" r:id="rId10"/>
    <p:sldId id="277" r:id="rId11"/>
    <p:sldId id="278" r:id="rId12"/>
    <p:sldId id="289" r:id="rId13"/>
    <p:sldId id="279" r:id="rId14"/>
    <p:sldId id="281" r:id="rId15"/>
    <p:sldId id="327" r:id="rId16"/>
    <p:sldId id="283" r:id="rId17"/>
    <p:sldId id="284" r:id="rId18"/>
    <p:sldId id="286" r:id="rId19"/>
    <p:sldId id="282" r:id="rId20"/>
    <p:sldId id="285" r:id="rId21"/>
    <p:sldId id="335" r:id="rId22"/>
    <p:sldId id="296" r:id="rId23"/>
    <p:sldId id="290" r:id="rId24"/>
    <p:sldId id="297" r:id="rId25"/>
    <p:sldId id="298" r:id="rId26"/>
    <p:sldId id="287" r:id="rId27"/>
    <p:sldId id="328" r:id="rId28"/>
    <p:sldId id="293" r:id="rId29"/>
    <p:sldId id="331" r:id="rId30"/>
    <p:sldId id="329" r:id="rId31"/>
    <p:sldId id="292" r:id="rId32"/>
    <p:sldId id="330" r:id="rId33"/>
    <p:sldId id="332" r:id="rId34"/>
    <p:sldId id="333" r:id="rId35"/>
    <p:sldId id="334" r:id="rId36"/>
    <p:sldId id="299" r:id="rId37"/>
    <p:sldId id="338" r:id="rId38"/>
    <p:sldId id="300" r:id="rId39"/>
    <p:sldId id="339" r:id="rId40"/>
    <p:sldId id="301" r:id="rId41"/>
    <p:sldId id="302" r:id="rId42"/>
    <p:sldId id="303" r:id="rId43"/>
    <p:sldId id="304" r:id="rId44"/>
    <p:sldId id="295" r:id="rId45"/>
    <p:sldId id="305" r:id="rId46"/>
    <p:sldId id="306" r:id="rId47"/>
    <p:sldId id="307" r:id="rId48"/>
    <p:sldId id="308" r:id="rId49"/>
    <p:sldId id="340" r:id="rId50"/>
    <p:sldId id="312" r:id="rId51"/>
    <p:sldId id="311" r:id="rId52"/>
    <p:sldId id="310" r:id="rId53"/>
    <p:sldId id="313" r:id="rId54"/>
    <p:sldId id="314" r:id="rId55"/>
    <p:sldId id="316" r:id="rId56"/>
    <p:sldId id="315" r:id="rId57"/>
    <p:sldId id="317" r:id="rId58"/>
    <p:sldId id="318" r:id="rId59"/>
    <p:sldId id="319" r:id="rId60"/>
    <p:sldId id="320" r:id="rId61"/>
    <p:sldId id="321" r:id="rId62"/>
    <p:sldId id="322" r:id="rId63"/>
    <p:sldId id="323" r:id="rId64"/>
    <p:sldId id="324" r:id="rId65"/>
    <p:sldId id="326" r:id="rId66"/>
    <p:sldId id="325" r:id="rId67"/>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p:cViewPr varScale="1">
        <p:scale>
          <a:sx n="74" d="100"/>
          <a:sy n="74" d="100"/>
        </p:scale>
        <p:origin x="540" y="7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t>
        <a:bodyPr/>
        <a:lstStyle/>
        <a:p>
          <a:endParaRPr lang="es-ES"/>
        </a:p>
      </dgm:t>
    </dgm:pt>
    <dgm:pt modelId="{F9485624-7AFA-4C62-8458-82EDBF2D8986}" type="pres">
      <dgm:prSet presAssocID="{BC0177C9-AD7F-462B-890C-F54B56DDD58D}" presName="sibTrans" presStyleLbl="sibTrans2D1" presStyleIdx="0" presStyleCnt="3"/>
      <dgm:spPr/>
      <dgm:t>
        <a:bodyPr/>
        <a:lstStyle/>
        <a:p>
          <a:endParaRPr lang="es-ES"/>
        </a:p>
      </dgm:t>
    </dgm:pt>
    <dgm:pt modelId="{2843E391-774F-4CB7-9EB8-A952AD569618}" type="pres">
      <dgm:prSet presAssocID="{BC0177C9-AD7F-462B-890C-F54B56DDD58D}" presName="connectorText" presStyleLbl="sibTrans2D1" presStyleIdx="0" presStyleCnt="3"/>
      <dgm:spPr/>
      <dgm:t>
        <a:bodyPr/>
        <a:lstStyle/>
        <a:p>
          <a:endParaRPr lang="es-ES"/>
        </a:p>
      </dgm:t>
    </dgm:pt>
    <dgm:pt modelId="{F4A34D64-2A73-434F-9C49-B8FBACF0E634}" type="pres">
      <dgm:prSet presAssocID="{B214FA26-2BEE-472E-8D1C-4B9BD4164ED0}" presName="node" presStyleLbl="node1" presStyleIdx="1" presStyleCnt="4">
        <dgm:presLayoutVars>
          <dgm:bulletEnabled val="1"/>
        </dgm:presLayoutVars>
      </dgm:prSet>
      <dgm:spPr/>
      <dgm:t>
        <a:bodyPr/>
        <a:lstStyle/>
        <a:p>
          <a:endParaRPr lang="es-ES"/>
        </a:p>
      </dgm:t>
    </dgm:pt>
    <dgm:pt modelId="{AF7726F7-1C09-4A88-A744-2CA463534F40}" type="pres">
      <dgm:prSet presAssocID="{C0E3E5DF-5E88-4FCB-9FA2-CB5644252095}" presName="sibTrans" presStyleLbl="sibTrans2D1" presStyleIdx="1" presStyleCnt="3"/>
      <dgm:spPr/>
      <dgm:t>
        <a:bodyPr/>
        <a:lstStyle/>
        <a:p>
          <a:endParaRPr lang="es-ES"/>
        </a:p>
      </dgm:t>
    </dgm:pt>
    <dgm:pt modelId="{14C1DB9F-D733-4CED-9D73-B3F14851A215}" type="pres">
      <dgm:prSet presAssocID="{C0E3E5DF-5E88-4FCB-9FA2-CB5644252095}" presName="connectorText" presStyleLbl="sibTrans2D1" presStyleIdx="1" presStyleCnt="3"/>
      <dgm:spPr/>
      <dgm:t>
        <a:bodyPr/>
        <a:lstStyle/>
        <a:p>
          <a:endParaRPr lang="es-ES"/>
        </a:p>
      </dgm:t>
    </dgm:pt>
    <dgm:pt modelId="{5EBAE895-98AA-489F-9F9A-89B49A59F0CB}" type="pres">
      <dgm:prSet presAssocID="{76658774-DCFF-4360-9501-0C9658AE4E3C}" presName="node" presStyleLbl="node1" presStyleIdx="2" presStyleCnt="4">
        <dgm:presLayoutVars>
          <dgm:bulletEnabled val="1"/>
        </dgm:presLayoutVars>
      </dgm:prSet>
      <dgm:spPr/>
      <dgm:t>
        <a:bodyPr/>
        <a:lstStyle/>
        <a:p>
          <a:endParaRPr lang="es-ES"/>
        </a:p>
      </dgm:t>
    </dgm:pt>
    <dgm:pt modelId="{5E648CEC-DF96-4781-8861-0AE8FF3A04B5}" type="pres">
      <dgm:prSet presAssocID="{B953E0B8-0B50-4A25-AAAC-3A87A53BAFCC}" presName="sibTrans" presStyleLbl="sibTrans2D1" presStyleIdx="2" presStyleCnt="3"/>
      <dgm:spPr/>
      <dgm:t>
        <a:bodyPr/>
        <a:lstStyle/>
        <a:p>
          <a:endParaRPr lang="es-ES"/>
        </a:p>
      </dgm:t>
    </dgm:pt>
    <dgm:pt modelId="{E082EB7C-C493-4328-B405-D4D9122224AA}" type="pres">
      <dgm:prSet presAssocID="{B953E0B8-0B50-4A25-AAAC-3A87A53BAFCC}" presName="connectorText" presStyleLbl="sibTrans2D1" presStyleIdx="2" presStyleCnt="3"/>
      <dgm:spPr/>
      <dgm:t>
        <a:bodyPr/>
        <a:lstStyle/>
        <a:p>
          <a:endParaRPr lang="es-ES"/>
        </a:p>
      </dgm:t>
    </dgm:pt>
    <dgm:pt modelId="{0F9EAEFA-5B9D-4952-B8C0-38FB76F93629}" type="pres">
      <dgm:prSet presAssocID="{87372CC3-ED6E-43F4-A966-5359F2649B29}" presName="node" presStyleLbl="node1" presStyleIdx="3" presStyleCnt="4">
        <dgm:presLayoutVars>
          <dgm:bulletEnabled val="1"/>
        </dgm:presLayoutVars>
      </dgm:prSet>
      <dgm:spPr/>
      <dgm:t>
        <a:bodyPr/>
        <a:lstStyle/>
        <a:p>
          <a:endParaRPr lang="es-ES"/>
        </a:p>
      </dgm:t>
    </dgm:pt>
  </dgm:ptLst>
  <dgm:cxnLst>
    <dgm:cxn modelId="{18394D77-C289-4E83-B587-04785EA2B271}" type="presOf" srcId="{B953E0B8-0B50-4A25-AAAC-3A87A53BAFCC}" destId="{5E648CEC-DF96-4781-8861-0AE8FF3A04B5}" srcOrd="0" destOrd="0" presId="urn:microsoft.com/office/officeart/2005/8/layout/process1"/>
    <dgm:cxn modelId="{1DC69603-DCCD-480E-B832-9EC87DC1D849}" srcId="{EF5815FA-B254-4526-B60C-85355F7D88C9}" destId="{87372CC3-ED6E-43F4-A966-5359F2649B29}" srcOrd="3" destOrd="0" parTransId="{E4023D06-F72A-45EC-97B8-7D66252467F0}" sibTransId="{FA5FFBC6-D911-4E37-84D3-F07BC107A7EB}"/>
    <dgm:cxn modelId="{8B375628-514F-4C06-AD37-83FA6EDF19A2}" srcId="{EF5815FA-B254-4526-B60C-85355F7D88C9}" destId="{CBA71D45-6878-4DB2-BB1B-807F05F8B405}" srcOrd="0" destOrd="0" parTransId="{1F57C220-AF3F-4F48-B4A0-AE6B805A269A}" sibTransId="{BC0177C9-AD7F-462B-890C-F54B56DDD58D}"/>
    <dgm:cxn modelId="{74B8BB91-7971-4FB3-B1C0-B50640898927}" type="presOf" srcId="{76658774-DCFF-4360-9501-0C9658AE4E3C}" destId="{5EBAE895-98AA-489F-9F9A-89B49A59F0CB}" srcOrd="0"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CE91400D-66AC-431B-BFD7-A66CDF00D70B}" type="presOf" srcId="{EF5815FA-B254-4526-B60C-85355F7D88C9}" destId="{9AF44E78-0002-497C-B889-0D88FC6D8166}" srcOrd="0" destOrd="0" presId="urn:microsoft.com/office/officeart/2005/8/layout/process1"/>
    <dgm:cxn modelId="{7B239607-BE43-4379-8D2F-B9029F786013}" type="presOf" srcId="{C0E3E5DF-5E88-4FCB-9FA2-CB5644252095}" destId="{AF7726F7-1C09-4A88-A744-2CA463534F40}"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FE36A549-65E9-49A1-8663-5AB6804907F3}" type="presOf" srcId="{BC0177C9-AD7F-462B-890C-F54B56DDD58D}" destId="{F9485624-7AFA-4C62-8458-82EDBF2D8986}"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B21F598C-B999-4E68-9E12-E1CED568CD24}" type="presOf" srcId="{B953E0B8-0B50-4A25-AAAC-3A87A53BAFCC}" destId="{E082EB7C-C493-4328-B405-D4D9122224AA}" srcOrd="1"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9EC28643-0E06-453C-8759-CDC5295A4A83}" type="presOf" srcId="{B214FA26-2BEE-472E-8D1C-4B9BD4164ED0}" destId="{F4A34D64-2A73-434F-9C49-B8FBACF0E634}" srcOrd="0"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err="1"/>
            <a:t>ngOnInit</a:t>
          </a:r>
          <a:endParaRPr lang="es-ES" sz="19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err="1"/>
            <a:t>ngAfterViewInit</a:t>
          </a:r>
          <a:endParaRPr lang="es-ES" sz="19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s-ES" sz="15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err="1"/>
            <a:t>ngOnDestroy</a:t>
          </a:r>
          <a:endParaRPr lang="es-ES" sz="19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01/03/2019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01/03/2019</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A042E67D-14C0-4ED9-A218-9C14494A6A84}" type="datetime1">
              <a:rPr lang="es-ES" noProof="0" smtClean="0"/>
              <a:pPr/>
              <a:t>01/03/2019</a:t>
            </a:fld>
            <a:endParaRPr lang="es-ES" noProof="0" dirty="0"/>
          </a:p>
        </p:txBody>
      </p:sp>
      <p:sp>
        <p:nvSpPr>
          <p:cNvPr id="5" name="Footer Placeholder 4"/>
          <p:cNvSpPr>
            <a:spLocks noGrp="1"/>
          </p:cNvSpPr>
          <p:nvPr>
            <p:ph type="ftr" sz="quarter" idx="11"/>
          </p:nvPr>
        </p:nvSpPr>
        <p:spPr>
          <a:xfrm>
            <a:off x="1371243" y="4323846"/>
            <a:ext cx="6399133" cy="365125"/>
          </a:xfrm>
        </p:spPr>
        <p:txBody>
          <a:bodyPr/>
          <a:lstStyle/>
          <a:p>
            <a:pPr rtl="0"/>
            <a:endParaRPr lang="es-ES" noProof="0" dirty="0"/>
          </a:p>
        </p:txBody>
      </p:sp>
      <p:sp>
        <p:nvSpPr>
          <p:cNvPr id="6" name="Slide Number Placeholder 5"/>
          <p:cNvSpPr>
            <a:spLocks noGrp="1"/>
          </p:cNvSpPr>
          <p:nvPr>
            <p:ph type="sldNum" sz="quarter" idx="12"/>
          </p:nvPr>
        </p:nvSpPr>
        <p:spPr>
          <a:xfrm>
            <a:off x="8075096" y="1430867"/>
            <a:ext cx="2742486" cy="365125"/>
          </a:xfrm>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1560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203541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a:xfrm>
            <a:off x="685622" y="379942"/>
            <a:ext cx="6989671" cy="365125"/>
          </a:xfrm>
        </p:spPr>
        <p:txBody>
          <a:bodyPr/>
          <a:lstStyle/>
          <a:p>
            <a:pPr rtl="0"/>
            <a:endParaRPr lang="es-ES" noProof="0"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486802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a:xfrm>
            <a:off x="685622" y="379942"/>
            <a:ext cx="6989671" cy="365125"/>
          </a:xfrm>
        </p:spPr>
        <p:txBody>
          <a:bodyPr/>
          <a:lstStyle/>
          <a:p>
            <a:pPr rtl="0"/>
            <a:endParaRPr lang="es-ES" noProof="0"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s-ES" smtClean="0"/>
              <a:pPr/>
              <a:t>‹Nº›</a:t>
            </a:fld>
            <a:endParaRPr lang="es-ES" dirty="0"/>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161923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a:xfrm>
            <a:off x="685622" y="378884"/>
            <a:ext cx="6989671" cy="365125"/>
          </a:xfrm>
        </p:spPr>
        <p:txBody>
          <a:bodyPr/>
          <a:lstStyle/>
          <a:p>
            <a:pPr rtl="0"/>
            <a:endParaRPr lang="es-ES" noProof="0" dirty="0"/>
          </a:p>
        </p:txBody>
      </p:sp>
      <p:sp>
        <p:nvSpPr>
          <p:cNvPr id="7" name="Slide Number Placeholder 6"/>
          <p:cNvSpPr>
            <a:spLocks noGrp="1"/>
          </p:cNvSpPr>
          <p:nvPr>
            <p:ph type="sldNum" sz="quarter" idx="12"/>
          </p:nvPr>
        </p:nvSpPr>
        <p:spPr>
          <a:xfrm>
            <a:off x="10859623" y="381001"/>
            <a:ext cx="643580" cy="365125"/>
          </a:xfrm>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2127304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330348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98068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0A1DB83-C382-4684-8887-65A03EA4FFF0}" type="datetime1">
              <a:rPr lang="es-ES" noProof="0" smtClean="0"/>
              <a:pPr/>
              <a:t>01/03/2019</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8493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C60E81D3-9B82-44CA-B1F9-FCEFDC87935B}" type="datetime1">
              <a:rPr lang="es-ES" noProof="0" smtClean="0"/>
              <a:pPr/>
              <a:t>01/03/2019</a:t>
            </a:fld>
            <a:endParaRPr lang="es-ES" noProof="0" dirty="0"/>
          </a:p>
        </p:txBody>
      </p:sp>
      <p:sp>
        <p:nvSpPr>
          <p:cNvPr id="5" name="Footer Placeholder 4"/>
          <p:cNvSpPr>
            <a:spLocks noGrp="1"/>
          </p:cNvSpPr>
          <p:nvPr>
            <p:ph type="ftr" sz="quarter" idx="11"/>
          </p:nvPr>
        </p:nvSpPr>
        <p:spPr>
          <a:xfrm>
            <a:off x="685622" y="381001"/>
            <a:ext cx="6989671" cy="365125"/>
          </a:xfrm>
        </p:spPr>
        <p:txBody>
          <a:bodyPr/>
          <a:lstStyle/>
          <a:p>
            <a:pPr rtl="0"/>
            <a:endParaRPr lang="es-ES" noProof="0" dirty="0"/>
          </a:p>
        </p:txBody>
      </p:sp>
      <p:sp>
        <p:nvSpPr>
          <p:cNvPr id="6" name="Slide Number Placeholder 5"/>
          <p:cNvSpPr>
            <a:spLocks noGrp="1"/>
          </p:cNvSpPr>
          <p:nvPr>
            <p:ph type="sldNum" sz="quarter" idx="12"/>
          </p:nvPr>
        </p:nvSpPr>
        <p:spPr>
          <a:xfrm>
            <a:off x="10859623" y="381001"/>
            <a:ext cx="643580" cy="365125"/>
          </a:xfrm>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42371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285549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AA1D35CA-82F5-4AD4-B9EC-66E805B73542}" type="datetime1">
              <a:rPr lang="es-ES" noProof="0" smtClean="0"/>
              <a:pPr/>
              <a:t>01/03/2019</a:t>
            </a:fld>
            <a:endParaRPr lang="es-ES" noProof="0" dirty="0"/>
          </a:p>
        </p:txBody>
      </p:sp>
      <p:sp>
        <p:nvSpPr>
          <p:cNvPr id="5" name="Footer Placeholder 4"/>
          <p:cNvSpPr>
            <a:spLocks noGrp="1"/>
          </p:cNvSpPr>
          <p:nvPr>
            <p:ph type="ftr" sz="quarter" idx="11"/>
          </p:nvPr>
        </p:nvSpPr>
        <p:spPr>
          <a:xfrm>
            <a:off x="685622" y="381002"/>
            <a:ext cx="6989671" cy="364065"/>
          </a:xfrm>
        </p:spPr>
        <p:txBody>
          <a:bodyPr/>
          <a:lstStyle/>
          <a:p>
            <a:pPr rtl="0"/>
            <a:endParaRPr lang="es-ES" noProof="0" dirty="0"/>
          </a:p>
        </p:txBody>
      </p:sp>
      <p:sp>
        <p:nvSpPr>
          <p:cNvPr id="6" name="Slide Number Placeholder 5"/>
          <p:cNvSpPr>
            <a:spLocks noGrp="1"/>
          </p:cNvSpPr>
          <p:nvPr>
            <p:ph type="sldNum" sz="quarter" idx="12"/>
          </p:nvPr>
        </p:nvSpPr>
        <p:spPr>
          <a:xfrm>
            <a:off x="10859623" y="381001"/>
            <a:ext cx="643580" cy="365125"/>
          </a:xfrm>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1848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34CCE92-710B-4678-B1B1-EFCAA5CDF075}" type="datetime1">
              <a:rPr lang="es-ES" noProof="0" smtClean="0"/>
              <a:pPr/>
              <a:t>01/03/2019</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9489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622" y="3132667"/>
            <a:ext cx="5310392"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3132667"/>
            <a:ext cx="5332611"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3FB0F2C-25D9-4D7E-B43A-29A2E16C960D}" type="datetime1">
              <a:rPr lang="es-ES" noProof="0" smtClean="0"/>
              <a:pPr/>
              <a:t>01/03/2019</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09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D34687D-B11B-47A5-95F6-B79DA932A6DF}" type="datetime1">
              <a:rPr lang="es-ES" noProof="0" smtClean="0"/>
              <a:pPr/>
              <a:t>01/03/2019</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830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656DE-1E46-4450-9484-A739B4FADFBC}" type="datetime1">
              <a:rPr lang="es-ES" noProof="0" smtClean="0"/>
              <a:pPr/>
              <a:t>01/03/2019</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1484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240416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C83AD5-F5AF-4BDC-901E-85A05CCFFAAA}" type="datetime1">
              <a:rPr lang="es-ES" noProof="0" smtClean="0"/>
              <a:pPr/>
              <a:t>01/03/2019</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15599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C83AD5-F5AF-4BDC-901E-85A05CCFFAAA}" type="datetime1">
              <a:rPr lang="es-ES" noProof="0" smtClean="0"/>
              <a:pPr/>
              <a:t>01/03/2019</a:t>
            </a:fld>
            <a:endParaRPr lang="es-ES" noProof="0" dirty="0"/>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s-ES" noProof="0" dirty="0"/>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40738810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github.com/angular/flex-layout/wiki"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a:t>
            </a:r>
          </a:p>
        </p:txBody>
      </p:sp>
      <p:sp>
        <p:nvSpPr>
          <p:cNvPr id="4" name="Subtítulo 3">
            <a:extLst>
              <a:ext uri="{FF2B5EF4-FFF2-40B4-BE49-F238E27FC236}">
                <a16:creationId xmlns=""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pPr algn="r"/>
            <a:endParaRPr lang="es-ES" dirty="0"/>
          </a:p>
        </p:txBody>
      </p:sp>
      <p:pic>
        <p:nvPicPr>
          <p:cNvPr id="1026" name="Picture 2" descr="Resultado de imagen para angular 7">
            <a:extLst>
              <a:ext uri="{FF2B5EF4-FFF2-40B4-BE49-F238E27FC236}">
                <a16:creationId xmlns=""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E43BAC-33C6-4802-87D0-52C4F7F41CB8}"/>
              </a:ext>
            </a:extLst>
          </p:cNvPr>
          <p:cNvSpPr>
            <a:spLocks noGrp="1"/>
          </p:cNvSpPr>
          <p:nvPr>
            <p:ph type="title"/>
          </p:nvPr>
        </p:nvSpPr>
        <p:spPr/>
        <p:txBody>
          <a:bodyPr/>
          <a:lstStyle/>
          <a:p>
            <a:r>
              <a:rPr lang="es-ES" dirty="0"/>
              <a:t>Variables en </a:t>
            </a:r>
            <a:r>
              <a:rPr lang="es-ES" dirty="0" err="1"/>
              <a:t>Typescript</a:t>
            </a:r>
            <a:endParaRPr lang="es-ES" dirty="0"/>
          </a:p>
        </p:txBody>
      </p:sp>
      <p:sp>
        <p:nvSpPr>
          <p:cNvPr id="3" name="Marcador de contenido 2">
            <a:extLst>
              <a:ext uri="{FF2B5EF4-FFF2-40B4-BE49-F238E27FC236}">
                <a16:creationId xmlns="" xmlns:a16="http://schemas.microsoft.com/office/drawing/2014/main" id="{C4D854E1-B008-47E0-B358-68D5FAEE9050}"/>
              </a:ext>
            </a:extLst>
          </p:cNvPr>
          <p:cNvSpPr>
            <a:spLocks noGrp="1"/>
          </p:cNvSpPr>
          <p:nvPr>
            <p:ph idx="1"/>
          </p:nvPr>
        </p:nvSpPr>
        <p:spPr/>
        <p:txBody>
          <a:bodyPr/>
          <a:lstStyle/>
          <a:p>
            <a:pPr marL="0" indent="0">
              <a:buNone/>
            </a:pPr>
            <a:r>
              <a:rPr lang="es-ES" dirty="0" smtClean="0"/>
              <a:t>Existen palabras reservadas para declarar variables: </a:t>
            </a:r>
          </a:p>
          <a:p>
            <a:r>
              <a:rPr lang="es-ES" dirty="0" smtClean="0"/>
              <a:t>Var</a:t>
            </a:r>
            <a:r>
              <a:rPr lang="es-ES" dirty="0"/>
              <a:t>: Define una variable sin importar el </a:t>
            </a:r>
            <a:r>
              <a:rPr lang="es-ES" dirty="0" smtClean="0"/>
              <a:t>alcance global o local</a:t>
            </a:r>
            <a:endParaRPr lang="es-ES" dirty="0"/>
          </a:p>
          <a:p>
            <a:r>
              <a:rPr lang="es-ES" dirty="0" err="1"/>
              <a:t>Let</a:t>
            </a:r>
            <a:r>
              <a:rPr lang="es-ES" dirty="0"/>
              <a:t>: Limita el alcance de una </a:t>
            </a:r>
            <a:r>
              <a:rPr lang="es-ES" dirty="0" smtClean="0"/>
              <a:t>variable, al bloque, declaración o expresión</a:t>
            </a:r>
          </a:p>
          <a:p>
            <a:pPr marL="0" indent="0">
              <a:buNone/>
            </a:pPr>
            <a:endParaRPr lang="es-ES" dirty="0"/>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2276872"/>
            <a:ext cx="317182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66020" y="2996952"/>
            <a:ext cx="6696744" cy="936104"/>
          </a:xfrm>
        </p:spPr>
        <p:txBody>
          <a:bodyPr>
            <a:noAutofit/>
          </a:bodyPr>
          <a:lstStyle/>
          <a:p>
            <a:pPr marL="0" indent="0">
              <a:buNone/>
            </a:pPr>
            <a:r>
              <a:rPr lang="es-ES" sz="4400" dirty="0"/>
              <a:t>Funciones y parámetros</a:t>
            </a:r>
          </a:p>
        </p:txBody>
      </p:sp>
    </p:spTree>
    <p:extLst>
      <p:ext uri="{BB962C8B-B14F-4D97-AF65-F5344CB8AC3E}">
        <p14:creationId xmlns:p14="http://schemas.microsoft.com/office/powerpoint/2010/main" val="300091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sp>
        <p:nvSpPr>
          <p:cNvPr id="5" name="Título 1">
            <a:extLst>
              <a:ext uri="{FF2B5EF4-FFF2-40B4-BE49-F238E27FC236}">
                <a16:creationId xmlns=""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pic>
        <p:nvPicPr>
          <p:cNvPr id="7" name="Imagen 6"/>
          <p:cNvPicPr>
            <a:picLocks noChangeAspect="1"/>
          </p:cNvPicPr>
          <p:nvPr/>
        </p:nvPicPr>
        <p:blipFill>
          <a:blip r:embed="rId2"/>
          <a:stretch>
            <a:fillRect/>
          </a:stretch>
        </p:blipFill>
        <p:spPr>
          <a:xfrm>
            <a:off x="1341884" y="2132856"/>
            <a:ext cx="5622591" cy="1522471"/>
          </a:xfrm>
          <a:prstGeom prst="rect">
            <a:avLst/>
          </a:prstGeom>
        </p:spPr>
      </p:pic>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sp>
        <p:nvSpPr>
          <p:cNvPr id="10" name="Título 1">
            <a:extLst>
              <a:ext uri="{FF2B5EF4-FFF2-40B4-BE49-F238E27FC236}">
                <a16:creationId xmlns=""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55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3" name="Imagen 2"/>
          <p:cNvPicPr>
            <a:picLocks noChangeAspect="1"/>
          </p:cNvPicPr>
          <p:nvPr/>
        </p:nvPicPr>
        <p:blipFill>
          <a:blip r:embed="rId2"/>
          <a:stretch>
            <a:fillRect/>
          </a:stretch>
        </p:blipFill>
        <p:spPr>
          <a:xfrm>
            <a:off x="981844" y="2432736"/>
            <a:ext cx="4181475" cy="1619250"/>
          </a:xfrm>
          <a:prstGeom prst="rect">
            <a:avLst/>
          </a:prstGeom>
        </p:spPr>
      </p:pic>
      <p:pic>
        <p:nvPicPr>
          <p:cNvPr id="4" name="Imagen 3"/>
          <p:cNvPicPr>
            <a:picLocks noChangeAspect="1"/>
          </p:cNvPicPr>
          <p:nvPr/>
        </p:nvPicPr>
        <p:blipFill>
          <a:blip r:embed="rId3"/>
          <a:stretch>
            <a:fillRect/>
          </a:stretch>
        </p:blipFill>
        <p:spPr>
          <a:xfrm>
            <a:off x="5590355" y="2432736"/>
            <a:ext cx="5445415" cy="1284296"/>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sp>
        <p:nvSpPr>
          <p:cNvPr id="5" name="Título 1">
            <a:extLst>
              <a:ext uri="{FF2B5EF4-FFF2-40B4-BE49-F238E27FC236}">
                <a16:creationId xmlns="" xmlns:a16="http://schemas.microsoft.com/office/drawing/2014/main" id="{F0C4606F-3D9F-4F1C-9DEE-07ACA2818B10}"/>
              </a:ext>
            </a:extLst>
          </p:cNvPr>
          <p:cNvSpPr txBox="1">
            <a:spLocks/>
          </p:cNvSpPr>
          <p:nvPr/>
        </p:nvSpPr>
        <p:spPr>
          <a:xfrm>
            <a:off x="1250711" y="1945704"/>
            <a:ext cx="10100285" cy="559015"/>
          </a:xfrm>
          <a:prstGeom prst="rect">
            <a:avLst/>
          </a:prstGeom>
        </p:spPr>
        <p:txBody>
          <a:bodyPr vert="horz" lIns="121899" tIns="60949" rIns="121899" bIns="60949" rtlCol="0" anchor="b">
            <a:normAutofit fontScale="32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a:t>
            </a:r>
            <a:r>
              <a:rPr lang="es-ES" dirty="0" smtClean="0"/>
              <a:t>Flecha</a:t>
            </a:r>
          </a:p>
          <a:p>
            <a:r>
              <a:rPr lang="es-ES" dirty="0" smtClean="0"/>
              <a:t>Todas </a:t>
            </a:r>
            <a:r>
              <a:rPr lang="es-ES" dirty="0"/>
              <a:t>las variaciones comienzan con los argumentos de la función, seguidos por la flecha, seguidos por el contenido de la función.</a:t>
            </a:r>
          </a:p>
          <a:p>
            <a:endParaRPr lang="es-ES" dirty="0" smtClean="0"/>
          </a:p>
          <a:p>
            <a:endParaRPr lang="es-ES" dirty="0"/>
          </a:p>
        </p:txBody>
      </p:sp>
      <p:pic>
        <p:nvPicPr>
          <p:cNvPr id="6" name="Imagen 5"/>
          <p:cNvPicPr>
            <a:picLocks noChangeAspect="1"/>
          </p:cNvPicPr>
          <p:nvPr/>
        </p:nvPicPr>
        <p:blipFill>
          <a:blip r:embed="rId2"/>
          <a:stretch>
            <a:fillRect/>
          </a:stretch>
        </p:blipFill>
        <p:spPr>
          <a:xfrm>
            <a:off x="1413893" y="4092584"/>
            <a:ext cx="3384376" cy="1975144"/>
          </a:xfrm>
          <a:prstGeom prst="rect">
            <a:avLst/>
          </a:prstGeom>
        </p:spPr>
      </p:pic>
      <p:pic>
        <p:nvPicPr>
          <p:cNvPr id="7" name="Imagen 6"/>
          <p:cNvPicPr>
            <a:picLocks noChangeAspect="1"/>
          </p:cNvPicPr>
          <p:nvPr/>
        </p:nvPicPr>
        <p:blipFill>
          <a:blip r:embed="rId3"/>
          <a:stretch>
            <a:fillRect/>
          </a:stretch>
        </p:blipFill>
        <p:spPr>
          <a:xfrm>
            <a:off x="4992671" y="2323976"/>
            <a:ext cx="5057775" cy="1676400"/>
          </a:xfrm>
          <a:prstGeom prst="rect">
            <a:avLst/>
          </a:prstGeom>
        </p:spPr>
      </p:pic>
      <p:pic>
        <p:nvPicPr>
          <p:cNvPr id="8" name="Imagen 7"/>
          <p:cNvPicPr>
            <a:picLocks noChangeAspect="1"/>
          </p:cNvPicPr>
          <p:nvPr/>
        </p:nvPicPr>
        <p:blipFill>
          <a:blip r:embed="rId4"/>
          <a:stretch>
            <a:fillRect/>
          </a:stretch>
        </p:blipFill>
        <p:spPr>
          <a:xfrm>
            <a:off x="1413893" y="2323976"/>
            <a:ext cx="3384376" cy="1676400"/>
          </a:xfrm>
          <a:prstGeom prst="rect">
            <a:avLst/>
          </a:prstGeom>
        </p:spPr>
      </p:pic>
      <p:pic>
        <p:nvPicPr>
          <p:cNvPr id="3" name="Imagen 2"/>
          <p:cNvPicPr>
            <a:picLocks noChangeAspect="1"/>
          </p:cNvPicPr>
          <p:nvPr/>
        </p:nvPicPr>
        <p:blipFill>
          <a:blip r:embed="rId5"/>
          <a:stretch>
            <a:fillRect/>
          </a:stretch>
        </p:blipFill>
        <p:spPr>
          <a:xfrm>
            <a:off x="4992671" y="4092584"/>
            <a:ext cx="5095902" cy="1975144"/>
          </a:xfrm>
          <a:prstGeom prst="rect">
            <a:avLst/>
          </a:prstGeom>
        </p:spPr>
      </p:pic>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3" name="Imagen 2">
            <a:extLst>
              <a:ext uri="{FF2B5EF4-FFF2-40B4-BE49-F238E27FC236}">
                <a16:creationId xmlns="" xmlns:a16="http://schemas.microsoft.com/office/drawing/2014/main" id="{60BAA1C4-04B3-44B3-831A-D8DEFDD1F353}"/>
              </a:ext>
            </a:extLst>
          </p:cNvPr>
          <p:cNvPicPr>
            <a:picLocks noChangeAspect="1"/>
          </p:cNvPicPr>
          <p:nvPr/>
        </p:nvPicPr>
        <p:blipFill>
          <a:blip r:embed="rId2"/>
          <a:stretch>
            <a:fillRect/>
          </a:stretch>
        </p:blipFill>
        <p:spPr>
          <a:xfrm>
            <a:off x="5649342" y="1700808"/>
            <a:ext cx="5930042" cy="4462463"/>
          </a:xfrm>
          <a:prstGeom prst="rect">
            <a:avLst/>
          </a:prstGeom>
        </p:spPr>
      </p:pic>
      <p:pic>
        <p:nvPicPr>
          <p:cNvPr id="7" name="Imagen 6"/>
          <p:cNvPicPr>
            <a:picLocks noChangeAspect="1"/>
          </p:cNvPicPr>
          <p:nvPr/>
        </p:nvPicPr>
        <p:blipFill>
          <a:blip r:embed="rId3"/>
          <a:stretch>
            <a:fillRect/>
          </a:stretch>
        </p:blipFill>
        <p:spPr>
          <a:xfrm>
            <a:off x="961290" y="1700807"/>
            <a:ext cx="4269025" cy="4466057"/>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 xmlns:a16="http://schemas.microsoft.com/office/drawing/2014/main" id="{05914F9B-FEBB-43FE-B0A7-F5E4335A51FB}"/>
              </a:ext>
            </a:extLst>
          </p:cNvPr>
          <p:cNvSpPr>
            <a:spLocks noGrp="1"/>
          </p:cNvSpPr>
          <p:nvPr>
            <p:ph idx="1"/>
          </p:nvPr>
        </p:nvSpPr>
        <p:spPr/>
        <p:txBody>
          <a:bodyPr/>
          <a:lstStyle/>
          <a:p>
            <a:r>
              <a:rPr lang="es-ES" dirty="0"/>
              <a:t>Plantillas </a:t>
            </a:r>
            <a:r>
              <a:rPr lang="es-ES" dirty="0" smtClean="0"/>
              <a:t>literales</a:t>
            </a:r>
          </a:p>
          <a:p>
            <a:pPr marL="0" indent="0">
              <a:buNone/>
            </a:pPr>
            <a:r>
              <a:rPr lang="es-E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44" y="2681287"/>
            <a:ext cx="58102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844" y="4437112"/>
            <a:ext cx="41910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981844" y="5877272"/>
            <a:ext cx="7289175" cy="400110"/>
          </a:xfrm>
          <a:prstGeom prst="rect">
            <a:avLst/>
          </a:prstGeom>
          <a:noFill/>
        </p:spPr>
        <p:txBody>
          <a:bodyPr wrap="none" rtlCol="0">
            <a:spAutoFit/>
          </a:bodyPr>
          <a:lstStyle/>
          <a:p>
            <a:r>
              <a:rPr lang="es-ES" sz="2000" dirty="0" smtClean="0"/>
              <a:t>El codigo dentro de las plantillas debe ser </a:t>
            </a:r>
            <a:r>
              <a:rPr lang="es-ES" sz="2000" dirty="0" err="1" smtClean="0"/>
              <a:t>javascript</a:t>
            </a:r>
            <a:r>
              <a:rPr lang="es-ES" sz="2000" dirty="0" smtClean="0"/>
              <a:t> puro</a:t>
            </a:r>
            <a:endParaRPr lang="es-EC" sz="2000"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1804" y="1135950"/>
            <a:ext cx="10817582" cy="5533410"/>
          </a:xfrm>
        </p:spPr>
        <p:txBody>
          <a:bodyPr>
            <a:normAutofit/>
          </a:bodyPr>
          <a:lstStyle/>
          <a:p>
            <a:r>
              <a:rPr lang="es-ES" dirty="0"/>
              <a:t>Manejo de arreglos con programación funcional</a:t>
            </a:r>
          </a:p>
          <a:p>
            <a:pPr lvl="1"/>
            <a:endParaRPr lang="es-ES" dirty="0" smtClean="0"/>
          </a:p>
          <a:p>
            <a:pPr lvl="1"/>
            <a:endParaRPr lang="es-ES" dirty="0"/>
          </a:p>
          <a:p>
            <a:pPr lvl="1"/>
            <a:endParaRPr lang="es-ES" dirty="0" smtClean="0"/>
          </a:p>
          <a:p>
            <a:pPr lvl="1"/>
            <a:endParaRPr lang="es-ES" dirty="0" smtClean="0"/>
          </a:p>
          <a:p>
            <a:pPr lvl="1"/>
            <a:endParaRPr lang="es-ES" dirty="0"/>
          </a:p>
          <a:p>
            <a:pPr lvl="1"/>
            <a:r>
              <a:rPr lang="es-ES" dirty="0" err="1" smtClean="0"/>
              <a:t>Map</a:t>
            </a:r>
            <a:endParaRPr lang="es-ES" dirty="0" smtClean="0"/>
          </a:p>
          <a:p>
            <a:pPr lvl="1"/>
            <a:endParaRPr lang="es-ES" dirty="0"/>
          </a:p>
          <a:p>
            <a:pPr lvl="1"/>
            <a:r>
              <a:rPr lang="es-ES" dirty="0" err="1" smtClean="0"/>
              <a:t>Filter</a:t>
            </a:r>
            <a:endParaRPr lang="es-ES" dirty="0" smtClean="0"/>
          </a:p>
          <a:p>
            <a:pPr lvl="1"/>
            <a:endParaRPr lang="es-ES" dirty="0"/>
          </a:p>
          <a:p>
            <a:pPr lvl="1"/>
            <a:r>
              <a:rPr lang="es-ES" dirty="0" smtClean="0"/>
              <a:t>Reduce</a:t>
            </a:r>
          </a:p>
          <a:p>
            <a:pPr lvl="1"/>
            <a:endParaRPr lang="es-ES" dirty="0" smtClean="0"/>
          </a:p>
          <a:p>
            <a:pPr lvl="1"/>
            <a:r>
              <a:rPr lang="es-ES" dirty="0" err="1" smtClean="0"/>
              <a:t>Foreach</a:t>
            </a:r>
            <a:endParaRPr lang="es-ES" dirty="0" smtClean="0"/>
          </a:p>
          <a:p>
            <a:pPr marL="457063" lvl="1" indent="0">
              <a:buNone/>
            </a:pPr>
            <a:endParaRPr lang="es-ES" dirty="0"/>
          </a:p>
          <a:p>
            <a:pPr lvl="1"/>
            <a:r>
              <a:rPr lang="es-ES" dirty="0" err="1"/>
              <a:t>Find</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123" y="3148011"/>
            <a:ext cx="7905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869" y="1628800"/>
            <a:ext cx="3567974" cy="1519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028" y="3782308"/>
            <a:ext cx="54197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028" y="4437112"/>
            <a:ext cx="47720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8027" y="5085184"/>
            <a:ext cx="52101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3634" y="6076950"/>
            <a:ext cx="77628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444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indent="0" rtl="0">
              <a:buNone/>
            </a:pPr>
            <a:r>
              <a:rPr lang="es-ES" dirty="0" err="1"/>
              <a:t>Typescript</a:t>
            </a:r>
            <a:r>
              <a:rPr lang="es-ES" dirty="0"/>
              <a:t> y Novedades de </a:t>
            </a:r>
            <a:r>
              <a:rPr lang="es-ES" dirty="0" err="1"/>
              <a:t>Javascript</a:t>
            </a:r>
            <a:endParaRPr lang="es-ES" dirty="0"/>
          </a:p>
          <a:p>
            <a:pPr rtl="0"/>
            <a:r>
              <a:rPr lang="es-ES" dirty="0" err="1"/>
              <a:t>Javascript</a:t>
            </a:r>
            <a:r>
              <a:rPr lang="es-ES" dirty="0"/>
              <a:t> VS </a:t>
            </a:r>
            <a:r>
              <a:rPr lang="es-ES" dirty="0" err="1"/>
              <a:t>Typescript</a:t>
            </a:r>
            <a:endParaRPr lang="es-ES" dirty="0"/>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t>
            </a:r>
            <a:r>
              <a:rPr lang="es-ES" dirty="0" smtClean="0"/>
              <a:t>arreglos</a:t>
            </a:r>
            <a:endParaRPr lang="es-E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30" name="Picture 6" descr="Resultado de imagen para google">
            <a:extLst>
              <a:ext uri="{FF2B5EF4-FFF2-40B4-BE49-F238E27FC236}">
                <a16:creationId xmlns="" xmlns:a16="http://schemas.microsoft.com/office/drawing/2014/main" id="{528ED4E1-EE4D-4240-A8C8-BE13D1D80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 xmlns:a16="http://schemas.microsoft.com/office/drawing/2014/main" id="{9356BB5B-F37F-4AF4-A48F-BA691A2C8A3B}"/>
              </a:ext>
            </a:extLst>
          </p:cNvPr>
          <p:cNvSpPr txBox="1"/>
          <p:nvPr/>
        </p:nvSpPr>
        <p:spPr>
          <a:xfrm>
            <a:off x="769838" y="1124744"/>
            <a:ext cx="10784511" cy="6124754"/>
          </a:xfrm>
          <a:prstGeom prst="rect">
            <a:avLst/>
          </a:prstGeom>
          <a:noFill/>
        </p:spPr>
        <p:txBody>
          <a:bodyPr wrap="square" rtlCol="0">
            <a:spAutoFit/>
          </a:bodyPr>
          <a:lstStyle/>
          <a:p>
            <a:r>
              <a:rPr lang="es-ES" sz="1400" dirty="0" smtClean="0"/>
              <a:t>En </a:t>
            </a:r>
            <a:r>
              <a:rPr lang="es-ES" sz="1400" dirty="0" err="1" smtClean="0"/>
              <a:t>angularJs</a:t>
            </a:r>
            <a:r>
              <a:rPr lang="es-ES" sz="1400" dirty="0" smtClean="0"/>
              <a:t> el </a:t>
            </a:r>
            <a:r>
              <a:rPr lang="es-ES" sz="1400" dirty="0" err="1" smtClean="0"/>
              <a:t>renderizado</a:t>
            </a:r>
            <a:r>
              <a:rPr lang="es-ES" sz="1400" dirty="0" smtClean="0"/>
              <a:t> de aplicaciones se realizaba del </a:t>
            </a:r>
            <a:r>
              <a:rPr lang="es-ES" sz="1400" dirty="0"/>
              <a:t>lado del </a:t>
            </a:r>
            <a:r>
              <a:rPr lang="es-ES" sz="1400" dirty="0" smtClean="0"/>
              <a:t>servidor, inicialmente cuando se trabajaba con </a:t>
            </a:r>
            <a:r>
              <a:rPr lang="es-ES" sz="1400" dirty="0" err="1" smtClean="0"/>
              <a:t>jsf</a:t>
            </a:r>
            <a:r>
              <a:rPr lang="es-ES" sz="1400" dirty="0" smtClean="0"/>
              <a:t> o </a:t>
            </a:r>
            <a:r>
              <a:rPr lang="es-ES" sz="1400" dirty="0" err="1" smtClean="0"/>
              <a:t>jsp</a:t>
            </a:r>
            <a:r>
              <a:rPr lang="es-ES" sz="1400" dirty="0" smtClean="0"/>
              <a:t>, pero conllevaba una sobrecarga al servidor, por eso sacaron este tipo de </a:t>
            </a:r>
            <a:r>
              <a:rPr lang="es-ES" sz="1400" dirty="0" err="1" smtClean="0"/>
              <a:t>framework</a:t>
            </a:r>
            <a:r>
              <a:rPr lang="es-ES" sz="1400" dirty="0" smtClean="0"/>
              <a:t>, pero no lo pudieron </a:t>
            </a:r>
            <a:r>
              <a:rPr lang="es-ES" sz="1400" dirty="0" err="1" smtClean="0"/>
              <a:t>modularizar</a:t>
            </a:r>
            <a:r>
              <a:rPr lang="es-ES" sz="1400" dirty="0" smtClean="0"/>
              <a:t>.</a:t>
            </a:r>
          </a:p>
          <a:p>
            <a:r>
              <a:rPr lang="es-ES" sz="1400" dirty="0" smtClean="0"/>
              <a:t>Cliente actualmente se comunica por servicios </a:t>
            </a:r>
            <a:r>
              <a:rPr lang="es-ES" sz="1400" dirty="0" err="1" smtClean="0"/>
              <a:t>rest</a:t>
            </a:r>
            <a:r>
              <a:rPr lang="es-ES" sz="1400" dirty="0" smtClean="0"/>
              <a:t>.</a:t>
            </a:r>
          </a:p>
          <a:p>
            <a:endParaRPr lang="es-ES" sz="1400" dirty="0" smtClean="0"/>
          </a:p>
          <a:p>
            <a:r>
              <a:rPr lang="es-ES" sz="1400" dirty="0" smtClean="0"/>
              <a:t>Aplicaciones </a:t>
            </a:r>
            <a:r>
              <a:rPr lang="es-ES" sz="1400" dirty="0"/>
              <a:t>SPA(Single Page </a:t>
            </a:r>
            <a:r>
              <a:rPr lang="es-ES" sz="1400" dirty="0" err="1"/>
              <a:t>Applications</a:t>
            </a:r>
            <a:r>
              <a:rPr lang="es-ES" sz="1400" dirty="0" smtClean="0"/>
              <a:t>). Se muestra una única pagina, no se crearán diferentes páginas</a:t>
            </a:r>
          </a:p>
          <a:p>
            <a:endParaRPr lang="es-ES" sz="1400" dirty="0" smtClean="0"/>
          </a:p>
          <a:p>
            <a:r>
              <a:rPr lang="es-ES" sz="1400" dirty="0" smtClean="0"/>
              <a:t>La diferencia entre angular </a:t>
            </a:r>
            <a:r>
              <a:rPr lang="es-ES" sz="1400" dirty="0" err="1" smtClean="0"/>
              <a:t>js</a:t>
            </a:r>
            <a:r>
              <a:rPr lang="es-ES" sz="1400" dirty="0" smtClean="0"/>
              <a:t> y angular, es que la </a:t>
            </a:r>
            <a:r>
              <a:rPr lang="es-ES" sz="1400" dirty="0"/>
              <a:t>curva de aprendizaje </a:t>
            </a:r>
            <a:r>
              <a:rPr lang="es-ES" sz="1400" dirty="0" smtClean="0"/>
              <a:t>de angular </a:t>
            </a:r>
            <a:r>
              <a:rPr lang="es-ES" sz="1400" dirty="0" err="1" smtClean="0"/>
              <a:t>js</a:t>
            </a:r>
            <a:r>
              <a:rPr lang="es-ES" sz="1400" dirty="0" smtClean="0"/>
              <a:t> es muy corta, los que actualmente conocen Angular se les hace fácil aprender angular </a:t>
            </a:r>
            <a:r>
              <a:rPr lang="es-ES" sz="1400" dirty="0" err="1" smtClean="0"/>
              <a:t>Js</a:t>
            </a:r>
            <a:r>
              <a:rPr lang="es-ES" sz="1400" dirty="0" smtClean="0"/>
              <a:t>, solo hay que saber utilizar los servicios y componentes, la instalación era mas sencilla, solo se descargaba el JavaScript y se lo adjuntaba en el html y ya teníamos angular </a:t>
            </a:r>
            <a:r>
              <a:rPr lang="es-ES" sz="1400" dirty="0" err="1" smtClean="0"/>
              <a:t>js</a:t>
            </a:r>
            <a:r>
              <a:rPr lang="es-ES" sz="1400" dirty="0" smtClean="0"/>
              <a:t> en la aplicación, pero había problemas porque seguía siendo JavaScript y la gran desventaja es porque es un lenguaje de tipado débil. </a:t>
            </a:r>
          </a:p>
          <a:p>
            <a:r>
              <a:rPr lang="es-ES" sz="1400" dirty="0" smtClean="0"/>
              <a:t>Angular usa TypeScript y  ofrece ciertas restricciones que evita errores de programación (Antes no existía angular cli)</a:t>
            </a:r>
          </a:p>
          <a:p>
            <a:endParaRPr lang="es-ES" sz="1400" dirty="0"/>
          </a:p>
          <a:p>
            <a:r>
              <a:rPr lang="es-ES" sz="1400" dirty="0"/>
              <a:t>Angular reescritura del framework</a:t>
            </a:r>
          </a:p>
          <a:p>
            <a:r>
              <a:rPr lang="es-ES" sz="1400" dirty="0"/>
              <a:t>¿Angular 2, 4, 5, 6 y 7</a:t>
            </a:r>
            <a:r>
              <a:rPr lang="es-ES" sz="1400" dirty="0" smtClean="0"/>
              <a:t>?, no existió un gran cambio entre angular 2 al 4 por eso se saltaron el angular 3, no hay que asustarse cuando aparece una nueva actualización, porque no cambiará completamente el </a:t>
            </a:r>
            <a:r>
              <a:rPr lang="es-ES" sz="1400" dirty="0" err="1" smtClean="0"/>
              <a:t>framework</a:t>
            </a:r>
            <a:r>
              <a:rPr lang="es-ES" sz="1400" dirty="0" smtClean="0"/>
              <a:t>. Debido a que se usa un </a:t>
            </a:r>
            <a:r>
              <a:rPr lang="es-ES" sz="1400" dirty="0" err="1" smtClean="0"/>
              <a:t>versionamiento</a:t>
            </a:r>
            <a:r>
              <a:rPr lang="es-ES" sz="1400" dirty="0" smtClean="0"/>
              <a:t> semántico, que consiste en 3 partes:</a:t>
            </a:r>
          </a:p>
          <a:p>
            <a:r>
              <a:rPr lang="es-ES" sz="1400" dirty="0" smtClean="0"/>
              <a:t>7.0.0</a:t>
            </a:r>
          </a:p>
          <a:p>
            <a:r>
              <a:rPr lang="es-ES" sz="1400" dirty="0" err="1" smtClean="0"/>
              <a:t>Version</a:t>
            </a:r>
            <a:r>
              <a:rPr lang="es-ES" sz="1400" dirty="0" smtClean="0"/>
              <a:t> mayor, del cual hay cambios en el software y rompe la </a:t>
            </a:r>
            <a:r>
              <a:rPr lang="es-ES" sz="1400" dirty="0" err="1" smtClean="0"/>
              <a:t>retrocompatibilidad</a:t>
            </a:r>
            <a:r>
              <a:rPr lang="es-ES" sz="1400" dirty="0" smtClean="0"/>
              <a:t> con versiones anteriores</a:t>
            </a:r>
          </a:p>
          <a:p>
            <a:r>
              <a:rPr lang="es-ES" sz="1400" dirty="0" err="1" smtClean="0"/>
              <a:t>Verion</a:t>
            </a:r>
            <a:r>
              <a:rPr lang="es-ES" sz="1400" dirty="0" smtClean="0"/>
              <a:t> menor, se añade o </a:t>
            </a:r>
            <a:r>
              <a:rPr lang="es-ES" sz="1400" dirty="0" err="1" smtClean="0"/>
              <a:t>actalizan</a:t>
            </a:r>
            <a:r>
              <a:rPr lang="es-ES" sz="1400" dirty="0" smtClean="0"/>
              <a:t> funcionalidades, sin romper </a:t>
            </a:r>
            <a:r>
              <a:rPr lang="es-ES" sz="1400" dirty="0"/>
              <a:t>la </a:t>
            </a:r>
            <a:r>
              <a:rPr lang="es-ES" sz="1400" dirty="0" err="1"/>
              <a:t>retrocompatibilidad</a:t>
            </a:r>
            <a:r>
              <a:rPr lang="es-ES" sz="1400" dirty="0"/>
              <a:t> </a:t>
            </a:r>
            <a:endParaRPr lang="es-ES" sz="1400" dirty="0" smtClean="0"/>
          </a:p>
          <a:p>
            <a:r>
              <a:rPr lang="es-ES" sz="1400" dirty="0" err="1" smtClean="0"/>
              <a:t>Patch</a:t>
            </a:r>
            <a:r>
              <a:rPr lang="es-ES" sz="1400" dirty="0" smtClean="0"/>
              <a:t>: corrigen errores de software pero no hay problemas con versiones anteriores</a:t>
            </a:r>
          </a:p>
          <a:p>
            <a:endParaRPr lang="es-ES" sz="1400" dirty="0"/>
          </a:p>
          <a:p>
            <a:endParaRPr lang="es-ES" sz="1400" dirty="0" smtClean="0"/>
          </a:p>
          <a:p>
            <a:endParaRPr lang="es-ES" sz="1400" dirty="0"/>
          </a:p>
          <a:p>
            <a:r>
              <a:rPr lang="es-ES" sz="1400" dirty="0" smtClean="0"/>
              <a:t>Finalmente angular es desarrollado y mantenido por </a:t>
            </a:r>
            <a:r>
              <a:rPr lang="es-ES" sz="1400" dirty="0" err="1" smtClean="0"/>
              <a:t>google</a:t>
            </a:r>
            <a:r>
              <a:rPr lang="es-ES" sz="1400" dirty="0" smtClean="0"/>
              <a:t>, es decir siempre está en mantenimiento y es seguro</a:t>
            </a:r>
          </a:p>
          <a:p>
            <a:endParaRPr lang="es-ES" sz="1400" dirty="0"/>
          </a:p>
          <a:p>
            <a:pPr marL="342900" indent="-342900">
              <a:buFont typeface="Arial" panose="020B0604020202020204" pitchFamily="34" charset="0"/>
              <a:buChar char="•"/>
            </a:pPr>
            <a:endParaRPr lang="es-ES" sz="1400" dirty="0"/>
          </a:p>
          <a:p>
            <a:pPr marL="342900" indent="-342900">
              <a:buFont typeface="Arial" panose="020B0604020202020204" pitchFamily="34" charset="0"/>
              <a:buChar char="•"/>
            </a:pPr>
            <a:endParaRPr lang="es-ES" sz="1400"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 xmlns:a16="http://schemas.microsoft.com/office/drawing/2014/main" id="{40ED057A-D453-4E29-BBD5-B48B560B4AD7}"/>
              </a:ext>
            </a:extLst>
          </p:cNvPr>
          <p:cNvSpPr>
            <a:spLocks noGrp="1"/>
          </p:cNvSpPr>
          <p:nvPr>
            <p:ph idx="1"/>
          </p:nvPr>
        </p:nvSpPr>
        <p:spPr>
          <a:xfrm>
            <a:off x="1218883" y="1701797"/>
            <a:ext cx="10360501" cy="3311379"/>
          </a:xfrm>
        </p:spPr>
        <p:txBody>
          <a:bodyPr>
            <a:normAutofit fontScale="92500" lnSpcReduction="20000"/>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smtClean="0"/>
          </a:p>
          <a:p>
            <a:pPr marL="0" indent="0" algn="just">
              <a:buNone/>
            </a:pPr>
            <a:r>
              <a:rPr lang="es-ES" dirty="0" smtClean="0"/>
              <a:t>No hay que preocuparse porque existen herramientas que permiten actualizar de una versión a otra, con un comando desde el angular-cli, se realizan cambios respecto a la compilación que realiza angular, para que el código sea lo mas liviano posible, para cuando se lo suba a producción.</a:t>
            </a:r>
            <a:endParaRPr lang="es-ES" dirty="0"/>
          </a:p>
        </p:txBody>
      </p:sp>
      <p:sp>
        <p:nvSpPr>
          <p:cNvPr id="4" name="Marcador de contenido 2">
            <a:extLst>
              <a:ext uri="{FF2B5EF4-FFF2-40B4-BE49-F238E27FC236}">
                <a16:creationId xmlns=""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fontScale="925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smtClean="0"/>
              <a:t>https</a:t>
            </a:r>
            <a:r>
              <a:rPr lang="es-ES" sz="3600" dirty="0"/>
              <a:t>://angular.io/guide/quickstart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0" indent="0">
              <a:buNone/>
            </a:pPr>
            <a:r>
              <a:rPr lang="es-ES" sz="2400" dirty="0" smtClean="0"/>
              <a:t>Revisión del </a:t>
            </a:r>
            <a:r>
              <a:rPr lang="es-ES" sz="2400" dirty="0" err="1" smtClean="0"/>
              <a:t>depositorio</a:t>
            </a:r>
            <a:r>
              <a:rPr lang="es-ES" sz="2400" dirty="0" smtClean="0"/>
              <a:t> de angular</a:t>
            </a:r>
          </a:p>
          <a:p>
            <a:pPr marL="0" indent="0">
              <a:buNone/>
            </a:pPr>
            <a:r>
              <a:rPr lang="es-ES" sz="2400" dirty="0" smtClean="0"/>
              <a:t>https</a:t>
            </a:r>
            <a:r>
              <a:rPr lang="es-ES" sz="2400" dirty="0"/>
              <a:t>://github.com/angular</a:t>
            </a:r>
          </a:p>
          <a:p>
            <a:endParaRPr lang="es-ES" dirty="0" smtClean="0"/>
          </a:p>
          <a:p>
            <a:pPr marL="0" indent="0">
              <a:buNone/>
            </a:pPr>
            <a:r>
              <a:rPr lang="es-ES" dirty="0" smtClean="0"/>
              <a:t>Se puede verificar la ultima versión que existe en Angular</a:t>
            </a:r>
          </a:p>
          <a:p>
            <a:pPr marL="0" indent="0">
              <a:buNone/>
            </a:pPr>
            <a:r>
              <a:rPr lang="es-ES" dirty="0" smtClean="0"/>
              <a:t>Hay que verificar para poder actualizarse y no estancarse, no hay que tener miedo el cambio, debido a que también se resuelven muchos problemas con respecto a la seguridad y añaden nuevas funcionalidades, otra ventaja es que hacen que el código se vuelva mas liviano, en las primeras versiones no era así. Las primeras versiones generabas aplicaciones muy pesadas.</a:t>
            </a:r>
            <a:endParaRPr lang="es-ES" dirty="0"/>
          </a:p>
        </p:txBody>
      </p:sp>
    </p:spTree>
    <p:extLst>
      <p:ext uri="{BB962C8B-B14F-4D97-AF65-F5344CB8AC3E}">
        <p14:creationId xmlns:p14="http://schemas.microsoft.com/office/powerpoint/2010/main" val="85066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smtClean="0"/>
              <a:t>Instalación de Angular CLI y creación de proyecto</a:t>
            </a:r>
            <a:endParaRPr lang="es-ES" sz="6000" dirty="0"/>
          </a:p>
        </p:txBody>
      </p:sp>
      <p:sp>
        <p:nvSpPr>
          <p:cNvPr id="3" name="Rectángulo 2">
            <a:extLst>
              <a:ext uri="{FF2B5EF4-FFF2-40B4-BE49-F238E27FC236}">
                <a16:creationId xmlns=""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err="1" smtClean="0"/>
              <a:t>Npm</a:t>
            </a:r>
            <a:r>
              <a:rPr lang="es-ES" dirty="0" smtClean="0"/>
              <a:t> </a:t>
            </a:r>
            <a:r>
              <a:rPr lang="es-ES" dirty="0" err="1" smtClean="0"/>
              <a:t>install</a:t>
            </a:r>
            <a:r>
              <a:rPr lang="es-ES" dirty="0" smtClean="0"/>
              <a:t> –g @angular/cli</a:t>
            </a:r>
          </a:p>
          <a:p>
            <a:r>
              <a:rPr lang="es-ES" dirty="0" err="1" smtClean="0"/>
              <a:t>Ng</a:t>
            </a:r>
            <a:r>
              <a:rPr lang="es-ES" dirty="0" smtClean="0"/>
              <a:t> new </a:t>
            </a:r>
            <a:r>
              <a:rPr lang="es-ES" dirty="0" err="1" smtClean="0"/>
              <a:t>nombre_pryecto</a:t>
            </a:r>
            <a:endParaRPr lang="es-ES" dirty="0" smtClean="0"/>
          </a:p>
          <a:p>
            <a:endParaRPr lang="es-ES" dirty="0" smtClean="0"/>
          </a:p>
          <a:p>
            <a:pPr marL="0" indent="0">
              <a:buNone/>
            </a:pPr>
            <a:r>
              <a:rPr lang="es-ES" dirty="0" err="1" smtClean="0"/>
              <a:t>Opcion</a:t>
            </a:r>
            <a:r>
              <a:rPr lang="es-ES" dirty="0" smtClean="0"/>
              <a:t> de creación de documento con un prefijo:</a:t>
            </a:r>
          </a:p>
          <a:p>
            <a:pPr marL="0" indent="0">
              <a:buNone/>
            </a:pPr>
            <a:r>
              <a:rPr lang="es-ES" dirty="0" err="1"/>
              <a:t>Ng</a:t>
            </a:r>
            <a:r>
              <a:rPr lang="es-ES" dirty="0"/>
              <a:t> new </a:t>
            </a:r>
            <a:r>
              <a:rPr lang="es-ES" dirty="0" err="1" smtClean="0"/>
              <a:t>nombre_pryecto</a:t>
            </a:r>
            <a:r>
              <a:rPr lang="es-ES" dirty="0" smtClean="0"/>
              <a:t> --</a:t>
            </a:r>
            <a:r>
              <a:rPr lang="es-ES" dirty="0" err="1" smtClean="0"/>
              <a:t>prefix</a:t>
            </a:r>
            <a:r>
              <a:rPr lang="es-ES" dirty="0" smtClean="0"/>
              <a:t> </a:t>
            </a:r>
            <a:r>
              <a:rPr lang="es-ES" dirty="0" err="1" smtClean="0"/>
              <a:t>sza</a:t>
            </a:r>
            <a:endParaRPr lang="es-ES" dirty="0"/>
          </a:p>
          <a:p>
            <a:pPr marL="0" indent="0">
              <a:buNone/>
            </a:pPr>
            <a:endParaRPr lang="es-ES" dirty="0" smtClean="0"/>
          </a:p>
          <a:p>
            <a:pPr marL="0" indent="0">
              <a:buNone/>
            </a:pPr>
            <a:r>
              <a:rPr lang="es-ES" dirty="0" smtClean="0"/>
              <a:t>Instalar auto </a:t>
            </a:r>
            <a:r>
              <a:rPr lang="es-ES" dirty="0" err="1" smtClean="0"/>
              <a:t>import</a:t>
            </a:r>
            <a:r>
              <a:rPr lang="es-ES" dirty="0" smtClean="0"/>
              <a:t> </a:t>
            </a:r>
          </a:p>
          <a:p>
            <a:endParaRPr lang="es-ES" dirty="0"/>
          </a:p>
          <a:p>
            <a:endParaRPr lang="es-ES" dirty="0"/>
          </a:p>
        </p:txBody>
      </p:sp>
    </p:spTree>
    <p:extLst>
      <p:ext uri="{BB962C8B-B14F-4D97-AF65-F5344CB8AC3E}">
        <p14:creationId xmlns:p14="http://schemas.microsoft.com/office/powerpoint/2010/main" val="173005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pPr marL="0" indent="0">
              <a:buNone/>
            </a:pPr>
            <a:r>
              <a:rPr lang="es-ES" dirty="0" smtClean="0"/>
              <a:t>Para este caso en la creación del proyecto no se </a:t>
            </a:r>
            <a:r>
              <a:rPr lang="es-ES" dirty="0" err="1" smtClean="0"/>
              <a:t>utlizará</a:t>
            </a:r>
            <a:r>
              <a:rPr lang="es-ES" dirty="0" smtClean="0"/>
              <a:t> el </a:t>
            </a:r>
            <a:r>
              <a:rPr lang="es-ES" dirty="0" err="1" smtClean="0"/>
              <a:t>routing</a:t>
            </a:r>
            <a:r>
              <a:rPr lang="es-ES" dirty="0" smtClean="0"/>
              <a:t>, eso tiene que ver para la navegación entre paginas</a:t>
            </a:r>
          </a:p>
          <a:p>
            <a:pPr marL="0" indent="0">
              <a:buNone/>
            </a:pPr>
            <a:r>
              <a:rPr lang="es-ES" dirty="0" smtClean="0"/>
              <a:t>El tipo de estilo se escogerá el </a:t>
            </a:r>
            <a:r>
              <a:rPr lang="es-ES" dirty="0" err="1" smtClean="0"/>
              <a:t>scss</a:t>
            </a:r>
            <a:r>
              <a:rPr lang="es-ES" dirty="0" smtClean="0"/>
              <a:t>, con este tipo de estilo se  pueden definir variables, y al pasar por la compilación para terminar en </a:t>
            </a:r>
            <a:r>
              <a:rPr lang="es-ES" dirty="0" err="1" smtClean="0"/>
              <a:t>css</a:t>
            </a:r>
            <a:r>
              <a:rPr lang="es-ES" dirty="0" smtClean="0"/>
              <a:t>, similar con </a:t>
            </a:r>
            <a:r>
              <a:rPr lang="es-ES" dirty="0" err="1" smtClean="0"/>
              <a:t>typescript</a:t>
            </a:r>
            <a:r>
              <a:rPr lang="es-ES" dirty="0" smtClean="0"/>
              <a:t> q termina siendo </a:t>
            </a:r>
            <a:r>
              <a:rPr lang="es-ES" dirty="0" err="1" smtClean="0"/>
              <a:t>javascript</a:t>
            </a:r>
            <a:r>
              <a:rPr lang="es-ES" dirty="0" smtClean="0"/>
              <a:t>.</a:t>
            </a:r>
          </a:p>
          <a:p>
            <a:pPr marL="0" indent="0">
              <a:buNone/>
            </a:pPr>
            <a:r>
              <a:rPr lang="es-ES" dirty="0" smtClean="0"/>
              <a:t>Se escogerá </a:t>
            </a:r>
            <a:r>
              <a:rPr lang="es-ES" dirty="0" err="1" smtClean="0"/>
              <a:t>css</a:t>
            </a:r>
            <a:r>
              <a:rPr lang="es-ES" dirty="0" smtClean="0"/>
              <a:t>, se instalará las dependencias necesarias, se inicializará con la creación del comando </a:t>
            </a:r>
            <a:r>
              <a:rPr lang="es-ES" dirty="0" err="1" smtClean="0"/>
              <a:t>node_module</a:t>
            </a:r>
            <a:r>
              <a:rPr lang="es-ES" dirty="0" smtClean="0"/>
              <a:t>, que pesará un poco. Si la abren se instalaran todas las dependencias y librerías de terceros.</a:t>
            </a:r>
          </a:p>
          <a:p>
            <a:pPr marL="0" indent="0">
              <a:buNone/>
            </a:pPr>
            <a:endParaRPr lang="es-ES" dirty="0" smtClean="0"/>
          </a:p>
          <a:p>
            <a:pPr marL="0" indent="0">
              <a:buNone/>
            </a:pPr>
            <a:endParaRPr lang="es-ES" dirty="0"/>
          </a:p>
        </p:txBody>
      </p:sp>
    </p:spTree>
    <p:extLst>
      <p:ext uri="{BB962C8B-B14F-4D97-AF65-F5344CB8AC3E}">
        <p14:creationId xmlns:p14="http://schemas.microsoft.com/office/powerpoint/2010/main" val="2230014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Carpeta E2e significa </a:t>
            </a:r>
            <a:r>
              <a:rPr lang="es-ES" dirty="0" err="1" smtClean="0"/>
              <a:t>end</a:t>
            </a:r>
            <a:r>
              <a:rPr lang="es-ES" dirty="0" smtClean="0"/>
              <a:t> </a:t>
            </a:r>
            <a:r>
              <a:rPr lang="es-ES" dirty="0" err="1" smtClean="0"/>
              <a:t>to</a:t>
            </a:r>
            <a:r>
              <a:rPr lang="es-ES" dirty="0" smtClean="0"/>
              <a:t> </a:t>
            </a:r>
            <a:r>
              <a:rPr lang="es-ES" dirty="0" err="1" smtClean="0"/>
              <a:t>end</a:t>
            </a:r>
            <a:r>
              <a:rPr lang="es-ES" dirty="0" smtClean="0"/>
              <a:t>, sirve para hacer pruebas de integración, pruebas de extremo a extremo. Se utiliza una librería llamada </a:t>
            </a:r>
            <a:r>
              <a:rPr lang="es-ES" dirty="0" err="1" smtClean="0"/>
              <a:t>protractor</a:t>
            </a:r>
            <a:r>
              <a:rPr lang="es-ES" dirty="0" smtClean="0"/>
              <a:t>. Sirven para evitar hacer pruebas de forma manual en algún punto, las pruebas de integración, realiza prueba de todo el flujo, por todas las capas: de datos, servicios, hasta la vista. </a:t>
            </a:r>
          </a:p>
          <a:p>
            <a:r>
              <a:rPr lang="es-ES" dirty="0" smtClean="0"/>
              <a:t>Carpeta </a:t>
            </a:r>
            <a:r>
              <a:rPr lang="es-ES" dirty="0" err="1" smtClean="0"/>
              <a:t>node_module</a:t>
            </a:r>
            <a:r>
              <a:rPr lang="es-ES" dirty="0" smtClean="0"/>
              <a:t>, es donde se instalan todas las dependencias, tiene un tamaño grande, pero no hay que preocuparse porque el Tamayo de la carpeta pertenece solo para nuestros ambientes locales de desarrollo, y cuando el proyecto pase a producción se simplificará el tamaño de los archivos en producción. Se la puede recuperar con el comando: </a:t>
            </a:r>
            <a:r>
              <a:rPr lang="es-ES" dirty="0" err="1" smtClean="0"/>
              <a:t>npm</a:t>
            </a:r>
            <a:r>
              <a:rPr lang="es-ES" dirty="0" smtClean="0"/>
              <a:t> </a:t>
            </a:r>
            <a:r>
              <a:rPr lang="es-ES" dirty="0" err="1" smtClean="0"/>
              <a:t>install</a:t>
            </a:r>
            <a:endParaRPr lang="es-ES" dirty="0" smtClean="0"/>
          </a:p>
        </p:txBody>
      </p:sp>
    </p:spTree>
    <p:extLst>
      <p:ext uri="{BB962C8B-B14F-4D97-AF65-F5344CB8AC3E}">
        <p14:creationId xmlns:p14="http://schemas.microsoft.com/office/powerpoint/2010/main" val="419684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685622" y="2194561"/>
            <a:ext cx="10817582" cy="4330783"/>
          </a:xfrm>
        </p:spPr>
        <p:txBody>
          <a:bodyPr>
            <a:normAutofit fontScale="77500" lnSpcReduction="20000"/>
          </a:bodyPr>
          <a:lstStyle/>
          <a:p>
            <a:r>
              <a:rPr lang="es-ES" dirty="0" err="1" smtClean="0"/>
              <a:t>Editorconfig</a:t>
            </a:r>
            <a:r>
              <a:rPr lang="es-ES" dirty="0" smtClean="0"/>
              <a:t>: es de ayuda para el </a:t>
            </a:r>
            <a:r>
              <a:rPr lang="es-ES" dirty="0" err="1" smtClean="0"/>
              <a:t>ide</a:t>
            </a:r>
            <a:r>
              <a:rPr lang="es-ES" dirty="0" smtClean="0"/>
              <a:t> , son reglas de como se debería escribir el código, </a:t>
            </a:r>
            <a:r>
              <a:rPr lang="es-ES" dirty="0" err="1" smtClean="0"/>
              <a:t>ej</a:t>
            </a:r>
            <a:r>
              <a:rPr lang="es-ES" dirty="0" smtClean="0"/>
              <a:t> el conjunto de caracteres siguen el estándar UTF8, que cuando se dé </a:t>
            </a:r>
            <a:r>
              <a:rPr lang="es-ES" dirty="0" err="1" smtClean="0"/>
              <a:t>tab</a:t>
            </a:r>
            <a:r>
              <a:rPr lang="es-ES" dirty="0" smtClean="0"/>
              <a:t>, no se realice un </a:t>
            </a:r>
            <a:r>
              <a:rPr lang="es-ES" dirty="0" err="1" smtClean="0"/>
              <a:t>tab</a:t>
            </a:r>
            <a:r>
              <a:rPr lang="es-ES" dirty="0" smtClean="0"/>
              <a:t>, </a:t>
            </a:r>
            <a:r>
              <a:rPr lang="es-ES" dirty="0" err="1" smtClean="0"/>
              <a:t>sinó</a:t>
            </a:r>
            <a:r>
              <a:rPr lang="es-ES" dirty="0" smtClean="0"/>
              <a:t> un espacio, espacio de 2</a:t>
            </a:r>
          </a:p>
          <a:p>
            <a:r>
              <a:rPr lang="es-ES" dirty="0" err="1" smtClean="0"/>
              <a:t>Gitignore</a:t>
            </a:r>
            <a:r>
              <a:rPr lang="es-ES" dirty="0" smtClean="0"/>
              <a:t>: excluye ciertos archivos q no son necesarios que cuando se realice un </a:t>
            </a:r>
            <a:r>
              <a:rPr lang="es-ES" dirty="0" err="1" smtClean="0"/>
              <a:t>gitput</a:t>
            </a:r>
            <a:r>
              <a:rPr lang="es-ES" dirty="0" smtClean="0"/>
              <a:t> no se subas al repositorio de </a:t>
            </a:r>
            <a:r>
              <a:rPr lang="es-ES" dirty="0" err="1" smtClean="0"/>
              <a:t>git</a:t>
            </a:r>
            <a:endParaRPr lang="es-ES" dirty="0" smtClean="0"/>
          </a:p>
          <a:p>
            <a:r>
              <a:rPr lang="es-ES" dirty="0" err="1" smtClean="0"/>
              <a:t>Dist</a:t>
            </a:r>
            <a:r>
              <a:rPr lang="es-ES" dirty="0" smtClean="0"/>
              <a:t>: se genera el código de producción, esto no se sube al </a:t>
            </a:r>
            <a:r>
              <a:rPr lang="es-ES" dirty="0" err="1" smtClean="0"/>
              <a:t>git</a:t>
            </a:r>
            <a:r>
              <a:rPr lang="es-ES" dirty="0" smtClean="0"/>
              <a:t>, se genera con un comando y luego se pasa a producción. </a:t>
            </a:r>
          </a:p>
          <a:p>
            <a:r>
              <a:rPr lang="es-ES" dirty="0" err="1" smtClean="0"/>
              <a:t>Angular.json</a:t>
            </a:r>
            <a:r>
              <a:rPr lang="es-ES" dirty="0" smtClean="0"/>
              <a:t>: se especifica cosas de como se ejecutará nuestro proyecto</a:t>
            </a:r>
          </a:p>
          <a:p>
            <a:r>
              <a:rPr lang="es-ES" dirty="0" err="1"/>
              <a:t>p</a:t>
            </a:r>
            <a:r>
              <a:rPr lang="es-ES" dirty="0" err="1" smtClean="0"/>
              <a:t>ackage.json</a:t>
            </a:r>
            <a:r>
              <a:rPr lang="es-ES" dirty="0" smtClean="0"/>
              <a:t> es el pom.xml es donde se </a:t>
            </a:r>
            <a:r>
              <a:rPr lang="es-ES" dirty="0" err="1" smtClean="0"/>
              <a:t>definene</a:t>
            </a:r>
            <a:r>
              <a:rPr lang="es-ES" dirty="0" smtClean="0"/>
              <a:t> las dependencias del proyecto. (nombre, versión, dependencias)</a:t>
            </a:r>
          </a:p>
          <a:p>
            <a:r>
              <a:rPr lang="es-ES" dirty="0" err="1" smtClean="0"/>
              <a:t>Package-lock.json</a:t>
            </a:r>
            <a:r>
              <a:rPr lang="es-ES" dirty="0" smtClean="0"/>
              <a:t>: se genera una vez creado el </a:t>
            </a:r>
            <a:r>
              <a:rPr lang="es-ES" dirty="0" err="1" smtClean="0"/>
              <a:t>npm</a:t>
            </a:r>
            <a:r>
              <a:rPr lang="es-ES" dirty="0" smtClean="0"/>
              <a:t> </a:t>
            </a:r>
            <a:r>
              <a:rPr lang="es-ES" dirty="0" err="1" smtClean="0"/>
              <a:t>install</a:t>
            </a:r>
            <a:r>
              <a:rPr lang="es-ES" dirty="0" smtClean="0"/>
              <a:t>, registra una historia de lo que paso cuando se instalaron las dependencia.</a:t>
            </a:r>
          </a:p>
          <a:p>
            <a:r>
              <a:rPr lang="es-ES" dirty="0" err="1" smtClean="0"/>
              <a:t>Readme</a:t>
            </a:r>
            <a:r>
              <a:rPr lang="es-ES" dirty="0" smtClean="0"/>
              <a:t>: contiene solo información del proyecto</a:t>
            </a:r>
          </a:p>
          <a:p>
            <a:r>
              <a:rPr lang="es-ES" dirty="0" err="1" smtClean="0"/>
              <a:t>tsconfig.json</a:t>
            </a:r>
            <a:r>
              <a:rPr lang="es-ES" dirty="0" smtClean="0"/>
              <a:t>: </a:t>
            </a:r>
            <a:r>
              <a:rPr lang="es-ES" dirty="0"/>
              <a:t>Configuraciones </a:t>
            </a:r>
            <a:r>
              <a:rPr lang="es-ES" dirty="0" smtClean="0"/>
              <a:t>de </a:t>
            </a:r>
            <a:r>
              <a:rPr lang="es-ES" dirty="0" err="1" smtClean="0"/>
              <a:t>typescript</a:t>
            </a:r>
            <a:r>
              <a:rPr lang="es-ES" dirty="0" smtClean="0"/>
              <a:t>, como la ruta base del proyecto, donde se encuentra el archivo de producción, cosas que no se modifican</a:t>
            </a:r>
          </a:p>
          <a:p>
            <a:r>
              <a:rPr lang="es-ES" dirty="0" err="1" smtClean="0"/>
              <a:t>tslint.json</a:t>
            </a:r>
            <a:r>
              <a:rPr lang="es-ES" dirty="0" smtClean="0"/>
              <a:t>: configuraciones para el </a:t>
            </a:r>
            <a:r>
              <a:rPr lang="es-ES" dirty="0" err="1" smtClean="0"/>
              <a:t>ide</a:t>
            </a:r>
            <a:r>
              <a:rPr lang="es-ES" dirty="0" smtClean="0"/>
              <a:t>, como para lanzar mensajes de error, cuando se usa tabulación en vez de espacio, a nivel de desarrollo</a:t>
            </a:r>
            <a:endParaRPr lang="es-ES" dirty="0"/>
          </a:p>
        </p:txBody>
      </p:sp>
    </p:spTree>
    <p:extLst>
      <p:ext uri="{BB962C8B-B14F-4D97-AF65-F5344CB8AC3E}">
        <p14:creationId xmlns:p14="http://schemas.microsoft.com/office/powerpoint/2010/main" val="662975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normAutofit fontScale="77500" lnSpcReduction="20000"/>
          </a:bodyPr>
          <a:lstStyle/>
          <a:p>
            <a:r>
              <a:rPr lang="es-ES" dirty="0" err="1" smtClean="0"/>
              <a:t>Src</a:t>
            </a:r>
            <a:r>
              <a:rPr lang="es-ES" dirty="0" smtClean="0"/>
              <a:t>:</a:t>
            </a:r>
          </a:p>
          <a:p>
            <a:r>
              <a:rPr lang="es-ES" dirty="0" err="1" smtClean="0"/>
              <a:t>Styles.scss</a:t>
            </a:r>
            <a:r>
              <a:rPr lang="es-ES" dirty="0" smtClean="0"/>
              <a:t>: estilos globales en la aplicación.</a:t>
            </a:r>
          </a:p>
          <a:p>
            <a:r>
              <a:rPr lang="es-ES" dirty="0" err="1" smtClean="0"/>
              <a:t>polyfills.ts</a:t>
            </a:r>
            <a:r>
              <a:rPr lang="es-ES" dirty="0" smtClean="0"/>
              <a:t> se importa </a:t>
            </a:r>
            <a:r>
              <a:rPr lang="es-ES" dirty="0" err="1" smtClean="0"/>
              <a:t>librerias</a:t>
            </a:r>
            <a:r>
              <a:rPr lang="es-ES" dirty="0" smtClean="0"/>
              <a:t> que permiten que haya compatibilidad con navegadores anteriores por ejemplos las funciones: </a:t>
            </a:r>
            <a:r>
              <a:rPr lang="es-ES" dirty="0" err="1" smtClean="0"/>
              <a:t>find</a:t>
            </a:r>
            <a:r>
              <a:rPr lang="es-ES" dirty="0" smtClean="0"/>
              <a:t> </a:t>
            </a:r>
            <a:r>
              <a:rPr lang="es-ES" dirty="0" err="1" smtClean="0"/>
              <a:t>filter</a:t>
            </a:r>
            <a:r>
              <a:rPr lang="es-ES" dirty="0" smtClean="0"/>
              <a:t>, reduce, </a:t>
            </a:r>
            <a:r>
              <a:rPr lang="es-ES" dirty="0" err="1" smtClean="0"/>
              <a:t>foreach</a:t>
            </a:r>
            <a:r>
              <a:rPr lang="es-ES" dirty="0" smtClean="0"/>
              <a:t>, que no existían en navegadores anteriores, casi no se toca este archivo al menos que existe un cliente con una </a:t>
            </a:r>
            <a:r>
              <a:rPr lang="es-ES" dirty="0" err="1" smtClean="0"/>
              <a:t>nevagador</a:t>
            </a:r>
            <a:r>
              <a:rPr lang="es-ES" dirty="0" smtClean="0"/>
              <a:t> antiguo de internet </a:t>
            </a:r>
            <a:r>
              <a:rPr lang="es-ES" dirty="0" err="1" smtClean="0"/>
              <a:t>explorer</a:t>
            </a:r>
            <a:r>
              <a:rPr lang="es-ES" dirty="0" smtClean="0"/>
              <a:t>, y por algún motivo no pueda actualizarse</a:t>
            </a:r>
          </a:p>
          <a:p>
            <a:r>
              <a:rPr lang="es-ES" dirty="0" err="1" smtClean="0"/>
              <a:t>Main.ts</a:t>
            </a:r>
            <a:r>
              <a:rPr lang="es-ES" dirty="0" smtClean="0"/>
              <a:t>: es el primer archivo q se usa para ejecutar la aplicación y cuando esta habilitado en producción, habilita el modo producción.</a:t>
            </a:r>
          </a:p>
          <a:p>
            <a:r>
              <a:rPr lang="es-ES" dirty="0"/>
              <a:t> </a:t>
            </a:r>
            <a:r>
              <a:rPr lang="es-ES" dirty="0" smtClean="0"/>
              <a:t>index.html: archivo principal, el lugar donde se define el head </a:t>
            </a:r>
            <a:r>
              <a:rPr lang="es-ES" dirty="0" err="1" smtClean="0"/>
              <a:t>body</a:t>
            </a:r>
            <a:r>
              <a:rPr lang="es-ES" dirty="0" smtClean="0"/>
              <a:t>  </a:t>
            </a:r>
          </a:p>
          <a:p>
            <a:r>
              <a:rPr lang="es-ES" dirty="0" err="1" smtClean="0"/>
              <a:t>Favicon</a:t>
            </a:r>
            <a:r>
              <a:rPr lang="es-ES" dirty="0" smtClean="0"/>
              <a:t>. Es el icono que aparece arriba</a:t>
            </a:r>
          </a:p>
          <a:p>
            <a:r>
              <a:rPr lang="es-ES" dirty="0" err="1" smtClean="0"/>
              <a:t>Browserslist</a:t>
            </a:r>
            <a:r>
              <a:rPr lang="es-ES" dirty="0" smtClean="0"/>
              <a:t>: temas de compatibilidad con navegadores, respecto a temas de hojas de estilos</a:t>
            </a:r>
          </a:p>
          <a:p>
            <a:r>
              <a:rPr lang="es-ES" dirty="0" err="1" smtClean="0"/>
              <a:t>Enviroment</a:t>
            </a:r>
            <a:r>
              <a:rPr lang="es-ES" dirty="0" smtClean="0"/>
              <a:t>: es muy importante, se definen variables, dependiendo del ambiente en donde estemos, </a:t>
            </a:r>
            <a:r>
              <a:rPr lang="es-ES" dirty="0" err="1" smtClean="0"/>
              <a:t>ej</a:t>
            </a:r>
            <a:r>
              <a:rPr lang="es-ES" dirty="0" smtClean="0"/>
              <a:t> si tenemos un </a:t>
            </a:r>
            <a:r>
              <a:rPr lang="es-ES" dirty="0" err="1" smtClean="0"/>
              <a:t>backend</a:t>
            </a:r>
            <a:r>
              <a:rPr lang="es-ES" dirty="0" smtClean="0"/>
              <a:t>, hay 2 variables:</a:t>
            </a:r>
          </a:p>
          <a:p>
            <a:pPr marL="0" indent="0">
              <a:buNone/>
            </a:pPr>
            <a:r>
              <a:rPr lang="es-ES" dirty="0" smtClean="0"/>
              <a:t>	</a:t>
            </a:r>
            <a:r>
              <a:rPr lang="es-ES" dirty="0" err="1" smtClean="0"/>
              <a:t>environment.ts</a:t>
            </a:r>
            <a:endParaRPr lang="es-ES" dirty="0" smtClean="0"/>
          </a:p>
          <a:p>
            <a:pPr marL="0" indent="0">
              <a:buNone/>
            </a:pPr>
            <a:r>
              <a:rPr lang="es-ES" dirty="0" smtClean="0"/>
              <a:t>	</a:t>
            </a:r>
            <a:r>
              <a:rPr lang="es-ES" dirty="0" err="1" smtClean="0"/>
              <a:t>environment.prod.ts</a:t>
            </a:r>
            <a:endParaRPr lang="es-ES" dirty="0"/>
          </a:p>
        </p:txBody>
      </p:sp>
    </p:spTree>
    <p:extLst>
      <p:ext uri="{BB962C8B-B14F-4D97-AF65-F5344CB8AC3E}">
        <p14:creationId xmlns:p14="http://schemas.microsoft.com/office/powerpoint/2010/main" val="375067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err="1" smtClean="0"/>
              <a:t>Assets</a:t>
            </a:r>
            <a:r>
              <a:rPr lang="es-ES" dirty="0" smtClean="0"/>
              <a:t>: Es donde definimos contenido estático de nuestras páginas, aquí es donde podemos añadir nuestras imágenes o alguna plantilla </a:t>
            </a:r>
            <a:r>
              <a:rPr lang="es-ES" dirty="0" err="1" smtClean="0"/>
              <a:t>xml</a:t>
            </a:r>
            <a:endParaRPr lang="es-ES" dirty="0" smtClean="0"/>
          </a:p>
          <a:p>
            <a:r>
              <a:rPr lang="es-ES" dirty="0" smtClean="0"/>
              <a:t>App: está nuestro primer componente</a:t>
            </a:r>
          </a:p>
          <a:p>
            <a:r>
              <a:rPr lang="es-ES" dirty="0" err="1" smtClean="0"/>
              <a:t>Archivo.spec</a:t>
            </a:r>
            <a:r>
              <a:rPr lang="es-ES" dirty="0" smtClean="0"/>
              <a:t> sirve para hacer pruebas unitarias para ese componente</a:t>
            </a:r>
          </a:p>
          <a:p>
            <a:endParaRPr lang="es-ES" dirty="0"/>
          </a:p>
          <a:p>
            <a:pPr marL="0" indent="0">
              <a:buNone/>
            </a:pPr>
            <a:r>
              <a:rPr lang="es-ES" u="sng" dirty="0" smtClean="0"/>
              <a:t>Levantar proyecto</a:t>
            </a:r>
          </a:p>
          <a:p>
            <a:pPr marL="0" indent="0">
              <a:buNone/>
            </a:pPr>
            <a:r>
              <a:rPr lang="es-ES" u="sng" dirty="0" err="1" smtClean="0"/>
              <a:t>Ng</a:t>
            </a:r>
            <a:r>
              <a:rPr lang="es-ES" u="sng" dirty="0" smtClean="0"/>
              <a:t> </a:t>
            </a:r>
            <a:r>
              <a:rPr lang="es-ES" u="sng" dirty="0" err="1" smtClean="0"/>
              <a:t>serve</a:t>
            </a:r>
            <a:r>
              <a:rPr lang="es-ES" u="sng" dirty="0" smtClean="0"/>
              <a:t> -o</a:t>
            </a:r>
          </a:p>
        </p:txBody>
      </p:sp>
    </p:spTree>
    <p:extLst>
      <p:ext uri="{BB962C8B-B14F-4D97-AF65-F5344CB8AC3E}">
        <p14:creationId xmlns:p14="http://schemas.microsoft.com/office/powerpoint/2010/main" val="3873981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 xmlns:a16="http://schemas.microsoft.com/office/drawing/2014/main" id="{07163327-DD1E-484B-9CDA-B91EE285A1FD}"/>
              </a:ext>
            </a:extLst>
          </p:cNvPr>
          <p:cNvSpPr>
            <a:spLocks noGrp="1"/>
          </p:cNvSpPr>
          <p:nvPr>
            <p:ph idx="1"/>
          </p:nvPr>
        </p:nvSpPr>
        <p:spPr>
          <a:xfrm>
            <a:off x="675112" y="1753192"/>
            <a:ext cx="10817582" cy="4024125"/>
          </a:xfrm>
        </p:spPr>
        <p:txBody>
          <a:bodyPr/>
          <a:lstStyle/>
          <a:p>
            <a:r>
              <a:rPr lang="es-ES" dirty="0"/>
              <a:t>Interpolación: Ejecución de código JavaScript en el </a:t>
            </a:r>
            <a:r>
              <a:rPr lang="es-ES" dirty="0" smtClean="0"/>
              <a:t>HTML</a:t>
            </a:r>
          </a:p>
          <a:p>
            <a:pPr lvl="1"/>
            <a:r>
              <a:rPr lang="es-ES" dirty="0"/>
              <a:t>Llamar función por interpolación </a:t>
            </a:r>
            <a:r>
              <a:rPr lang="es-ES" dirty="0" smtClean="0"/>
              <a:t>{{}} </a:t>
            </a:r>
            <a:endParaRPr lang="es-ES" dirty="0"/>
          </a:p>
          <a:p>
            <a:pPr lvl="1"/>
            <a:r>
              <a:rPr lang="es-ES" dirty="0" err="1"/>
              <a:t>If</a:t>
            </a:r>
            <a:r>
              <a:rPr lang="es-ES" dirty="0"/>
              <a:t> </a:t>
            </a:r>
            <a:r>
              <a:rPr lang="es-ES" dirty="0" err="1"/>
              <a:t>else</a:t>
            </a:r>
            <a:endParaRPr lang="es-ES" dirty="0"/>
          </a:p>
          <a:p>
            <a:pPr lvl="1"/>
            <a:r>
              <a:rPr lang="es-ES" dirty="0"/>
              <a:t>Mostrar campo de una sub interface</a:t>
            </a:r>
          </a:p>
          <a:p>
            <a:endParaRPr lang="es-ES" dirty="0"/>
          </a:p>
          <a:p>
            <a:endParaRPr lang="es-ES" dirty="0"/>
          </a:p>
          <a:p>
            <a:endParaRPr lang="es-ES" dirty="0"/>
          </a:p>
        </p:txBody>
      </p:sp>
      <p:pic>
        <p:nvPicPr>
          <p:cNvPr id="4" name="Imagen 3"/>
          <p:cNvPicPr>
            <a:picLocks noChangeAspect="1"/>
          </p:cNvPicPr>
          <p:nvPr/>
        </p:nvPicPr>
        <p:blipFill>
          <a:blip r:embed="rId2"/>
          <a:stretch>
            <a:fillRect/>
          </a:stretch>
        </p:blipFill>
        <p:spPr>
          <a:xfrm>
            <a:off x="6155501" y="2199713"/>
            <a:ext cx="3318630" cy="288032"/>
          </a:xfrm>
          <a:prstGeom prst="rect">
            <a:avLst/>
          </a:prstGeom>
        </p:spPr>
      </p:pic>
      <p:pic>
        <p:nvPicPr>
          <p:cNvPr id="5" name="Imagen 4"/>
          <p:cNvPicPr>
            <a:picLocks noChangeAspect="1"/>
          </p:cNvPicPr>
          <p:nvPr/>
        </p:nvPicPr>
        <p:blipFill>
          <a:blip r:embed="rId3"/>
          <a:stretch>
            <a:fillRect/>
          </a:stretch>
        </p:blipFill>
        <p:spPr>
          <a:xfrm>
            <a:off x="6158204" y="2554860"/>
            <a:ext cx="5853527" cy="294888"/>
          </a:xfrm>
          <a:prstGeom prst="rect">
            <a:avLst/>
          </a:prstGeom>
        </p:spPr>
      </p:pic>
      <p:pic>
        <p:nvPicPr>
          <p:cNvPr id="6" name="Imagen 5"/>
          <p:cNvPicPr>
            <a:picLocks noChangeAspect="1"/>
          </p:cNvPicPr>
          <p:nvPr/>
        </p:nvPicPr>
        <p:blipFill>
          <a:blip r:embed="rId4"/>
          <a:stretch>
            <a:fillRect/>
          </a:stretch>
        </p:blipFill>
        <p:spPr>
          <a:xfrm>
            <a:off x="6155501" y="2953126"/>
            <a:ext cx="5394344" cy="337991"/>
          </a:xfrm>
          <a:prstGeom prst="rect">
            <a:avLst/>
          </a:prstGeom>
        </p:spPr>
      </p:pic>
      <p:pic>
        <p:nvPicPr>
          <p:cNvPr id="7" name="Imagen 6"/>
          <p:cNvPicPr>
            <a:picLocks noChangeAspect="1"/>
          </p:cNvPicPr>
          <p:nvPr/>
        </p:nvPicPr>
        <p:blipFill>
          <a:blip r:embed="rId5"/>
          <a:stretch>
            <a:fillRect/>
          </a:stretch>
        </p:blipFill>
        <p:spPr>
          <a:xfrm>
            <a:off x="2302591" y="3214358"/>
            <a:ext cx="3755264" cy="3551777"/>
          </a:xfrm>
          <a:prstGeom prst="rect">
            <a:avLst/>
          </a:prstGeom>
        </p:spPr>
      </p:pic>
      <p:pic>
        <p:nvPicPr>
          <p:cNvPr id="8" name="Imagen 7"/>
          <p:cNvPicPr>
            <a:picLocks noChangeAspect="1"/>
          </p:cNvPicPr>
          <p:nvPr/>
        </p:nvPicPr>
        <p:blipFill>
          <a:blip r:embed="rId6"/>
          <a:stretch>
            <a:fillRect/>
          </a:stretch>
        </p:blipFill>
        <p:spPr>
          <a:xfrm>
            <a:off x="6027398" y="6175585"/>
            <a:ext cx="1600200" cy="590550"/>
          </a:xfrm>
          <a:prstGeom prst="rect">
            <a:avLst/>
          </a:prstGeom>
        </p:spPr>
      </p:pic>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3209" y="548680"/>
            <a:ext cx="8608358" cy="1293028"/>
          </a:xfrm>
        </p:spPr>
        <p:txBody>
          <a:bodyPr/>
          <a:lstStyle/>
          <a:p>
            <a:endParaRPr lang="es-ES"/>
          </a:p>
        </p:txBody>
      </p:sp>
      <p:sp>
        <p:nvSpPr>
          <p:cNvPr id="3" name="Marcador de contenido 2"/>
          <p:cNvSpPr>
            <a:spLocks noGrp="1"/>
          </p:cNvSpPr>
          <p:nvPr>
            <p:ph idx="1"/>
          </p:nvPr>
        </p:nvSpPr>
        <p:spPr>
          <a:xfrm>
            <a:off x="765820" y="1268760"/>
            <a:ext cx="10881398" cy="2098535"/>
          </a:xfrm>
        </p:spPr>
        <p:txBody>
          <a:bodyPr>
            <a:normAutofit/>
          </a:bodyPr>
          <a:lstStyle/>
          <a:p>
            <a:r>
              <a:rPr lang="es-ES" dirty="0"/>
              <a:t>Operadores en HTML:</a:t>
            </a:r>
          </a:p>
          <a:p>
            <a:pPr marL="457063" lvl="1" indent="0">
              <a:buNone/>
            </a:pPr>
            <a:r>
              <a:rPr lang="es-ES" dirty="0"/>
              <a:t>| : Operador de tubería o PIPE</a:t>
            </a:r>
            <a:r>
              <a:rPr lang="es-ES" dirty="0" smtClean="0"/>
              <a:t>.</a:t>
            </a:r>
            <a:endParaRPr lang="es-ES" dirty="0"/>
          </a:p>
          <a:p>
            <a:pPr lvl="1"/>
            <a:endParaRPr lang="es-ES" dirty="0" smtClean="0"/>
          </a:p>
          <a:p>
            <a:pPr lvl="1"/>
            <a:endParaRPr lang="es-ES" dirty="0"/>
          </a:p>
          <a:p>
            <a:endParaRPr lang="es-ES" dirty="0"/>
          </a:p>
        </p:txBody>
      </p:sp>
      <p:sp>
        <p:nvSpPr>
          <p:cNvPr id="4" name="Marcador de contenido 2"/>
          <p:cNvSpPr txBox="1">
            <a:spLocks/>
          </p:cNvSpPr>
          <p:nvPr/>
        </p:nvSpPr>
        <p:spPr>
          <a:xfrm>
            <a:off x="774763" y="3909904"/>
            <a:ext cx="10881398" cy="2098535"/>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s-ES" dirty="0" smtClean="0"/>
              <a:t>?. : Operador de seguridad contra valores nulos o indefinidos</a:t>
            </a:r>
          </a:p>
          <a:p>
            <a:endParaRPr lang="es-ES" dirty="0"/>
          </a:p>
        </p:txBody>
      </p:sp>
      <p:pic>
        <p:nvPicPr>
          <p:cNvPr id="5" name="Imagen 4"/>
          <p:cNvPicPr>
            <a:picLocks noChangeAspect="1"/>
          </p:cNvPicPr>
          <p:nvPr/>
        </p:nvPicPr>
        <p:blipFill>
          <a:blip r:embed="rId2"/>
          <a:stretch>
            <a:fillRect/>
          </a:stretch>
        </p:blipFill>
        <p:spPr>
          <a:xfrm>
            <a:off x="1701924" y="2132856"/>
            <a:ext cx="7677150" cy="1485900"/>
          </a:xfrm>
          <a:prstGeom prst="rect">
            <a:avLst/>
          </a:prstGeom>
        </p:spPr>
      </p:pic>
    </p:spTree>
    <p:extLst>
      <p:ext uri="{BB962C8B-B14F-4D97-AF65-F5344CB8AC3E}">
        <p14:creationId xmlns:p14="http://schemas.microsoft.com/office/powerpoint/2010/main" val="2972172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622" y="1115670"/>
            <a:ext cx="10737384" cy="1584176"/>
          </a:xfrm>
        </p:spPr>
        <p:txBody>
          <a:bodyPr>
            <a:noAutofit/>
          </a:bodyPr>
          <a:lstStyle/>
          <a:p>
            <a:pPr algn="l"/>
            <a:r>
              <a:rPr lang="es-ES" sz="2000" cap="none" dirty="0" err="1" smtClean="0"/>
              <a:t>Unidirecional</a:t>
            </a:r>
            <a:r>
              <a:rPr lang="es-ES" sz="2000" cap="none" dirty="0" smtClean="0"/>
              <a:t>: se hace uso de los corchetes[ ] y se obtiene un valor a través de una variable del </a:t>
            </a:r>
            <a:r>
              <a:rPr lang="es-ES" sz="2000" cap="none" dirty="0" err="1" smtClean="0"/>
              <a:t>typescript</a:t>
            </a:r>
            <a:r>
              <a:rPr lang="es-ES" sz="2000" cap="none" dirty="0" smtClean="0"/>
              <a:t/>
            </a:r>
            <a:br>
              <a:rPr lang="es-ES" sz="2000" cap="none" dirty="0" smtClean="0"/>
            </a:br>
            <a:endParaRPr lang="es-ES" sz="2000" cap="none" dirty="0"/>
          </a:p>
        </p:txBody>
      </p:sp>
      <p:pic>
        <p:nvPicPr>
          <p:cNvPr id="5" name="Marcador de contenido 4"/>
          <p:cNvPicPr>
            <a:picLocks noGrp="1" noChangeAspect="1"/>
          </p:cNvPicPr>
          <p:nvPr>
            <p:ph idx="1"/>
          </p:nvPr>
        </p:nvPicPr>
        <p:blipFill>
          <a:blip r:embed="rId2"/>
          <a:stretch>
            <a:fillRect/>
          </a:stretch>
        </p:blipFill>
        <p:spPr>
          <a:xfrm>
            <a:off x="6526460" y="1765156"/>
            <a:ext cx="3667125" cy="756477"/>
          </a:xfrm>
          <a:prstGeom prst="rect">
            <a:avLst/>
          </a:prstGeom>
        </p:spPr>
      </p:pic>
      <p:pic>
        <p:nvPicPr>
          <p:cNvPr id="4" name="Imagen 3"/>
          <p:cNvPicPr>
            <a:picLocks noChangeAspect="1"/>
          </p:cNvPicPr>
          <p:nvPr/>
        </p:nvPicPr>
        <p:blipFill>
          <a:blip r:embed="rId3"/>
          <a:stretch>
            <a:fillRect/>
          </a:stretch>
        </p:blipFill>
        <p:spPr>
          <a:xfrm>
            <a:off x="841791" y="2143394"/>
            <a:ext cx="5619750" cy="400050"/>
          </a:xfrm>
          <a:prstGeom prst="rect">
            <a:avLst/>
          </a:prstGeom>
        </p:spPr>
      </p:pic>
      <p:sp>
        <p:nvSpPr>
          <p:cNvPr id="6" name="Título 1"/>
          <p:cNvSpPr txBox="1">
            <a:spLocks/>
          </p:cNvSpPr>
          <p:nvPr/>
        </p:nvSpPr>
        <p:spPr>
          <a:xfrm>
            <a:off x="829912" y="2967734"/>
            <a:ext cx="10737384" cy="2337776"/>
          </a:xfrm>
          <a:prstGeom prst="rect">
            <a:avLst/>
          </a:prstGeom>
        </p:spPr>
        <p:txBody>
          <a:bodyPr vert="horz" lIns="91440" tIns="45720" rIns="91440" bIns="45720" rtlCol="0" anchor="ctr">
            <a:noAutofit/>
          </a:bodyPr>
          <a:lst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a:lstStyle>
          <a:p>
            <a:pPr algn="l"/>
            <a:r>
              <a:rPr lang="es-ES" sz="2000" cap="none" dirty="0" err="1" smtClean="0"/>
              <a:t>Bidirecional</a:t>
            </a:r>
            <a:r>
              <a:rPr lang="es-ES" sz="2000" cap="none" dirty="0" smtClean="0"/>
              <a:t>:</a:t>
            </a:r>
          </a:p>
          <a:p>
            <a:pPr algn="l"/>
            <a:endParaRPr lang="es-ES" sz="2000" cap="none" dirty="0" smtClean="0"/>
          </a:p>
          <a:p>
            <a:pPr algn="l"/>
            <a:endParaRPr lang="es-ES" sz="2000" cap="none" dirty="0"/>
          </a:p>
          <a:p>
            <a:pPr algn="l"/>
            <a:endParaRPr lang="es-ES" sz="2000" cap="none" dirty="0"/>
          </a:p>
          <a:p>
            <a:pPr algn="l"/>
            <a:r>
              <a:rPr lang="es-ES" sz="2000" cap="none" dirty="0" smtClean="0"/>
              <a:t>App module</a:t>
            </a:r>
          </a:p>
          <a:p>
            <a:pPr algn="l"/>
            <a:endParaRPr lang="es-ES" sz="2000" cap="none" dirty="0"/>
          </a:p>
          <a:p>
            <a:pPr algn="l"/>
            <a:endParaRPr lang="es-ES" sz="2000" cap="none" dirty="0" smtClean="0"/>
          </a:p>
          <a:p>
            <a:pPr algn="l"/>
            <a:r>
              <a:rPr lang="es-ES" sz="2000" cap="none" dirty="0" smtClean="0"/>
              <a:t/>
            </a:r>
            <a:br>
              <a:rPr lang="es-ES" sz="2000" cap="none" dirty="0" smtClean="0"/>
            </a:br>
            <a:endParaRPr lang="es-ES" sz="2000" cap="none" dirty="0"/>
          </a:p>
        </p:txBody>
      </p:sp>
      <p:sp>
        <p:nvSpPr>
          <p:cNvPr id="7" name="Título 1"/>
          <p:cNvSpPr txBox="1">
            <a:spLocks/>
          </p:cNvSpPr>
          <p:nvPr/>
        </p:nvSpPr>
        <p:spPr>
          <a:xfrm>
            <a:off x="685622" y="4399155"/>
            <a:ext cx="10737384" cy="1584176"/>
          </a:xfrm>
          <a:prstGeom prst="rect">
            <a:avLst/>
          </a:prstGeom>
        </p:spPr>
        <p:txBody>
          <a:bodyPr vert="horz" lIns="91440" tIns="45720" rIns="91440" bIns="45720" rtlCol="0" anchor="ctr">
            <a:noAutofit/>
          </a:bodyPr>
          <a:lst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a:lstStyle>
          <a:p>
            <a:pPr algn="l"/>
            <a:r>
              <a:rPr lang="es-ES" sz="2000" cap="none" dirty="0" smtClean="0"/>
              <a:t/>
            </a:r>
            <a:br>
              <a:rPr lang="es-ES" sz="2000" cap="none" dirty="0" smtClean="0"/>
            </a:br>
            <a:endParaRPr lang="es-ES" sz="2000" cap="none" dirty="0"/>
          </a:p>
        </p:txBody>
      </p:sp>
      <p:pic>
        <p:nvPicPr>
          <p:cNvPr id="3" name="Imagen 2"/>
          <p:cNvPicPr>
            <a:picLocks noChangeAspect="1"/>
          </p:cNvPicPr>
          <p:nvPr/>
        </p:nvPicPr>
        <p:blipFill>
          <a:blip r:embed="rId4"/>
          <a:stretch>
            <a:fillRect/>
          </a:stretch>
        </p:blipFill>
        <p:spPr>
          <a:xfrm>
            <a:off x="841791" y="3269386"/>
            <a:ext cx="5667375" cy="419100"/>
          </a:xfrm>
          <a:prstGeom prst="rect">
            <a:avLst/>
          </a:prstGeom>
        </p:spPr>
      </p:pic>
      <p:pic>
        <p:nvPicPr>
          <p:cNvPr id="8" name="Imagen 7"/>
          <p:cNvPicPr>
            <a:picLocks noChangeAspect="1"/>
          </p:cNvPicPr>
          <p:nvPr/>
        </p:nvPicPr>
        <p:blipFill>
          <a:blip r:embed="rId5"/>
          <a:stretch>
            <a:fillRect/>
          </a:stretch>
        </p:blipFill>
        <p:spPr>
          <a:xfrm>
            <a:off x="6742484" y="3187923"/>
            <a:ext cx="2867025" cy="533400"/>
          </a:xfrm>
          <a:prstGeom prst="rect">
            <a:avLst/>
          </a:prstGeom>
        </p:spPr>
      </p:pic>
      <p:pic>
        <p:nvPicPr>
          <p:cNvPr id="10" name="Imagen 9"/>
          <p:cNvPicPr>
            <a:picLocks noChangeAspect="1"/>
          </p:cNvPicPr>
          <p:nvPr/>
        </p:nvPicPr>
        <p:blipFill>
          <a:blip r:embed="rId6"/>
          <a:stretch>
            <a:fillRect/>
          </a:stretch>
        </p:blipFill>
        <p:spPr>
          <a:xfrm>
            <a:off x="1053852" y="4421816"/>
            <a:ext cx="3886200" cy="419100"/>
          </a:xfrm>
          <a:prstGeom prst="rect">
            <a:avLst/>
          </a:prstGeom>
        </p:spPr>
      </p:pic>
      <p:pic>
        <p:nvPicPr>
          <p:cNvPr id="11" name="Imagen 10"/>
          <p:cNvPicPr>
            <a:picLocks noChangeAspect="1"/>
          </p:cNvPicPr>
          <p:nvPr/>
        </p:nvPicPr>
        <p:blipFill>
          <a:blip r:embed="rId7"/>
          <a:stretch>
            <a:fillRect/>
          </a:stretch>
        </p:blipFill>
        <p:spPr>
          <a:xfrm>
            <a:off x="1021406" y="5044128"/>
            <a:ext cx="1590675" cy="409575"/>
          </a:xfrm>
          <a:prstGeom prst="rect">
            <a:avLst/>
          </a:prstGeom>
        </p:spPr>
      </p:pic>
      <p:sp>
        <p:nvSpPr>
          <p:cNvPr id="13" name="CuadroTexto 12"/>
          <p:cNvSpPr txBox="1"/>
          <p:nvPr/>
        </p:nvSpPr>
        <p:spPr>
          <a:xfrm>
            <a:off x="1021406" y="5733256"/>
            <a:ext cx="9897542" cy="954107"/>
          </a:xfrm>
          <a:prstGeom prst="rect">
            <a:avLst/>
          </a:prstGeom>
          <a:noFill/>
        </p:spPr>
        <p:txBody>
          <a:bodyPr wrap="square" rtlCol="0">
            <a:spAutoFit/>
          </a:bodyPr>
          <a:lstStyle/>
          <a:p>
            <a:r>
              <a:rPr lang="es-ES" sz="1400" dirty="0"/>
              <a:t>nos permite </a:t>
            </a:r>
            <a:r>
              <a:rPr lang="es-ES" sz="1400" b="1" dirty="0"/>
              <a:t>modificar el valor de una propiedad de forma bidireccional</a:t>
            </a:r>
            <a:r>
              <a:rPr lang="es-ES" sz="1400" dirty="0"/>
              <a:t>, de forma que cuando nosotros modificamos el valor de una propiedad en la vista el valor también se actualiza en el modelo de datos. Resumiendo </a:t>
            </a:r>
            <a:r>
              <a:rPr lang="es-ES" sz="1400" b="1" dirty="0"/>
              <a:t>cambiamos el valor de una propiedad con una caja de texto en la vista, ese valor se cambia en la vista y también en el componente.</a:t>
            </a:r>
            <a:endParaRPr lang="es-ES" sz="1400" dirty="0"/>
          </a:p>
        </p:txBody>
      </p:sp>
    </p:spTree>
    <p:extLst>
      <p:ext uri="{BB962C8B-B14F-4D97-AF65-F5344CB8AC3E}">
        <p14:creationId xmlns:p14="http://schemas.microsoft.com/office/powerpoint/2010/main" val="202714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TS y Estilos con un archivo </a:t>
            </a:r>
            <a:r>
              <a:rPr lang="es-ES" dirty="0" err="1"/>
              <a:t>css</a:t>
            </a:r>
            <a:r>
              <a:rPr lang="es-ES" dirty="0"/>
              <a:t>, </a:t>
            </a:r>
            <a:r>
              <a:rPr lang="es-ES" dirty="0" err="1"/>
              <a:t>scss</a:t>
            </a:r>
            <a:r>
              <a:rPr lang="es-ES" dirty="0"/>
              <a:t>, etc…</a:t>
            </a:r>
          </a:p>
          <a:p>
            <a:r>
              <a:rPr lang="es-ES" dirty="0"/>
              <a:t>Permite encapsular una funcionalidad especifica</a:t>
            </a:r>
          </a:p>
          <a:p>
            <a:r>
              <a:rPr lang="es-ES" dirty="0"/>
              <a:t>Reutilización de componentes</a:t>
            </a:r>
          </a:p>
        </p:txBody>
      </p:sp>
      <p:pic>
        <p:nvPicPr>
          <p:cNvPr id="4" name="Imagen 3">
            <a:extLst>
              <a:ext uri="{FF2B5EF4-FFF2-40B4-BE49-F238E27FC236}">
                <a16:creationId xmlns=""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92500" lnSpcReduction="1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normAutofit fontScale="925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65820" y="1196157"/>
            <a:ext cx="5734050" cy="2085975"/>
          </a:xfrm>
          <a:prstGeom prst="rect">
            <a:avLst/>
          </a:prstGeom>
        </p:spPr>
      </p:pic>
      <p:pic>
        <p:nvPicPr>
          <p:cNvPr id="5" name="Imagen 4"/>
          <p:cNvPicPr>
            <a:picLocks noChangeAspect="1"/>
          </p:cNvPicPr>
          <p:nvPr/>
        </p:nvPicPr>
        <p:blipFill>
          <a:blip r:embed="rId3"/>
          <a:stretch>
            <a:fillRect/>
          </a:stretch>
        </p:blipFill>
        <p:spPr>
          <a:xfrm>
            <a:off x="7462564" y="1213961"/>
            <a:ext cx="3257550" cy="1238250"/>
          </a:xfrm>
          <a:prstGeom prst="rect">
            <a:avLst/>
          </a:prstGeom>
        </p:spPr>
      </p:pic>
      <p:pic>
        <p:nvPicPr>
          <p:cNvPr id="6" name="Imagen 5"/>
          <p:cNvPicPr>
            <a:picLocks noChangeAspect="1"/>
          </p:cNvPicPr>
          <p:nvPr/>
        </p:nvPicPr>
        <p:blipFill>
          <a:blip r:embed="rId4"/>
          <a:stretch>
            <a:fillRect/>
          </a:stretch>
        </p:blipFill>
        <p:spPr>
          <a:xfrm>
            <a:off x="7462564" y="2452211"/>
            <a:ext cx="2514600" cy="2914650"/>
          </a:xfrm>
          <a:prstGeom prst="rect">
            <a:avLst/>
          </a:prstGeom>
        </p:spPr>
      </p:pic>
    </p:spTree>
    <p:extLst>
      <p:ext uri="{BB962C8B-B14F-4D97-AF65-F5344CB8AC3E}">
        <p14:creationId xmlns:p14="http://schemas.microsoft.com/office/powerpoint/2010/main" val="1812552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a:p>
            <a:pPr algn="just"/>
            <a:r>
              <a:rPr lang="es-ES" dirty="0"/>
              <a:t>Por defecto un servicio es </a:t>
            </a:r>
            <a:r>
              <a:rPr lang="es-ES" dirty="0" err="1"/>
              <a:t>Singleton</a:t>
            </a:r>
            <a:r>
              <a:rPr lang="es-ES" dirty="0"/>
              <a:t>.</a:t>
            </a:r>
          </a:p>
        </p:txBody>
      </p:sp>
      <p:pic>
        <p:nvPicPr>
          <p:cNvPr id="6" name="Imagen 5">
            <a:extLst>
              <a:ext uri="{FF2B5EF4-FFF2-40B4-BE49-F238E27FC236}">
                <a16:creationId xmlns="" xmlns:a16="http://schemas.microsoft.com/office/drawing/2014/main"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 xmlns:a16="http://schemas.microsoft.com/office/drawing/2014/main"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 xmlns:a16="http://schemas.microsoft.com/office/drawing/2014/main"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 xmlns:a16="http://schemas.microsoft.com/office/drawing/2014/main"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 xmlns:a16="http://schemas.microsoft.com/office/drawing/2014/main"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Comunicación con servicios </a:t>
            </a:r>
            <a:r>
              <a:rPr lang="es-ES" sz="6000" dirty="0" err="1"/>
              <a:t>REST</a:t>
            </a:r>
            <a:endParaRPr lang="es-ES" sz="6000" dirty="0"/>
          </a:p>
        </p:txBody>
      </p:sp>
    </p:spTree>
    <p:extLst>
      <p:ext uri="{BB962C8B-B14F-4D97-AF65-F5344CB8AC3E}">
        <p14:creationId xmlns:p14="http://schemas.microsoft.com/office/powerpoint/2010/main" val="4029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err="1"/>
              <a:t>Modulos</a:t>
            </a:r>
            <a:endParaRPr lang="es-ES" dirty="0"/>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pPr algn="just"/>
            <a:r>
              <a:rPr lang="es-ES" dirty="0"/>
              <a:t>Encapsula los componentes, directivas y pipes que se encuentran dentro de un mismo paquete.</a:t>
            </a:r>
          </a:p>
          <a:p>
            <a:pPr algn="just"/>
            <a:r>
              <a:rPr lang="es-ES" dirty="0"/>
              <a:t>Utiliza el decorador @</a:t>
            </a:r>
            <a:r>
              <a:rPr lang="es-ES" dirty="0" err="1"/>
              <a:t>NgModule</a:t>
            </a:r>
            <a:endParaRPr lang="es-ES" dirty="0"/>
          </a:p>
          <a:p>
            <a:pPr algn="just"/>
            <a:r>
              <a:rPr lang="es-ES" dirty="0"/>
              <a:t>Permite modularizar una aplicación basada en el dominio.</a:t>
            </a:r>
          </a:p>
          <a:p>
            <a:pPr algn="just"/>
            <a:r>
              <a:rPr lang="es-ES" dirty="0"/>
              <a:t>Es necesario para el </a:t>
            </a:r>
            <a:r>
              <a:rPr lang="es-ES" dirty="0" err="1"/>
              <a:t>Lazy</a:t>
            </a:r>
            <a:r>
              <a:rPr lang="es-ES" dirty="0"/>
              <a:t> </a:t>
            </a:r>
            <a:r>
              <a:rPr lang="es-ES" dirty="0" err="1"/>
              <a:t>Loading</a:t>
            </a:r>
            <a:endParaRPr lang="es-ES" dirty="0"/>
          </a:p>
        </p:txBody>
      </p:sp>
      <p:pic>
        <p:nvPicPr>
          <p:cNvPr id="4" name="Imagen 3">
            <a:extLst>
              <a:ext uri="{FF2B5EF4-FFF2-40B4-BE49-F238E27FC236}">
                <a16:creationId xmlns="" xmlns:a16="http://schemas.microsoft.com/office/drawing/2014/main" id="{A4634B11-F6FE-4448-A335-30844831B934}"/>
              </a:ext>
            </a:extLst>
          </p:cNvPr>
          <p:cNvPicPr>
            <a:picLocks noChangeAspect="1"/>
          </p:cNvPicPr>
          <p:nvPr/>
        </p:nvPicPr>
        <p:blipFill>
          <a:blip r:embed="rId2"/>
          <a:stretch>
            <a:fillRect/>
          </a:stretch>
        </p:blipFill>
        <p:spPr>
          <a:xfrm>
            <a:off x="7688955" y="962048"/>
            <a:ext cx="3312368" cy="4933904"/>
          </a:xfrm>
          <a:prstGeom prst="rect">
            <a:avLst/>
          </a:prstGeom>
        </p:spPr>
      </p:pic>
    </p:spTree>
    <p:extLst>
      <p:ext uri="{BB962C8B-B14F-4D97-AF65-F5344CB8AC3E}">
        <p14:creationId xmlns:p14="http://schemas.microsoft.com/office/powerpoint/2010/main" val="18564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EB2C4C-4792-44A5-B8B8-E138C8579352}"/>
              </a:ext>
            </a:extLst>
          </p:cNvPr>
          <p:cNvSpPr>
            <a:spLocks noGrp="1"/>
          </p:cNvSpPr>
          <p:nvPr>
            <p:ph type="title"/>
          </p:nvPr>
        </p:nvSpPr>
        <p:spPr/>
        <p:txBody>
          <a:bodyPr/>
          <a:lstStyle/>
          <a:p>
            <a:r>
              <a:rPr lang="es-ES" dirty="0" err="1"/>
              <a:t>Lazy</a:t>
            </a:r>
            <a:r>
              <a:rPr lang="es-ES" dirty="0"/>
              <a:t> </a:t>
            </a:r>
            <a:r>
              <a:rPr lang="es-ES" dirty="0" err="1"/>
              <a:t>Loading</a:t>
            </a:r>
            <a:endParaRPr lang="es-ES" dirty="0"/>
          </a:p>
        </p:txBody>
      </p:sp>
      <p:sp>
        <p:nvSpPr>
          <p:cNvPr id="3" name="Marcador de contenido 2">
            <a:extLst>
              <a:ext uri="{FF2B5EF4-FFF2-40B4-BE49-F238E27FC236}">
                <a16:creationId xmlns="" xmlns:a16="http://schemas.microsoft.com/office/drawing/2014/main" id="{7EC68557-B06F-492F-A188-A9CB8F6E0FC7}"/>
              </a:ext>
            </a:extLst>
          </p:cNvPr>
          <p:cNvSpPr>
            <a:spLocks noGrp="1"/>
          </p:cNvSpPr>
          <p:nvPr>
            <p:ph idx="1"/>
          </p:nvPr>
        </p:nvSpPr>
        <p:spPr/>
        <p:txBody>
          <a:bodyPr/>
          <a:lstStyle/>
          <a:p>
            <a:r>
              <a:rPr lang="es-ES" dirty="0"/>
              <a:t>También conocido como carga perezosa.</a:t>
            </a:r>
          </a:p>
          <a:p>
            <a:r>
              <a:rPr lang="es-ES" dirty="0"/>
              <a:t>Permite cargar los componentes solo cuando verdaderamente se necesitan.</a:t>
            </a:r>
          </a:p>
          <a:p>
            <a:r>
              <a:rPr lang="es-ES" dirty="0"/>
              <a:t>Evita la sobrecarga inicial de la aplicación web.</a:t>
            </a:r>
          </a:p>
          <a:p>
            <a:endParaRPr lang="es-ES" dirty="0"/>
          </a:p>
        </p:txBody>
      </p:sp>
    </p:spTree>
    <p:extLst>
      <p:ext uri="{BB962C8B-B14F-4D97-AF65-F5344CB8AC3E}">
        <p14:creationId xmlns:p14="http://schemas.microsoft.com/office/powerpoint/2010/main" val="175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Navegación entre paginas</a:t>
            </a:r>
          </a:p>
        </p:txBody>
      </p:sp>
      <p:sp>
        <p:nvSpPr>
          <p:cNvPr id="3" name="Rectángulo 2">
            <a:extLst>
              <a:ext uri="{FF2B5EF4-FFF2-40B4-BE49-F238E27FC236}">
                <a16:creationId xmlns="" xmlns:a16="http://schemas.microsoft.com/office/drawing/2014/main" id="{17A19800-1550-4F76-8686-E23E33889F45}"/>
              </a:ext>
            </a:extLst>
          </p:cNvPr>
          <p:cNvSpPr/>
          <p:nvPr/>
        </p:nvSpPr>
        <p:spPr>
          <a:xfrm>
            <a:off x="2761704" y="4365104"/>
            <a:ext cx="6665414" cy="707886"/>
          </a:xfrm>
          <a:prstGeom prst="rect">
            <a:avLst/>
          </a:prstGeom>
        </p:spPr>
        <p:txBody>
          <a:bodyPr wrap="none">
            <a:spAutoFit/>
          </a:bodyPr>
          <a:lstStyle/>
          <a:p>
            <a:r>
              <a:rPr lang="es-ES" sz="4000" dirty="0"/>
              <a:t>https://angular.io/guide/router</a:t>
            </a:r>
          </a:p>
        </p:txBody>
      </p:sp>
    </p:spTree>
    <p:extLst>
      <p:ext uri="{BB962C8B-B14F-4D97-AF65-F5344CB8AC3E}">
        <p14:creationId xmlns:p14="http://schemas.microsoft.com/office/powerpoint/2010/main" val="7756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0" y="-13658"/>
            <a:ext cx="12188825" cy="6250970"/>
          </a:xfrm>
        </p:spPr>
        <p:txBody>
          <a:bodyPr anchor="ctr">
            <a:normAutofit/>
          </a:bodyPr>
          <a:lstStyle/>
          <a:p>
            <a:pPr algn="ctr"/>
            <a:r>
              <a:rPr lang="es-ES" sz="6000" dirty="0"/>
              <a:t>Formularios Reactivos</a:t>
            </a:r>
          </a:p>
        </p:txBody>
      </p:sp>
      <p:sp>
        <p:nvSpPr>
          <p:cNvPr id="3" name="Rectángulo 2">
            <a:extLst>
              <a:ext uri="{FF2B5EF4-FFF2-40B4-BE49-F238E27FC236}">
                <a16:creationId xmlns="" xmlns:a16="http://schemas.microsoft.com/office/drawing/2014/main" id="{17A19800-1550-4F76-8686-E23E33889F45}"/>
              </a:ext>
            </a:extLst>
          </p:cNvPr>
          <p:cNvSpPr/>
          <p:nvPr/>
        </p:nvSpPr>
        <p:spPr>
          <a:xfrm>
            <a:off x="0" y="4293096"/>
            <a:ext cx="12188825" cy="707886"/>
          </a:xfrm>
          <a:prstGeom prst="rect">
            <a:avLst/>
          </a:prstGeom>
        </p:spPr>
        <p:txBody>
          <a:bodyPr wrap="square">
            <a:spAutoFit/>
          </a:bodyPr>
          <a:lstStyle/>
          <a:p>
            <a:pPr algn="ctr"/>
            <a:r>
              <a:rPr lang="es-ES" sz="4000" dirty="0"/>
              <a:t>https://angular.io/guide/reactive-forms</a:t>
            </a:r>
          </a:p>
        </p:txBody>
      </p:sp>
    </p:spTree>
    <p:extLst>
      <p:ext uri="{BB962C8B-B14F-4D97-AF65-F5344CB8AC3E}">
        <p14:creationId xmlns:p14="http://schemas.microsoft.com/office/powerpoint/2010/main" val="21804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DD56AC-F369-400B-AC94-996C4ADC36CB}"/>
              </a:ext>
            </a:extLst>
          </p:cNvPr>
          <p:cNvSpPr>
            <a:spLocks noGrp="1"/>
          </p:cNvSpPr>
          <p:nvPr>
            <p:ph type="title"/>
          </p:nvPr>
        </p:nvSpPr>
        <p:spPr/>
        <p:txBody>
          <a:bodyPr>
            <a:normAutofit/>
          </a:bodyPr>
          <a:lstStyle/>
          <a:p>
            <a:r>
              <a:rPr lang="es-ES" sz="4400" dirty="0"/>
              <a:t>Enlaces de ayuda</a:t>
            </a:r>
          </a:p>
        </p:txBody>
      </p:sp>
      <p:sp>
        <p:nvSpPr>
          <p:cNvPr id="3" name="Marcador de contenido 2">
            <a:extLst>
              <a:ext uri="{FF2B5EF4-FFF2-40B4-BE49-F238E27FC236}">
                <a16:creationId xmlns="" xmlns:a16="http://schemas.microsoft.com/office/drawing/2014/main" id="{2AA45C90-4C39-4377-89F0-EE9757D4C069}"/>
              </a:ext>
            </a:extLst>
          </p:cNvPr>
          <p:cNvSpPr>
            <a:spLocks noGrp="1"/>
          </p:cNvSpPr>
          <p:nvPr>
            <p:ph idx="1"/>
          </p:nvPr>
        </p:nvSpPr>
        <p:spPr/>
        <p:txBody>
          <a:bodyPr>
            <a:normAutofit lnSpcReduction="10000"/>
          </a:bodyPr>
          <a:lstStyle/>
          <a:p>
            <a:r>
              <a:rPr lang="es-ES" sz="3600" dirty="0">
                <a:hlinkClick r:id="rId2"/>
              </a:rPr>
              <a:t>https://angular.io/docs</a:t>
            </a:r>
            <a:endParaRPr lang="es-ES" sz="3600" dirty="0"/>
          </a:p>
          <a:p>
            <a:r>
              <a:rPr lang="es-ES" sz="3600" dirty="0">
                <a:hlinkClick r:id="rId3"/>
              </a:rPr>
              <a:t>https://material.angular.io/</a:t>
            </a:r>
            <a:endParaRPr lang="es-ES" sz="3600" dirty="0"/>
          </a:p>
          <a:p>
            <a:r>
              <a:rPr lang="es-ES" sz="3600" dirty="0">
                <a:hlinkClick r:id="rId4"/>
              </a:rPr>
              <a:t>https://github.com/angular/flex-layout/wiki</a:t>
            </a:r>
            <a:endParaRPr lang="es-ES" sz="3600" dirty="0"/>
          </a:p>
          <a:p>
            <a:r>
              <a:rPr lang="es-ES" sz="3600" dirty="0">
                <a:hlinkClick r:id="rId5"/>
              </a:rPr>
              <a:t>https://stackoverflow.com/</a:t>
            </a:r>
            <a:endParaRPr lang="es-ES" sz="3600" dirty="0"/>
          </a:p>
          <a:p>
            <a:pPr marL="0" indent="0">
              <a:buNone/>
            </a:pPr>
            <a:endParaRPr lang="es-ES" sz="3600" dirty="0"/>
          </a:p>
          <a:p>
            <a:pPr marL="0" indent="0">
              <a:buNone/>
            </a:pPr>
            <a:r>
              <a:rPr lang="es-ES" sz="3600" dirty="0"/>
              <a:t>Contacto</a:t>
            </a:r>
          </a:p>
          <a:p>
            <a:r>
              <a:rPr lang="es-ES" sz="3600" dirty="0"/>
              <a:t>0991174688</a:t>
            </a:r>
          </a:p>
          <a:p>
            <a:endParaRPr lang="es-ES" sz="3600" dirty="0"/>
          </a:p>
        </p:txBody>
      </p:sp>
    </p:spTree>
    <p:extLst>
      <p:ext uri="{BB962C8B-B14F-4D97-AF65-F5344CB8AC3E}">
        <p14:creationId xmlns:p14="http://schemas.microsoft.com/office/powerpoint/2010/main" val="208859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Gracias </a:t>
            </a:r>
            <a:r>
              <a:rPr lang="es-ES" sz="6000" dirty="0">
                <a:sym typeface="Wingdings" panose="05000000000000000000" pitchFamily="2" charset="2"/>
              </a:rPr>
              <a:t></a:t>
            </a:r>
            <a:endParaRPr lang="es-ES" sz="6000" dirty="0"/>
          </a:p>
        </p:txBody>
      </p:sp>
    </p:spTree>
    <p:extLst>
      <p:ext uri="{BB962C8B-B14F-4D97-AF65-F5344CB8AC3E}">
        <p14:creationId xmlns:p14="http://schemas.microsoft.com/office/powerpoint/2010/main" val="20314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12B580-117D-4498-B7DE-4CB67405B673}"/>
              </a:ext>
            </a:extLst>
          </p:cNvPr>
          <p:cNvSpPr>
            <a:spLocks noGrp="1"/>
          </p:cNvSpPr>
          <p:nvPr>
            <p:ph type="title"/>
          </p:nvPr>
        </p:nvSpPr>
        <p:spPr>
          <a:xfrm>
            <a:off x="1218883" y="274637"/>
            <a:ext cx="10360501" cy="711563"/>
          </a:xfrm>
        </p:spPr>
        <p:txBody>
          <a:bodyPr>
            <a:normAutofit fontScale="90000"/>
          </a:bodyPr>
          <a:lstStyle/>
          <a:p>
            <a:pPr algn="ctr"/>
            <a:r>
              <a:rPr lang="es-ES" dirty="0"/>
              <a:t/>
            </a:r>
            <a:br>
              <a:rPr lang="es-ES" dirty="0"/>
            </a:br>
            <a:r>
              <a:rPr lang="es-ES" dirty="0" err="1"/>
              <a:t>Typescript</a:t>
            </a:r>
            <a:r>
              <a:rPr lang="es-ES" dirty="0"/>
              <a:t/>
            </a:r>
            <a:br>
              <a:rPr lang="es-ES" dirty="0"/>
            </a:br>
            <a:endParaRPr lang="es-ES" dirty="0"/>
          </a:p>
        </p:txBody>
      </p:sp>
      <p:sp>
        <p:nvSpPr>
          <p:cNvPr id="3" name="Marcador de contenido 2">
            <a:extLst>
              <a:ext uri="{FF2B5EF4-FFF2-40B4-BE49-F238E27FC236}">
                <a16:creationId xmlns="" xmlns:a16="http://schemas.microsoft.com/office/drawing/2014/main" id="{CB7A734D-25C2-466F-AEAA-8F52F5BE2431}"/>
              </a:ext>
            </a:extLst>
          </p:cNvPr>
          <p:cNvSpPr>
            <a:spLocks noGrp="1"/>
          </p:cNvSpPr>
          <p:nvPr>
            <p:ph idx="1"/>
          </p:nvPr>
        </p:nvSpPr>
        <p:spPr>
          <a:xfrm>
            <a:off x="1201596" y="972508"/>
            <a:ext cx="10360501" cy="1592395"/>
          </a:xfrm>
        </p:spPr>
        <p:txBody>
          <a:bodyPr>
            <a:normAutofit lnSpcReduction="10000"/>
          </a:bodyPr>
          <a:lstStyle/>
          <a:p>
            <a:r>
              <a:rPr lang="es-ES" dirty="0"/>
              <a:t>Superconjunto de </a:t>
            </a:r>
            <a:r>
              <a:rPr lang="es-ES" dirty="0" err="1"/>
              <a:t>Javascript</a:t>
            </a:r>
            <a:endParaRPr lang="es-ES" dirty="0"/>
          </a:p>
          <a:p>
            <a:r>
              <a:rPr lang="es-ES" dirty="0"/>
              <a:t>Lenguaje de tipado fuerte</a:t>
            </a:r>
          </a:p>
          <a:p>
            <a:r>
              <a:rPr lang="es-ES" dirty="0" err="1"/>
              <a:t>Typescript</a:t>
            </a:r>
            <a:r>
              <a:rPr lang="es-ES" dirty="0"/>
              <a:t> compila a </a:t>
            </a:r>
            <a:r>
              <a:rPr lang="es-ES" dirty="0" err="1"/>
              <a:t>javascript</a:t>
            </a:r>
            <a:endParaRPr lang="es-ES" dirty="0"/>
          </a:p>
          <a:p>
            <a:r>
              <a:rPr lang="es-ES" dirty="0"/>
              <a:t>Desarrollado por Microsoft</a:t>
            </a:r>
          </a:p>
        </p:txBody>
      </p:sp>
      <p:sp>
        <p:nvSpPr>
          <p:cNvPr id="10" name="Marcador de contenido 2">
            <a:extLst>
              <a:ext uri="{FF2B5EF4-FFF2-40B4-BE49-F238E27FC236}">
                <a16:creationId xmlns="" xmlns:a16="http://schemas.microsoft.com/office/drawing/2014/main" id="{CB7A734D-25C2-466F-AEAA-8F52F5BE2431}"/>
              </a:ext>
            </a:extLst>
          </p:cNvPr>
          <p:cNvSpPr txBox="1">
            <a:spLocks/>
          </p:cNvSpPr>
          <p:nvPr/>
        </p:nvSpPr>
        <p:spPr>
          <a:xfrm>
            <a:off x="1053852" y="2636912"/>
            <a:ext cx="10360501" cy="4032448"/>
          </a:xfrm>
          <a:prstGeom prst="rect">
            <a:avLst/>
          </a:prstGeom>
        </p:spPr>
        <p:txBody>
          <a:bodyPr vert="horz" lIns="121899" tIns="60949" rIns="121899" bIns="60949" rtlCol="0">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s-ES" dirty="0" smtClean="0"/>
              <a:t>Angular un el </a:t>
            </a:r>
            <a:r>
              <a:rPr lang="es-ES" dirty="0" err="1" smtClean="0"/>
              <a:t>framework</a:t>
            </a:r>
            <a:r>
              <a:rPr lang="es-ES" dirty="0" smtClean="0"/>
              <a:t> basado en </a:t>
            </a:r>
            <a:r>
              <a:rPr lang="es-ES" dirty="0" err="1" smtClean="0"/>
              <a:t>javascript</a:t>
            </a:r>
            <a:r>
              <a:rPr lang="es-ES" dirty="0" smtClean="0"/>
              <a:t> para desarrollar aplicaciones SPA , está basado estructuralmente en mostrar componentes sobre una única página.</a:t>
            </a:r>
          </a:p>
          <a:p>
            <a:pPr marL="0" indent="0">
              <a:buNone/>
            </a:pPr>
            <a:r>
              <a:rPr lang="es-ES" dirty="0" err="1" smtClean="0"/>
              <a:t>Typescript</a:t>
            </a:r>
            <a:r>
              <a:rPr lang="es-ES" dirty="0" smtClean="0"/>
              <a:t> Surgió ante la dificultad que presenta </a:t>
            </a:r>
            <a:r>
              <a:rPr lang="es-ES" dirty="0" err="1" smtClean="0"/>
              <a:t>javascript</a:t>
            </a:r>
            <a:r>
              <a:rPr lang="es-ES" dirty="0" smtClean="0"/>
              <a:t> para </a:t>
            </a:r>
            <a:r>
              <a:rPr lang="es-ES" dirty="0" err="1" smtClean="0"/>
              <a:t>modularizar</a:t>
            </a:r>
            <a:r>
              <a:rPr lang="es-ES" dirty="0" smtClean="0"/>
              <a:t> aplicaciones grandes. Está desarrollado sobre </a:t>
            </a:r>
            <a:r>
              <a:rPr lang="es-ES" dirty="0" err="1" smtClean="0"/>
              <a:t>Javascript</a:t>
            </a:r>
            <a:r>
              <a:rPr lang="es-ES" dirty="0" smtClean="0"/>
              <a:t> con nuevas funcionalidades. </a:t>
            </a:r>
            <a:r>
              <a:rPr lang="es-ES" dirty="0" err="1" smtClean="0"/>
              <a:t>Typado</a:t>
            </a:r>
            <a:r>
              <a:rPr lang="es-ES" dirty="0" smtClean="0"/>
              <a:t> fuerte: es decir se definen las variables ya sea </a:t>
            </a:r>
            <a:r>
              <a:rPr lang="es-ES" dirty="0" err="1" smtClean="0"/>
              <a:t>string</a:t>
            </a:r>
            <a:r>
              <a:rPr lang="es-ES" dirty="0" smtClean="0"/>
              <a:t>, numérico o booleano y posterior no se puede asignar otro valor que no corresponda al mismo tipo. (extensión de archivos en .</a:t>
            </a:r>
            <a:r>
              <a:rPr lang="es-ES" dirty="0" err="1" smtClean="0"/>
              <a:t>ts</a:t>
            </a:r>
            <a:r>
              <a:rPr lang="es-ES" dirty="0" smtClean="0"/>
              <a:t>)</a:t>
            </a:r>
          </a:p>
          <a:p>
            <a:pPr marL="0" indent="0">
              <a:buNone/>
            </a:pPr>
            <a:r>
              <a:rPr lang="es-ES" dirty="0" smtClean="0"/>
              <a:t>Instalación de Software: </a:t>
            </a:r>
            <a:r>
              <a:rPr lang="es-ES" dirty="0" err="1" smtClean="0"/>
              <a:t>NodeJs</a:t>
            </a:r>
            <a:r>
              <a:rPr lang="es-ES" dirty="0" smtClean="0"/>
              <a:t>, Visual </a:t>
            </a:r>
            <a:r>
              <a:rPr lang="es-ES" dirty="0"/>
              <a:t>S</a:t>
            </a:r>
            <a:r>
              <a:rPr lang="es-ES" dirty="0" smtClean="0"/>
              <a:t>tudio </a:t>
            </a:r>
            <a:r>
              <a:rPr lang="es-ES" dirty="0" err="1" smtClean="0"/>
              <a:t>Code</a:t>
            </a:r>
            <a:r>
              <a:rPr lang="es-ES" dirty="0" smtClean="0"/>
              <a:t>, </a:t>
            </a:r>
            <a:r>
              <a:rPr lang="es-ES" dirty="0" err="1" smtClean="0"/>
              <a:t>npm</a:t>
            </a:r>
            <a:r>
              <a:rPr lang="es-ES" dirty="0" smtClean="0"/>
              <a:t> i –g </a:t>
            </a:r>
            <a:r>
              <a:rPr lang="es-ES" dirty="0" err="1" smtClean="0"/>
              <a:t>typescript</a:t>
            </a:r>
            <a:endParaRPr lang="es-ES" dirty="0" smtClean="0"/>
          </a:p>
          <a:p>
            <a:pPr marL="0" indent="0">
              <a:buNone/>
            </a:pPr>
            <a:r>
              <a:rPr lang="es-ES" dirty="0" err="1"/>
              <a:t>Tsc</a:t>
            </a:r>
            <a:r>
              <a:rPr lang="es-ES" dirty="0"/>
              <a:t> –</a:t>
            </a:r>
            <a:r>
              <a:rPr lang="es-ES" dirty="0" smtClean="0"/>
              <a:t>v: para ver la versión instalada</a:t>
            </a:r>
          </a:p>
          <a:p>
            <a:pPr marL="0" indent="0">
              <a:buNone/>
            </a:pPr>
            <a:r>
              <a:rPr lang="es-ES" dirty="0" smtClean="0"/>
              <a:t>Compilación: </a:t>
            </a:r>
            <a:r>
              <a:rPr lang="es-ES" dirty="0" err="1" smtClean="0"/>
              <a:t>tsc</a:t>
            </a:r>
            <a:r>
              <a:rPr lang="es-ES" dirty="0" smtClean="0"/>
              <a:t> archivo</a:t>
            </a:r>
          </a:p>
          <a:p>
            <a:pPr marL="0" indent="0">
              <a:buNone/>
            </a:pPr>
            <a:r>
              <a:rPr lang="es-ES" dirty="0" smtClean="0"/>
              <a:t>Ejecución:       </a:t>
            </a:r>
            <a:r>
              <a:rPr lang="es-ES" dirty="0" err="1" smtClean="0"/>
              <a:t>node</a:t>
            </a:r>
            <a:r>
              <a:rPr lang="es-ES" dirty="0" smtClean="0"/>
              <a:t> archivo</a:t>
            </a:r>
          </a:p>
        </p:txBody>
      </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a:t>
            </a:r>
            <a:r>
              <a:rPr lang="es-ES" sz="6000" dirty="0" err="1"/>
              <a:t>Typescript</a:t>
            </a:r>
            <a:r>
              <a:rPr lang="es-ES" sz="6000" dirty="0"/>
              <a:t> y Visual Studio </a:t>
            </a:r>
            <a:r>
              <a:rPr lang="es-ES" sz="6000" dirty="0" err="1"/>
              <a:t>Code</a:t>
            </a:r>
            <a:endParaRPr lang="es-ES" sz="6000" dirty="0"/>
          </a:p>
        </p:txBody>
      </p:sp>
      <p:pic>
        <p:nvPicPr>
          <p:cNvPr id="3082" name="Picture 10" descr="Archivo:Node.js logo.svg">
            <a:extLst>
              <a:ext uri="{FF2B5EF4-FFF2-40B4-BE49-F238E27FC236}">
                <a16:creationId xmlns=""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TotalTime>11310</TotalTime>
  <Words>2588</Words>
  <Application>Microsoft Office PowerPoint</Application>
  <PresentationFormat>Personalizado</PresentationFormat>
  <Paragraphs>311</Paragraphs>
  <Slides>63</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63</vt:i4>
      </vt:variant>
    </vt:vector>
  </HeadingPairs>
  <TitlesOfParts>
    <vt:vector size="68" baseType="lpstr">
      <vt:lpstr>Arial</vt:lpstr>
      <vt:lpstr>Calibri</vt:lpstr>
      <vt:lpstr>Century Gothic</vt:lpstr>
      <vt:lpstr>Wingdings</vt:lpstr>
      <vt:lpstr>Estela de condensación</vt:lpstr>
      <vt:lpstr>ANGULAR </vt:lpstr>
      <vt:lpstr>¿Qué aprenderemos?</vt:lpstr>
      <vt:lpstr>¿Qué aprenderemos?</vt:lpstr>
      <vt:lpstr>¿Qué aprenderemos?</vt:lpstr>
      <vt:lpstr>¿Qué aprenderemos?</vt:lpstr>
      <vt:lpstr>¿Qué aprenderemos?</vt:lpstr>
      <vt:lpstr>¿Qué aprenderemos?</vt:lpstr>
      <vt:lpstr> Typescript </vt:lpstr>
      <vt:lpstr>Instalación NodeJS, Typescript y Visual Studio Code</vt:lpstr>
      <vt:lpstr>Variables en Typescript</vt:lpstr>
      <vt:lpstr>Tipos de datos</vt:lpstr>
      <vt:lpstr>Presentación de PowerPoint</vt:lpstr>
      <vt:lpstr>Funciones y parámetros</vt:lpstr>
      <vt:lpstr>Funciones y parámetros</vt:lpstr>
      <vt:lpstr>Funciones y parámetros</vt:lpstr>
      <vt:lpstr>Clases e Interfaces</vt:lpstr>
      <vt:lpstr>Novedades Javascript</vt:lpstr>
      <vt:lpstr>Presentación de PowerPoint</vt:lpstr>
      <vt:lpstr>Preguntas y Respuestas</vt:lpstr>
      <vt:lpstr>Taller</vt:lpstr>
      <vt:lpstr>Breve Historia de Angular</vt:lpstr>
      <vt:lpstr>Versionamiento Semántico</vt:lpstr>
      <vt:lpstr>Instalación y creación de proyecto Angular</vt:lpstr>
      <vt:lpstr>Presentación de PowerPoint</vt:lpstr>
      <vt:lpstr>Instalación de Angular CLI y creación de proyecto</vt:lpstr>
      <vt:lpstr>Presentación de PowerPoint</vt:lpstr>
      <vt:lpstr>Presentación de PowerPoint</vt:lpstr>
      <vt:lpstr>Instalación librería de terceros (Angular Material)</vt:lpstr>
      <vt:lpstr>Presentación de PowerPoint</vt:lpstr>
      <vt:lpstr>Presentación de PowerPoint</vt:lpstr>
      <vt:lpstr>Presentación de PowerPoint</vt:lpstr>
      <vt:lpstr>Presentación de PowerPoint</vt:lpstr>
      <vt:lpstr>Expresiones en plantillas</vt:lpstr>
      <vt:lpstr>Presentación de PowerPoint</vt:lpstr>
      <vt:lpstr>Property Binding, Two way data binding y eventos</vt:lpstr>
      <vt:lpstr>Unidirecional: se hace uso de los corchetes[ ] y se obtiene un valor a través de una variable del typescript </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Presentación de PowerPoint</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lpstr>Comunicación con servicios REST</vt:lpstr>
      <vt:lpstr>Modulos</vt:lpstr>
      <vt:lpstr>Lazy Loading</vt:lpstr>
      <vt:lpstr>Navegación entre paginas</vt:lpstr>
      <vt:lpstr>Formularios Reactivos</vt:lpstr>
      <vt:lpstr>Enlaces de ayuda</vt:lpstr>
      <vt:lpstr>Gracias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The Punisher</cp:lastModifiedBy>
  <cp:revision>146</cp:revision>
  <dcterms:created xsi:type="dcterms:W3CDTF">2018-12-16T17:17:21Z</dcterms:created>
  <dcterms:modified xsi:type="dcterms:W3CDTF">2019-03-01T18:39:05Z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