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4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A81F-FE3F-4B66-B8D4-8D6808C6F75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AAD3-5CCB-48CF-94AB-F14B2E62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9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A81F-FE3F-4B66-B8D4-8D6808C6F75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AAD3-5CCB-48CF-94AB-F14B2E62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4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A81F-FE3F-4B66-B8D4-8D6808C6F75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AAD3-5CCB-48CF-94AB-F14B2E62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65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A81F-FE3F-4B66-B8D4-8D6808C6F75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AAD3-5CCB-48CF-94AB-F14B2E62695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3987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A81F-FE3F-4B66-B8D4-8D6808C6F75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AAD3-5CCB-48CF-94AB-F14B2E62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85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A81F-FE3F-4B66-B8D4-8D6808C6F75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AAD3-5CCB-48CF-94AB-F14B2E62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64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A81F-FE3F-4B66-B8D4-8D6808C6F75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AAD3-5CCB-48CF-94AB-F14B2E62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17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A81F-FE3F-4B66-B8D4-8D6808C6F75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AAD3-5CCB-48CF-94AB-F14B2E62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88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A81F-FE3F-4B66-B8D4-8D6808C6F75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AAD3-5CCB-48CF-94AB-F14B2E62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2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A81F-FE3F-4B66-B8D4-8D6808C6F75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AAD3-5CCB-48CF-94AB-F14B2E62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9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A81F-FE3F-4B66-B8D4-8D6808C6F75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AAD3-5CCB-48CF-94AB-F14B2E62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6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A81F-FE3F-4B66-B8D4-8D6808C6F75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AAD3-5CCB-48CF-94AB-F14B2E62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1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A81F-FE3F-4B66-B8D4-8D6808C6F75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AAD3-5CCB-48CF-94AB-F14B2E62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3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A81F-FE3F-4B66-B8D4-8D6808C6F75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AAD3-5CCB-48CF-94AB-F14B2E62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0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A81F-FE3F-4B66-B8D4-8D6808C6F75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AAD3-5CCB-48CF-94AB-F14B2E62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3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A81F-FE3F-4B66-B8D4-8D6808C6F75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AAD3-5CCB-48CF-94AB-F14B2E62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2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A81F-FE3F-4B66-B8D4-8D6808C6F75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AAD3-5CCB-48CF-94AB-F14B2E62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4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502A81F-FE3F-4B66-B8D4-8D6808C6F75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8AAD3-5CCB-48CF-94AB-F14B2E62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85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nist.gov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B85A-BDCA-4BC4-9277-DE6987689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0" y="1447800"/>
            <a:ext cx="11249637" cy="33295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Machine Learning – </a:t>
            </a:r>
            <a:r>
              <a:rPr lang="en-US" dirty="0" err="1"/>
              <a:t>Modiin</a:t>
            </a:r>
            <a:br>
              <a:rPr lang="en-US" dirty="0"/>
            </a:br>
            <a:r>
              <a:rPr lang="en-US" dirty="0"/>
              <a:t>Meeting 1</a:t>
            </a:r>
            <a:r>
              <a:rPr lang="he-IL" dirty="0"/>
              <a:t> </a:t>
            </a:r>
            <a:br>
              <a:rPr lang="en-US" dirty="0"/>
            </a:br>
            <a:r>
              <a:rPr lang="en-US" dirty="0"/>
              <a:t>MNIST Image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53488-AF35-4C0E-BB42-311BFFE0D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289" y="5154884"/>
            <a:ext cx="8825658" cy="86142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Nahum </a:t>
            </a:r>
            <a:r>
              <a:rPr lang="en-US" dirty="0" err="1"/>
              <a:t>Prashizky</a:t>
            </a:r>
            <a:r>
              <a:rPr lang="en-US" dirty="0"/>
              <a:t>, </a:t>
            </a:r>
            <a:r>
              <a:rPr lang="en-US" dirty="0" err="1"/>
              <a:t>Mataf</a:t>
            </a:r>
            <a:endParaRPr lang="en-US" dirty="0"/>
          </a:p>
          <a:p>
            <a:r>
              <a:rPr lang="en-US" dirty="0"/>
              <a:t>Moshe </a:t>
            </a:r>
            <a:r>
              <a:rPr lang="en-US" dirty="0" err="1"/>
              <a:t>Uziel</a:t>
            </a:r>
            <a:r>
              <a:rPr lang="en-US" dirty="0"/>
              <a:t>, Ministry of Public Health</a:t>
            </a:r>
          </a:p>
          <a:p>
            <a:r>
              <a:rPr lang="en-US" dirty="0"/>
              <a:t>November 2018</a:t>
            </a:r>
          </a:p>
        </p:txBody>
      </p:sp>
    </p:spTree>
    <p:extLst>
      <p:ext uri="{BB962C8B-B14F-4D97-AF65-F5344CB8AC3E}">
        <p14:creationId xmlns:p14="http://schemas.microsoft.com/office/powerpoint/2010/main" val="817696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43292A-9F3B-4BF2-B767-1421AD6D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הקדמה לעיבוד תמונה פשוט בפייתון</a:t>
            </a:r>
            <a:b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Review – </a:t>
            </a:r>
            <a:r>
              <a:rPr lang="en-US" dirty="0"/>
              <a:t>OpenCV / Pillow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3A158-1138-4FBF-94A9-822C63B87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Load Picture To Screen and show it.</a:t>
            </a:r>
          </a:p>
          <a:p>
            <a:r>
              <a:rPr lang="en-US" dirty="0"/>
              <a:t>Set colors, RGB color space and painting rectangles, circles and lines</a:t>
            </a:r>
          </a:p>
          <a:p>
            <a:r>
              <a:rPr lang="en-US" dirty="0"/>
              <a:t>Image Transformation :</a:t>
            </a:r>
          </a:p>
          <a:p>
            <a:pPr lvl="1"/>
            <a:r>
              <a:rPr lang="en-US" dirty="0"/>
              <a:t>Translation</a:t>
            </a:r>
          </a:p>
          <a:p>
            <a:pPr lvl="1"/>
            <a:r>
              <a:rPr lang="en-US" dirty="0"/>
              <a:t>Rotation</a:t>
            </a:r>
          </a:p>
          <a:p>
            <a:pPr lvl="1"/>
            <a:r>
              <a:rPr lang="en-US" dirty="0"/>
              <a:t>Mirroring</a:t>
            </a:r>
          </a:p>
          <a:p>
            <a:pPr lvl="1"/>
            <a:r>
              <a:rPr lang="en-US" dirty="0"/>
              <a:t>Cropping</a:t>
            </a:r>
          </a:p>
          <a:p>
            <a:pPr lvl="1"/>
            <a:r>
              <a:rPr lang="en-US" dirty="0"/>
              <a:t>Resizing</a:t>
            </a:r>
          </a:p>
          <a:p>
            <a:r>
              <a:rPr lang="en-US" dirty="0"/>
              <a:t>Image Arithmetic</a:t>
            </a:r>
          </a:p>
          <a:p>
            <a:pPr lvl="1"/>
            <a:r>
              <a:rPr lang="en-US" dirty="0"/>
              <a:t>Brighten and Darken</a:t>
            </a:r>
          </a:p>
          <a:p>
            <a:pPr lvl="1"/>
            <a:r>
              <a:rPr lang="en-US" dirty="0"/>
              <a:t>Bitwise Operation</a:t>
            </a:r>
          </a:p>
          <a:p>
            <a:pPr lvl="1"/>
            <a:r>
              <a:rPr lang="en-US" dirty="0"/>
              <a:t>Masking</a:t>
            </a:r>
          </a:p>
          <a:p>
            <a:r>
              <a:rPr lang="en-US" dirty="0"/>
              <a:t>Color Channels Splitting and Merging</a:t>
            </a:r>
          </a:p>
          <a:p>
            <a:r>
              <a:rPr lang="en-US" dirty="0"/>
              <a:t>Color Space </a:t>
            </a:r>
            <a:r>
              <a:rPr lang="en-US" dirty="0" err="1"/>
              <a:t>convertion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17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BD147-58E2-4D77-864E-189E1FE5D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pPr algn="ctr" rtl="1"/>
            <a:r>
              <a:rPr lang="he-IL" dirty="0">
                <a:solidFill>
                  <a:srgbClr val="EBEBE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ניסיון ראשון בלמידה ...</a:t>
            </a:r>
            <a:br>
              <a:rPr lang="he-IL" dirty="0">
                <a:solidFill>
                  <a:srgbClr val="EBEBE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dirty="0">
                <a:solidFill>
                  <a:srgbClr val="EBEBE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רשתות </a:t>
            </a:r>
            <a:r>
              <a:rPr lang="en-US" dirty="0">
                <a:solidFill>
                  <a:srgbClr val="EBEBE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CE01E-EFFA-4417-A898-E7F0E4998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 algn="r" rtl="1"/>
            <a:r>
              <a:rPr lang="en-US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kNN</a:t>
            </a:r>
            <a:r>
              <a:rPr lang="he-IL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US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 Nearest Neighbors</a:t>
            </a:r>
          </a:p>
          <a:p>
            <a:pPr algn="r" rtl="1"/>
            <a:r>
              <a:rPr lang="he-IL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לא כל כך למידת מכונה, אבל התוצאות יכולות להיות די טובות.</a:t>
            </a:r>
            <a:endParaRPr lang="en-US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1"/>
            <a:r>
              <a:rPr lang="he-IL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מודד מרחק ממספר </a:t>
            </a:r>
            <a:r>
              <a:rPr lang="en-US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he-IL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של שכנים קרובים לפי נוסחה מתמטית שנקבע (קיים מספר נוסחאות, בדוגמה השתמשתי בהגדרות ברירת מחדל של </a:t>
            </a:r>
            <a:r>
              <a:rPr lang="en-US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KNeighborsClassifier</a:t>
            </a:r>
            <a:r>
              <a:rPr lang="he-IL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על תת-סט של 1,724 תמונות של ספרות.</a:t>
            </a:r>
          </a:p>
          <a:p>
            <a:pPr marL="0" indent="0" algn="r" rtl="1">
              <a:buNone/>
            </a:pPr>
            <a:endParaRPr lang="en-US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5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28" name="Picture 4" descr="https://upload.wikimedia.org/wikipedia/commons/thumb/e/e7/KnnClassification.svg/279px-KnnClassification.svg.png">
            <a:extLst>
              <a:ext uri="{FF2B5EF4-FFF2-40B4-BE49-F238E27FC236}">
                <a16:creationId xmlns:a16="http://schemas.microsoft.com/office/drawing/2014/main" id="{CAD45F5D-BE39-49AE-95A6-F1461C9FA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871" y="1887188"/>
            <a:ext cx="3414010" cy="30836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660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FE31E1-4532-4E0D-B0F2-8B410699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KNN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יתרונות וחסרונות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גם דיוק וזמני תגובה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96440-8574-420C-91FE-21792AA66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סט גדול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D00D45-9DD8-417D-840C-AA4AAA8A1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2258736"/>
          </a:xfrm>
        </p:spPr>
        <p:txBody>
          <a:bodyPr/>
          <a:lstStyle/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70,000 רשומות בגודל 28 על 28 לוקח שעות להריץ</a:t>
            </a:r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אחוזים טובים, אך פחות משל סט קטן........</a:t>
            </a:r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זמנים הם זוועה! שעות של הרצה.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1B673D-7CA7-470B-A10A-E35BFDF99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סט קטן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6417BC-4449-4D51-A9CD-55EFBB536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2258736"/>
          </a:xfrm>
        </p:spPr>
        <p:txBody>
          <a:bodyPr/>
          <a:lstStyle/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1,797 תמונות בגודל 8 על 8 הריץ בפחות מ10 שניות</a:t>
            </a:r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עלייה בכמות שכנים גורמת לירידה בביצועים עד נקודה מסויימת – 1-5 שכנים כ 100%, 7-13 כ 99.31%, וממשיך לרדת עד רמת 95.14% ב25 שכנים.</a:t>
            </a:r>
          </a:p>
          <a:p>
            <a:pPr algn="r" rt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EE01CE-E645-4F96-B5FF-A80F29F3E4C6}"/>
              </a:ext>
            </a:extLst>
          </p:cNvPr>
          <p:cNvSpPr txBox="1"/>
          <p:nvPr/>
        </p:nvSpPr>
        <p:spPr>
          <a:xfrm>
            <a:off x="1103312" y="5368954"/>
            <a:ext cx="8947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מודל זה אינו מתאים ללמידה מתמדת – כל אלמנט נבדק מול כל אלו שהיו לפניו.</a:t>
            </a:r>
          </a:p>
          <a:p>
            <a:pPr algn="r" rtl="1"/>
            <a:r>
              <a:rPr lang="he-IL" dirty="0"/>
              <a:t>כמו כן, סדר הזנת תמונות משפיע על תוצאה סופית של אחוז דיוק.</a:t>
            </a:r>
          </a:p>
          <a:p>
            <a:pPr algn="r" rtl="1"/>
            <a:r>
              <a:rPr lang="he-IL" dirty="0"/>
              <a:t>מתאים רק למקרים שתוכן די דומה... וגודל די קבוע...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80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869A-8B1A-4EED-8520-971AC001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ההבדלים בעיבוד של סט קטן מול גדול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CA5F9-31BB-41A1-A4C5-5A759D1B0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סט גדול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7507B-CE24-4703-88E6-B02F9104F4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400" dirty="0" err="1"/>
              <a:t>Mnist</a:t>
            </a:r>
            <a:r>
              <a:rPr lang="en-US" sz="1400" dirty="0"/>
              <a:t> = </a:t>
            </a:r>
            <a:r>
              <a:rPr lang="en-US" sz="1400" dirty="0" err="1"/>
              <a:t>datasets.get_digits</a:t>
            </a:r>
            <a:r>
              <a:rPr lang="en-US" sz="1400" dirty="0"/>
              <a:t>()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Pickle file names…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 err="1"/>
              <a:t>Image.reshape</a:t>
            </a:r>
            <a:r>
              <a:rPr lang="en-US" sz="1400" dirty="0"/>
              <a:t>((28,28)…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 err="1"/>
              <a:t>Imutils.resize</a:t>
            </a:r>
            <a:r>
              <a:rPr lang="en-US" sz="1400" dirty="0"/>
              <a:t>(image, width = 56, …)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4F356-8908-40E5-86B7-8D426CA2C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סט קטן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F985FF-FCB7-46EF-852C-1788AFF483E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400" dirty="0" err="1"/>
              <a:t>Mnist</a:t>
            </a:r>
            <a:r>
              <a:rPr lang="en-US" sz="1400" dirty="0"/>
              <a:t> = </a:t>
            </a:r>
            <a:r>
              <a:rPr lang="en-US" sz="1400" dirty="0" err="1"/>
              <a:t>datasets.fetch_openml</a:t>
            </a:r>
            <a:r>
              <a:rPr lang="en-US" sz="1400" dirty="0"/>
              <a:t>(“mnist_784”)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Pickle file names…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 err="1"/>
              <a:t>Image.reshape</a:t>
            </a:r>
            <a:r>
              <a:rPr lang="en-US" sz="1400" dirty="0"/>
              <a:t>((8, 8)…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 err="1"/>
              <a:t>Imutils.resize</a:t>
            </a:r>
            <a:r>
              <a:rPr lang="en-US" sz="1400" dirty="0"/>
              <a:t>(image, width = 32, …)</a:t>
            </a:r>
          </a:p>
          <a:p>
            <a:endParaRPr lang="en-US" sz="1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7BA329C-39B1-4D43-AFE6-3CF1E4E37BCF}"/>
              </a:ext>
            </a:extLst>
          </p:cNvPr>
          <p:cNvSpPr txBox="1">
            <a:spLocks/>
          </p:cNvSpPr>
          <p:nvPr/>
        </p:nvSpPr>
        <p:spPr>
          <a:xfrm>
            <a:off x="797289" y="5209275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אז למה לא לאחד את ההרצות?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58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F6D3-0EB4-402B-A170-31CA6CA2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Random Forest</a:t>
            </a:r>
            <a:br>
              <a:rPr lang="en-US" dirty="0"/>
            </a:br>
            <a:r>
              <a:rPr lang="he-IL" dirty="0"/>
              <a:t>החלטה על בסיס עצים רנדומליים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89E55-ADF5-4E4C-9BE8-5068EF1CB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סט גדול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8482B-59BA-4BD1-B28F-97DE049C9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1862139"/>
          </a:xfrm>
        </p:spPr>
        <p:txBody>
          <a:bodyPr/>
          <a:lstStyle/>
          <a:p>
            <a:pPr algn="r" rtl="1"/>
            <a:r>
              <a:rPr lang="he-IL" dirty="0"/>
              <a:t>זמנים מעולים – זמן הרב ביותר היה טעינת הסט!</a:t>
            </a:r>
          </a:p>
          <a:p>
            <a:pPr algn="r" rtl="1"/>
            <a:r>
              <a:rPr lang="he-IL" dirty="0"/>
              <a:t>תוצאות באזור 94%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47C84-9C17-4832-99F2-1CCC98923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סט קטן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31C49-AC41-4C0B-A557-83AFF1071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1862139"/>
          </a:xfrm>
        </p:spPr>
        <p:txBody>
          <a:bodyPr/>
          <a:lstStyle/>
          <a:p>
            <a:pPr algn="r" rtl="1"/>
            <a:r>
              <a:rPr lang="he-IL" dirty="0"/>
              <a:t>זמנים מעולים</a:t>
            </a:r>
          </a:p>
          <a:p>
            <a:pPr algn="r" rtl="1"/>
            <a:r>
              <a:rPr lang="he-IL" dirty="0"/>
              <a:t>תוצאות באזור 94%</a:t>
            </a:r>
            <a:endParaRPr lang="en-US" dirty="0"/>
          </a:p>
        </p:txBody>
      </p:sp>
      <p:pic>
        <p:nvPicPr>
          <p:cNvPr id="2050" name="Picture 2" descr="×ª××¦××ª ×ª××× × ×¢×××¨ âªrandom Forestâ¬â">
            <a:extLst>
              <a:ext uri="{FF2B5EF4-FFF2-40B4-BE49-F238E27FC236}">
                <a16:creationId xmlns:a16="http://schemas.microsoft.com/office/drawing/2014/main" id="{C2E7C27C-176A-4575-B6F9-535147716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3628371"/>
            <a:ext cx="505777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×ª××¦××ª ×ª××× × ×¢×××¨ âªdecision treeâ¬â">
            <a:extLst>
              <a:ext uri="{FF2B5EF4-FFF2-40B4-BE49-F238E27FC236}">
                <a16:creationId xmlns:a16="http://schemas.microsoft.com/office/drawing/2014/main" id="{917CF352-4914-4064-84A6-BA8A70A0E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77" y="3628371"/>
            <a:ext cx="3837296" cy="305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731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F6D3-0EB4-402B-A170-31CA6CA2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Stochastic Gradient Descent</a:t>
            </a:r>
            <a:br>
              <a:rPr lang="en-US" dirty="0"/>
            </a:br>
            <a:r>
              <a:rPr lang="he-IL" dirty="0"/>
              <a:t>החלטה על בסיס מורד הגרדיאנט היחידני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89E55-ADF5-4E4C-9BE8-5068EF1CB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סט גדול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8482B-59BA-4BD1-B28F-97DE049C9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1862139"/>
          </a:xfrm>
        </p:spPr>
        <p:txBody>
          <a:bodyPr/>
          <a:lstStyle/>
          <a:p>
            <a:pPr algn="r" rtl="1"/>
            <a:r>
              <a:rPr lang="he-IL" dirty="0"/>
              <a:t>נראה ביחד!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47C84-9C17-4832-99F2-1CCC98923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סט קטן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31C49-AC41-4C0B-A557-83AFF1071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1862139"/>
          </a:xfrm>
        </p:spPr>
        <p:txBody>
          <a:bodyPr/>
          <a:lstStyle/>
          <a:p>
            <a:pPr algn="r" rtl="1"/>
            <a:r>
              <a:rPr lang="he-IL" dirty="0"/>
              <a:t>נראה ביחד!</a:t>
            </a:r>
            <a:endParaRPr lang="en-US" dirty="0"/>
          </a:p>
        </p:txBody>
      </p:sp>
      <p:pic>
        <p:nvPicPr>
          <p:cNvPr id="3076" name="Picture 4" descr="×ª××¦××ª ×ª××× × ×¢×××¨ âªGradient Descentâ¬â">
            <a:extLst>
              <a:ext uri="{FF2B5EF4-FFF2-40B4-BE49-F238E27FC236}">
                <a16:creationId xmlns:a16="http://schemas.microsoft.com/office/drawing/2014/main" id="{5E7E43E2-8E12-429C-A28D-F537A89C4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586" y="3674423"/>
            <a:ext cx="70389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299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F6D3-0EB4-402B-A170-31CA6CA2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SVM</a:t>
            </a:r>
            <a:r>
              <a:rPr lang="he-IL" dirty="0"/>
              <a:t> – </a:t>
            </a:r>
            <a:r>
              <a:rPr lang="en-US" dirty="0"/>
              <a:t>Support Vector Machine</a:t>
            </a:r>
            <a:br>
              <a:rPr lang="en-US" dirty="0"/>
            </a:br>
            <a:r>
              <a:rPr lang="he-IL" dirty="0"/>
              <a:t>החלטה על בסיס מכונת וקטורים תומכים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89E55-ADF5-4E4C-9BE8-5068EF1CB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סט גדול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8482B-59BA-4BD1-B28F-97DE049C9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1862139"/>
          </a:xfrm>
        </p:spPr>
        <p:txBody>
          <a:bodyPr/>
          <a:lstStyle/>
          <a:p>
            <a:pPr algn="r" rtl="1"/>
            <a:r>
              <a:rPr lang="he-IL" dirty="0"/>
              <a:t>נראה ביחד!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47C84-9C17-4832-99F2-1CCC98923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סט קטן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31C49-AC41-4C0B-A557-83AFF1071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1862139"/>
          </a:xfrm>
        </p:spPr>
        <p:txBody>
          <a:bodyPr/>
          <a:lstStyle/>
          <a:p>
            <a:pPr algn="r" rtl="1"/>
            <a:r>
              <a:rPr lang="he-IL" dirty="0"/>
              <a:t>נראה ביחד!</a:t>
            </a:r>
            <a:endParaRPr lang="en-US" dirty="0"/>
          </a:p>
        </p:txBody>
      </p:sp>
      <p:pic>
        <p:nvPicPr>
          <p:cNvPr id="4098" name="Picture 2" descr="Kernel Machine.png">
            <a:extLst>
              <a:ext uri="{FF2B5EF4-FFF2-40B4-BE49-F238E27FC236}">
                <a16:creationId xmlns:a16="http://schemas.microsoft.com/office/drawing/2014/main" id="{1BF97948-42A4-45ED-BAAB-FB6ED413C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595" y="3371416"/>
            <a:ext cx="7226956" cy="326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747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F6D3-0EB4-402B-A170-31CA6CA2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Logistic Regression</a:t>
            </a:r>
            <a:br>
              <a:rPr lang="en-US" dirty="0"/>
            </a:br>
            <a:r>
              <a:rPr lang="he-IL" dirty="0"/>
              <a:t>החלטה על בסיס מכונת וקטורים תומכים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89E55-ADF5-4E4C-9BE8-5068EF1CB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סט גדול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8482B-59BA-4BD1-B28F-97DE049C9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1862139"/>
          </a:xfrm>
        </p:spPr>
        <p:txBody>
          <a:bodyPr/>
          <a:lstStyle/>
          <a:p>
            <a:pPr algn="r" rtl="1"/>
            <a:r>
              <a:rPr lang="he-IL" dirty="0"/>
              <a:t>נראה ביחד!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47C84-9C17-4832-99F2-1CCC98923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סט קטן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31C49-AC41-4C0B-A557-83AFF1071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1862139"/>
          </a:xfrm>
        </p:spPr>
        <p:txBody>
          <a:bodyPr/>
          <a:lstStyle/>
          <a:p>
            <a:pPr algn="r" rtl="1"/>
            <a:r>
              <a:rPr lang="he-IL" dirty="0"/>
              <a:t>נראה ביחד!</a:t>
            </a:r>
            <a:endParaRPr lang="en-US" dirty="0"/>
          </a:p>
        </p:txBody>
      </p:sp>
      <p:pic>
        <p:nvPicPr>
          <p:cNvPr id="5124" name="Picture 4" descr="×ª××× × ×§×©××¨×">
            <a:extLst>
              <a:ext uri="{FF2B5EF4-FFF2-40B4-BE49-F238E27FC236}">
                <a16:creationId xmlns:a16="http://schemas.microsoft.com/office/drawing/2014/main" id="{E0BAA900-6CF1-48D9-864B-D11AA4B7F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232" y="3190064"/>
            <a:ext cx="6824837" cy="352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997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6EF5-DA88-4B49-A12B-FA593088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CNN</a:t>
            </a:r>
            <a:r>
              <a:rPr lang="he-IL" dirty="0"/>
              <a:t> </a:t>
            </a:r>
            <a:r>
              <a:rPr lang="en-US" dirty="0"/>
              <a:t> - </a:t>
            </a:r>
            <a:r>
              <a:rPr lang="en-US" dirty="0" err="1"/>
              <a:t>Convulsional</a:t>
            </a:r>
            <a:r>
              <a:rPr lang="en-US" dirty="0"/>
              <a:t> Neural Network</a:t>
            </a:r>
          </a:p>
        </p:txBody>
      </p:sp>
      <p:pic>
        <p:nvPicPr>
          <p:cNvPr id="6146" name="Picture 2" descr="×ª××¦××ª ×ª××× × ×¢×××¨ âªMNIST CNNâ¬â">
            <a:extLst>
              <a:ext uri="{FF2B5EF4-FFF2-40B4-BE49-F238E27FC236}">
                <a16:creationId xmlns:a16="http://schemas.microsoft.com/office/drawing/2014/main" id="{7CC84E41-1FEA-488D-BA76-61827E388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00" y="2313992"/>
            <a:ext cx="9926796" cy="384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345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6EF5-DA88-4B49-A12B-FA593088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דיון וסיכום מפגש</a:t>
            </a:r>
            <a:br>
              <a:rPr lang="he-IL" dirty="0"/>
            </a:br>
            <a:r>
              <a:rPr lang="he-IL" dirty="0"/>
              <a:t>כולל קצת </a:t>
            </a:r>
            <a:r>
              <a:rPr lang="en-US" dirty="0"/>
              <a:t>Hands On</a:t>
            </a:r>
          </a:p>
        </p:txBody>
      </p:sp>
    </p:spTree>
    <p:extLst>
      <p:ext uri="{BB962C8B-B14F-4D97-AF65-F5344CB8AC3E}">
        <p14:creationId xmlns:p14="http://schemas.microsoft.com/office/powerpoint/2010/main" val="199602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9852-8936-45AF-9DF6-9B133E7C0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ברוכים הבאים למפגש הראשון של הקבוצה המודיעינית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579B5-0744-4723-A81F-22C5D545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הרעיון להתארגן נבע לאחר שמשה עוזיאל ואני חזרנו ממפגש של שלומי קשאני ונתנאל שמעוני, ובדרך התחלנו לדבר שאנחנו רוצים מספר דברים :</a:t>
            </a:r>
          </a:p>
          <a:p>
            <a:pPr algn="r" rtl="1">
              <a:buFont typeface="+mj-lt"/>
              <a:buAutoNum type="arabicPeriod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קרוב לבית. די לנסוע למרחקים!</a:t>
            </a:r>
          </a:p>
          <a:p>
            <a:pPr algn="r" rtl="1">
              <a:buFont typeface="+mj-lt"/>
              <a:buAutoNum type="arabicPeriod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צריכים גם לעשות דברים בידיים, לא רק לראות מצגות - אלא להפגש, לדון אודות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וגם להבין אותו, לנסות לבנות מודל מתאים - או ליתר דיוק מספר מודלים, ואז להריץ ולבדוק את עצמנו.</a:t>
            </a:r>
          </a:p>
          <a:p>
            <a:pPr algn="r" rtl="1">
              <a:buFont typeface="+mj-lt"/>
              <a:buAutoNum type="arabicPeriod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לעשות ביחד תחרויות של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KAGGLE, MAFAT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ועוד רבים וטובים - לאחר שצברנו ידע במשותף.</a:t>
            </a:r>
          </a:p>
          <a:p>
            <a:pPr algn="r" rtl="1">
              <a:buFont typeface="+mj-lt"/>
              <a:buAutoNum type="arabicPeriod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לגלות תחומי עניין חדשים, ולהבין דברים.</a:t>
            </a:r>
            <a:b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b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אנחנו מקווים שהמפגש הזה יהיה ראשון מסוגו, ואנחנו נלך ונגדל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!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46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5C70-FEE3-47CD-B46C-DC286982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תוכנית להיום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C3B25-DF9B-4147-8445-9ECE4CC28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+mj-lt"/>
              <a:buAutoNum type="arabicPeriod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סבב הכרות</a:t>
            </a:r>
          </a:p>
          <a:p>
            <a:pPr algn="r" rtl="1">
              <a:buFont typeface="+mj-lt"/>
              <a:buAutoNum type="arabicPeriod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כלים נדרשים, ועזרה בהקמת סביבה</a:t>
            </a:r>
          </a:p>
          <a:p>
            <a:pPr algn="r" rtl="1">
              <a:buFont typeface="+mj-lt"/>
              <a:buAutoNum type="arabicPeriod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הכרת סט נתונים בשם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MNIST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וסט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EMNIST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1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הקדמה לעיבוד תמונה פשוט בפייתון –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Review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1">
              <a:buFont typeface="+mj-lt"/>
              <a:buAutoNum type="arabicPeriod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אלגוריתם הרצה פשוט ואחוזי דיוק, כולל מספר סוגים של אלגוריתמים</a:t>
            </a:r>
          </a:p>
          <a:p>
            <a:pPr algn="r" rtl="1">
              <a:buFont typeface="+mj-lt"/>
              <a:buAutoNum type="arabicPeriod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דיון על סוג נתונים ואיך אפשר לבצע עיבודים לתמונה </a:t>
            </a:r>
          </a:p>
          <a:p>
            <a:pPr algn="r" rtl="1">
              <a:buFont typeface="+mj-lt"/>
              <a:buAutoNum type="arabicPeriod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סיכום מפגש, תכנון תוכן עתידי, הערות והארות</a:t>
            </a:r>
          </a:p>
          <a:p>
            <a:pPr algn="r">
              <a:buFont typeface="+mj-lt"/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25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FDE3F-D28E-4D3E-9F2C-E250CED4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סבב הכרות</a:t>
            </a:r>
            <a:b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3EB1F-7EDE-4DE1-905E-F57B17501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בואו ננסה להכיר אחד את השני, ונכיר איך אנחנו יכולים לעזור אחד לשני במסע שלנו.</a:t>
            </a:r>
          </a:p>
          <a:p>
            <a:pPr algn="r" rtl="1">
              <a:buFont typeface="Wingdings" panose="05000000000000000000" pitchFamily="2" charset="2"/>
              <a:buChar char="v"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נודה האם תוכלו לשתף אותנו בפרטים הבאים :</a:t>
            </a: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שם</a:t>
            </a: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לומד \ עובד, והיכן</a:t>
            </a: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רמת ידע בפייתון</a:t>
            </a: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רמת ידע  וניסיון בספריות של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r" rtl="1">
              <a:buFont typeface="Wingdings" panose="05000000000000000000" pitchFamily="2" charset="2"/>
              <a:buChar char="v"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כמובן נשמח לראותכם גם בדף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Facebook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שלנו, ותצטרפו לקבוצה שלנו ב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WhatsApp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אנחנו משתדלים לא להציק – כי אין לא לכם ולא לנו זמן לזה!</a:t>
            </a:r>
          </a:p>
          <a:p>
            <a:pPr algn="r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38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1D6F-FAED-4104-99AC-9FBE6899B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כלים נדרשים, ועזרה בהקמת סביבה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8E6C4-4595-41CE-86BA-0B4006909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r" rtl="1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3.7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במסגרת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Anaconda 3 -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המאפשר אחידות של החומר, ומוריד צורך בסיבוכיות ההתקנות של כל ספרייה בנפרד. כמו כן כולל ספרייה ענקית של ספריות שהוכנו לצרכים שונים. כולל בתוכו את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Jupyter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PyCharm Community Edition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לפתוח יותר מתקדם בשפת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-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לדוגמה כאשר נדרש לכתוב ספריות קוד לשימוש חוזר, לשמור תוצאות של מודלים ועוד.</a:t>
            </a:r>
          </a:p>
          <a:p>
            <a:pPr marL="457200" indent="-457200" algn="r" rtl="1">
              <a:buFont typeface="+mj-lt"/>
              <a:buAutoNum type="arabicPeriod"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המון דימיון אישי!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r" rtl="1">
              <a:buNone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במידה ונדרשת עזרה בהורדה \ התקנה – זה השלב. במקרה הכינותי מראש דיסק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OnKey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להורדה, או שניתן להוריד דרך אינטרנט.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30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5D592-1CFC-4062-998B-9269C18CA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הכרת סט נתונים בשם </a:t>
            </a:r>
            <a:b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MNIST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ו-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EMNIST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שקף 1</a:t>
            </a:r>
            <a:b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D7475-5005-4374-BF09-1BD338DD6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en-US" dirty="0"/>
              <a:t>MNIST</a:t>
            </a:r>
            <a:r>
              <a:rPr lang="he-IL" dirty="0"/>
              <a:t> הינו מאגר של ספרות שנכתבו עבור </a:t>
            </a:r>
            <a:r>
              <a:rPr lang="en-US" dirty="0"/>
              <a:t>NIST</a:t>
            </a:r>
            <a:r>
              <a:rPr lang="he-IL" dirty="0"/>
              <a:t>, המתבסס על מסד נתונים מיוחד 1 – ספרות שנכתבו על ידי תלמידי תיכון, ומסד נתונים מיוחד 3 – ספרות שנכתבו על ידי עובדי </a:t>
            </a:r>
            <a:r>
              <a:rPr lang="en-US" dirty="0"/>
              <a:t>US Census Bureau</a:t>
            </a:r>
            <a:r>
              <a:rPr lang="he-IL" dirty="0"/>
              <a:t>. הסט כולל סך הכל 70,000 ספרות בחלוקה של 6:1 עבור לימוד וטסט.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en-US" dirty="0"/>
              <a:t>EMNIST</a:t>
            </a:r>
            <a:r>
              <a:rPr lang="he-IL" dirty="0"/>
              <a:t> הינו סט חדש משנת 2017, שמלבד ספרות כולל גם אותיות.</a:t>
            </a:r>
            <a:r>
              <a:rPr lang="en-US" dirty="0"/>
              <a:t> </a:t>
            </a:r>
            <a:r>
              <a:rPr lang="he-IL" dirty="0"/>
              <a:t>כוללת 280,000 (פי 4 מן המקורי), ובנוי באותו פורמט. הסט נבנה על בסיס מסד נתונים מיוחד 19.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he-IL" dirty="0"/>
              <a:t>תמונות עברו עיבוד מקדים. </a:t>
            </a:r>
            <a:endParaRPr lang="en-US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he-IL" sz="1400" dirty="0"/>
              <a:t>* </a:t>
            </a:r>
            <a:r>
              <a:rPr lang="en-US" sz="1400" dirty="0"/>
              <a:t>NIST - </a:t>
            </a:r>
            <a:r>
              <a:rPr lang="en-US" sz="1400" dirty="0">
                <a:hlinkClick r:id="rId2"/>
              </a:rPr>
              <a:t>National Institute of Standards and Technology</a:t>
            </a:r>
          </a:p>
          <a:p>
            <a:pPr algn="r" rtl="1"/>
            <a:endParaRPr lang="en-US" dirty="0"/>
          </a:p>
        </p:txBody>
      </p:sp>
      <p:pic>
        <p:nvPicPr>
          <p:cNvPr id="1028" name="Picture 4" descr="https://cdn-images-1.medium.com/max/1600/1*yBdJCRwIJGoM7pwU-LNW6Q.png">
            <a:extLst>
              <a:ext uri="{FF2B5EF4-FFF2-40B4-BE49-F238E27FC236}">
                <a16:creationId xmlns:a16="http://schemas.microsoft.com/office/drawing/2014/main" id="{66020A0C-5BAD-49F3-9BD3-C973F6405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23" y="3713461"/>
            <a:ext cx="45624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76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68417-8652-42E9-B555-04EAAFA9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6249784" cy="1641986"/>
          </a:xfrm>
        </p:spPr>
        <p:txBody>
          <a:bodyPr>
            <a:normAutofit/>
          </a:bodyPr>
          <a:lstStyle/>
          <a:p>
            <a:pPr algn="ctr" rtl="1"/>
            <a:r>
              <a:rPr lang="he-IL" sz="3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הכרת סט נתונים בשם </a:t>
            </a:r>
            <a:br>
              <a:rPr lang="he-IL" sz="3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MNIST </a:t>
            </a:r>
            <a:r>
              <a:rPr lang="he-IL" sz="3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ו- </a:t>
            </a:r>
            <a:r>
              <a:rPr lang="en-US" sz="3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EMNIST</a:t>
            </a:r>
            <a:r>
              <a:rPr lang="he-IL" sz="3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שקף 2</a:t>
            </a:r>
            <a:endParaRPr lang="en-US" sz="3900" dirty="0"/>
          </a:p>
        </p:txBody>
      </p:sp>
      <p:pic>
        <p:nvPicPr>
          <p:cNvPr id="2052" name="Picture 4" descr="×ª××¦××ª ×ª××× × ×¢×××¨ âªMNISTâ¬â">
            <a:extLst>
              <a:ext uri="{FF2B5EF4-FFF2-40B4-BE49-F238E27FC236}">
                <a16:creationId xmlns:a16="http://schemas.microsoft.com/office/drawing/2014/main" id="{06045AC5-AB61-4F5F-A1B1-E1AB28515B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0" r="12545"/>
          <a:stretch/>
        </p:blipFill>
        <p:spPr bwMode="auto">
          <a:xfrm>
            <a:off x="7548152" y="10"/>
            <a:ext cx="464665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4554089D-779D-46F6-81CB-EA9C1269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FEBC1-C630-4951-AF90-D80E30EDB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8" y="2438400"/>
            <a:ext cx="6249784" cy="3809999"/>
          </a:xfrm>
        </p:spPr>
        <p:txBody>
          <a:bodyPr>
            <a:normAutofit fontScale="92500" lnSpcReduction="20000"/>
          </a:bodyPr>
          <a:lstStyle/>
          <a:p>
            <a:pPr marL="0" indent="0" algn="r" rtl="1">
              <a:buNone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איך התקבל הסט?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הספרות שנכתבו נסרקו בשחור לבן.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לאחר מכן גודל שלהם שונה ל20 על 20 פיקסלים. במסגרת שינוי גודל התקבלו גוונים של אפור הנראים בתמונה מסיבת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Anti-Aliasing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(מי מכיר מה זה הקללות האלו, ולמה באמת זה יוצר את הגוונים...), כאשר היחס גובה – רוחב נשמר.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חושב מרכז כובד התמונה, ותמונה זו מוקדה במרכז תמונה בגודל של 28 על 28 – זה אומר שיש לנו גבול של לכל הפחות 4 נקודות מכל צד.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לתשומת לבכם, ייתכן שהתוצאות יותר טובות יכולות להתקבל אלמלא היינו משתמשים לא במרכז הכובד, אלא לפי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bounding box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המקורי של 20 על 20.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7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9EC31-2416-49D8-91BF-29C0FE04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הכרת סט נתונים בשם </a:t>
            </a:r>
            <a:br>
              <a:rPr lang="he-IL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MNIST </a:t>
            </a:r>
            <a:r>
              <a:rPr lang="he-IL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ו- </a:t>
            </a: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EMNIST</a:t>
            </a:r>
            <a:r>
              <a:rPr lang="he-IL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שקף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E287-8DCA-484A-BF7F-C9E986EE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התוצאות הטובות ביותר לפי סוג אלגוריתם שחוקרים הצליחו לקבל:</a:t>
            </a:r>
          </a:p>
          <a:p>
            <a:pPr marL="0" indent="0" algn="r" rtl="1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C9155F9-7833-4A01-BAA8-BD4FE516E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789805"/>
              </p:ext>
            </p:extLst>
          </p:nvPr>
        </p:nvGraphicFramePr>
        <p:xfrm>
          <a:off x="915798" y="2321886"/>
          <a:ext cx="10360404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637">
                  <a:extLst>
                    <a:ext uri="{9D8B030D-6E8A-4147-A177-3AD203B41FA5}">
                      <a16:colId xmlns:a16="http://schemas.microsoft.com/office/drawing/2014/main" val="2770891513"/>
                    </a:ext>
                  </a:extLst>
                </a:gridCol>
                <a:gridCol w="3347207">
                  <a:extLst>
                    <a:ext uri="{9D8B030D-6E8A-4147-A177-3AD203B41FA5}">
                      <a16:colId xmlns:a16="http://schemas.microsoft.com/office/drawing/2014/main" val="838727539"/>
                    </a:ext>
                  </a:extLst>
                </a:gridCol>
                <a:gridCol w="2315361">
                  <a:extLst>
                    <a:ext uri="{9D8B030D-6E8A-4147-A177-3AD203B41FA5}">
                      <a16:colId xmlns:a16="http://schemas.microsoft.com/office/drawing/2014/main" val="1129700931"/>
                    </a:ext>
                  </a:extLst>
                </a:gridCol>
                <a:gridCol w="1493241">
                  <a:extLst>
                    <a:ext uri="{9D8B030D-6E8A-4147-A177-3AD203B41FA5}">
                      <a16:colId xmlns:a16="http://schemas.microsoft.com/office/drawing/2014/main" val="3397165471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160507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Error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274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pairwise linear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deskewing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44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K-NN with non-linear deformation (P2DHMDM)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shiftable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edges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39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Boosted Stumps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of stumps on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9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Non-Linear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 PCA + quadratic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18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Virtual SVM, deg-9 poly, 2-pixel jittered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deskewing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65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6-layer NN 784-2500-2000-1500-1000-500-10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743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Convultional</a:t>
                      </a:r>
                      <a:r>
                        <a:rPr lang="en-US" dirty="0"/>
                        <a:t>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committee of 35 conv. net, 1-20-P-40-P-150-10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 normalization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258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206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1915D-E886-4709-90BE-A054C4D0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הכרת סט נתונים בשם </a:t>
            </a:r>
            <a:br>
              <a:rPr lang="he-IL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MNIST </a:t>
            </a:r>
            <a:r>
              <a:rPr lang="he-IL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ו- 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EMNIST</a:t>
            </a:r>
            <a:r>
              <a:rPr lang="he-IL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שקף 4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F5105-A1EA-4BF1-9A9D-5DDA1BD5A9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Label File Format</a:t>
            </a:r>
          </a:p>
          <a:p>
            <a:pPr lvl="1"/>
            <a:r>
              <a:rPr lang="en-US" dirty="0"/>
              <a:t>4 bytes – magic number</a:t>
            </a:r>
          </a:p>
          <a:p>
            <a:pPr lvl="1"/>
            <a:r>
              <a:rPr lang="en-US" dirty="0"/>
              <a:t>4 bytes – number of items (n)</a:t>
            </a:r>
          </a:p>
          <a:p>
            <a:pPr lvl="1"/>
            <a:r>
              <a:rPr lang="en-US" dirty="0"/>
              <a:t>N bytes – label</a:t>
            </a:r>
          </a:p>
          <a:p>
            <a:pPr lvl="1"/>
            <a:endParaRPr lang="en-US" dirty="0"/>
          </a:p>
          <a:p>
            <a:r>
              <a:rPr lang="en-US" dirty="0"/>
              <a:t>Labels vary from 0…9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7661B8-8318-4A0E-AB0F-EFA0C4A72A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Image File Format</a:t>
            </a:r>
          </a:p>
          <a:p>
            <a:pPr lvl="1"/>
            <a:r>
              <a:rPr lang="en-US" dirty="0"/>
              <a:t>4 bytes – magic number</a:t>
            </a:r>
          </a:p>
          <a:p>
            <a:pPr lvl="1"/>
            <a:r>
              <a:rPr lang="en-US" dirty="0"/>
              <a:t>4 bytes – number of items (n)</a:t>
            </a:r>
          </a:p>
          <a:p>
            <a:pPr lvl="1"/>
            <a:r>
              <a:rPr lang="en-US" dirty="0"/>
              <a:t>4 bytes – number of rows (y)</a:t>
            </a:r>
          </a:p>
          <a:p>
            <a:pPr lvl="1"/>
            <a:r>
              <a:rPr lang="en-US" dirty="0"/>
              <a:t>4 bytes – number of columns (x)</a:t>
            </a:r>
          </a:p>
          <a:p>
            <a:pPr lvl="1"/>
            <a:r>
              <a:rPr lang="en-US" dirty="0"/>
              <a:t>X*Y bytes – image, row wise</a:t>
            </a:r>
          </a:p>
          <a:p>
            <a:pPr lvl="1"/>
            <a:endParaRPr lang="en-US" dirty="0"/>
          </a:p>
          <a:p>
            <a:r>
              <a:rPr lang="en-US" dirty="0"/>
              <a:t>Values vary from 0 (white) to 255 (black)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83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1007</Words>
  <Application>Microsoft Office PowerPoint</Application>
  <PresentationFormat>Widescreen</PresentationFormat>
  <Paragraphs>178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Century Gothic</vt:lpstr>
      <vt:lpstr>Tahoma</vt:lpstr>
      <vt:lpstr>Times New Roman</vt:lpstr>
      <vt:lpstr>Wingdings</vt:lpstr>
      <vt:lpstr>Wingdings 3</vt:lpstr>
      <vt:lpstr>Ion</vt:lpstr>
      <vt:lpstr>Machine Learning – Modiin Meeting 1  MNIST Image Recognition</vt:lpstr>
      <vt:lpstr>ברוכים הבאים למפגש הראשון של הקבוצה המודיעינית</vt:lpstr>
      <vt:lpstr>תוכנית להיום</vt:lpstr>
      <vt:lpstr>סבב הכרות </vt:lpstr>
      <vt:lpstr>כלים נדרשים, ועזרה בהקמת סביבה</vt:lpstr>
      <vt:lpstr>הכרת סט נתונים בשם  MNIST  ו- EMNIST – שקף 1 </vt:lpstr>
      <vt:lpstr>הכרת סט נתונים בשם  MNIST  ו- EMNIST – שקף 2</vt:lpstr>
      <vt:lpstr>הכרת סט נתונים בשם  MNIST  ו- EMNIST – שקף 3</vt:lpstr>
      <vt:lpstr>הכרת סט נתונים בשם  MNIST  ו- EMNIST – שקף 4</vt:lpstr>
      <vt:lpstr>הקדמה לעיבוד תמונה פשוט בפייתון Review – OpenCV / Pillow </vt:lpstr>
      <vt:lpstr>ניסיון ראשון בלמידה ... רשתות KNN</vt:lpstr>
      <vt:lpstr>KNN – יתרונות וחסרונות גם דיוק וזמני תגובה</vt:lpstr>
      <vt:lpstr>ההבדלים בעיבוד של סט קטן מול גדול</vt:lpstr>
      <vt:lpstr>Random Forest החלטה על בסיס עצים רנדומליים</vt:lpstr>
      <vt:lpstr>Stochastic Gradient Descent החלטה על בסיס מורד הגרדיאנט היחידני</vt:lpstr>
      <vt:lpstr>SVM – Support Vector Machine החלטה על בסיס מכונת וקטורים תומכים</vt:lpstr>
      <vt:lpstr>Logistic Regression החלטה על בסיס מכונת וקטורים תומכים</vt:lpstr>
      <vt:lpstr>CNN  - Convulsional Neural Network</vt:lpstr>
      <vt:lpstr>דיון וסיכום מפגש כולל קצת Hands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– Modiin Meeting 1  MNIST Image Recognition</dc:title>
  <dc:creator>נחום פרשיצקי</dc:creator>
  <cp:lastModifiedBy>נחום פרשיצקי</cp:lastModifiedBy>
  <cp:revision>11</cp:revision>
  <dcterms:created xsi:type="dcterms:W3CDTF">2018-11-28T18:54:46Z</dcterms:created>
  <dcterms:modified xsi:type="dcterms:W3CDTF">2018-11-29T16:09:41Z</dcterms:modified>
</cp:coreProperties>
</file>